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3461-3CEC-465A-8C00-A7A86FDD5969}" type="datetimeFigureOut">
              <a:rPr lang="tr-TR" smtClean="0"/>
              <a:t>3.07.2020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1902-542E-4F34-821E-5087A0B4F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8898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3461-3CEC-465A-8C00-A7A86FDD5969}" type="datetimeFigureOut">
              <a:rPr lang="tr-TR" smtClean="0"/>
              <a:t>3.07.2020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1902-542E-4F34-821E-5087A0B4F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109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3461-3CEC-465A-8C00-A7A86FDD5969}" type="datetimeFigureOut">
              <a:rPr lang="tr-TR" smtClean="0"/>
              <a:t>3.07.2020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1902-542E-4F34-821E-5087A0B4F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1196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914400" y="1981200"/>
            <a:ext cx="10363200" cy="1600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5123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D005F-6946-4E47-9452-23B614A78AF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659174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CD3-AFE8-41E1-9810-819717E8292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85598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4A946-9AAE-442F-87F9-E75C8A1D13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498432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02168" y="1676401"/>
            <a:ext cx="5592233" cy="442277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1" y="1676401"/>
            <a:ext cx="5592233" cy="442277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9CC9B-A012-41C5-AA63-6DF50C2C960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486326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D2C4B-67AF-4752-B93A-FAA8054295C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131558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1A8DD4-2A0C-4DBF-B12D-7D7562DA510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122201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E434-A82F-4FB9-95C7-BEE23F80A6B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876113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D7AB3-34FC-417A-A2E9-E867223837C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84956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3461-3CEC-465A-8C00-A7A86FDD5969}" type="datetimeFigureOut">
              <a:rPr lang="tr-TR" smtClean="0"/>
              <a:t>3.07.2020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1902-542E-4F34-821E-5087A0B4F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16917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E04741-4A29-4A0C-BA0B-6B4DF3C481E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455724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0468D-3623-4EFD-8A41-7989E1E30C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518100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942918" y="228601"/>
            <a:ext cx="2846916" cy="587057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02167" y="228601"/>
            <a:ext cx="8337551" cy="58705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C13A3-09CC-433F-AF9C-DB8FC225AB2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912915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sz="quarter"/>
          </p:nvPr>
        </p:nvSpPr>
        <p:spPr>
          <a:xfrm>
            <a:off x="402167" y="228601"/>
            <a:ext cx="11347451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02168" y="1676400"/>
            <a:ext cx="5592233" cy="21351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6197601" y="1676400"/>
            <a:ext cx="5592233" cy="21351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02168" y="3963989"/>
            <a:ext cx="5592233" cy="2135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7601" y="3963989"/>
            <a:ext cx="5592233" cy="2135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FC8EC-A787-414A-BDF7-6238B87C34B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119240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Başlık, İçerik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02167" y="228601"/>
            <a:ext cx="11347451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02168" y="1676401"/>
            <a:ext cx="5592233" cy="442277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6197601" y="1676400"/>
            <a:ext cx="5592233" cy="21351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6197601" y="3963989"/>
            <a:ext cx="5592233" cy="2135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B56F28-CE1F-4285-A9F7-039D2E6483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485052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02167" y="228601"/>
            <a:ext cx="11387667" cy="587057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5E3048-816B-429C-96FE-4C729C1F23A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28161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3461-3CEC-465A-8C00-A7A86FDD5969}" type="datetimeFigureOut">
              <a:rPr lang="tr-TR" smtClean="0"/>
              <a:t>3.07.2020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1902-542E-4F34-821E-5087A0B4F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3300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3461-3CEC-465A-8C00-A7A86FDD5969}" type="datetimeFigureOut">
              <a:rPr lang="tr-TR" smtClean="0"/>
              <a:t>3.07.2020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1902-542E-4F34-821E-5087A0B4F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4682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3461-3CEC-465A-8C00-A7A86FDD5969}" type="datetimeFigureOut">
              <a:rPr lang="tr-TR" smtClean="0"/>
              <a:t>3.07.2020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1902-542E-4F34-821E-5087A0B4F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49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3461-3CEC-465A-8C00-A7A86FDD5969}" type="datetimeFigureOut">
              <a:rPr lang="tr-TR" smtClean="0"/>
              <a:t>3.07.2020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1902-542E-4F34-821E-5087A0B4F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539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3461-3CEC-465A-8C00-A7A86FDD5969}" type="datetimeFigureOut">
              <a:rPr lang="tr-TR" smtClean="0"/>
              <a:t>3.07.2020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1902-542E-4F34-821E-5087A0B4F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3035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3461-3CEC-465A-8C00-A7A86FDD5969}" type="datetimeFigureOut">
              <a:rPr lang="tr-TR" smtClean="0"/>
              <a:t>3.07.2020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1902-542E-4F34-821E-5087A0B4F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716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3461-3CEC-465A-8C00-A7A86FDD5969}" type="datetimeFigureOut">
              <a:rPr lang="tr-TR" smtClean="0"/>
              <a:t>3.07.2020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1902-542E-4F34-821E-5087A0B4F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2545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83461-3CEC-465A-8C00-A7A86FDD5969}" type="datetimeFigureOut">
              <a:rPr lang="tr-TR" smtClean="0"/>
              <a:t>3.07.2020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F1902-542E-4F34-821E-5087A0B4F8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7976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02167" y="228601"/>
            <a:ext cx="11347451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4099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402167" y="1676401"/>
            <a:ext cx="11387667" cy="442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6400" y="6245225"/>
            <a:ext cx="3048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3048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079B3EDE-92FD-46C0-8E32-8369D1CA1A9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6769613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6251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157414" y="1916113"/>
            <a:ext cx="8510587" cy="1325562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600">
                <a:solidFill>
                  <a:srgbClr val="00FF00"/>
                </a:solidFill>
                <a:latin typeface="Arial Black" panose="020B0A04020102020204" pitchFamily="34" charset="0"/>
              </a:rPr>
              <a:t>2-Ekstraoral defektlerde implant uygulamaları</a:t>
            </a:r>
          </a:p>
        </p:txBody>
      </p:sp>
      <p:sp>
        <p:nvSpPr>
          <p:cNvPr id="1433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359150" y="3789364"/>
            <a:ext cx="8540750" cy="4422775"/>
          </a:xfrm>
        </p:spPr>
        <p:txBody>
          <a:bodyPr/>
          <a:lstStyle/>
          <a:p>
            <a:pPr eaLnBrk="1" hangingPunct="1">
              <a:buSzPct val="120000"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Kulak epitezleri</a:t>
            </a:r>
          </a:p>
          <a:p>
            <a:pPr eaLnBrk="1" hangingPunct="1">
              <a:buSzPct val="120000"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Göz epitezleri </a:t>
            </a:r>
          </a:p>
          <a:p>
            <a:pPr eaLnBrk="1" hangingPunct="1">
              <a:buSzPct val="120000"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Burun epitezleri</a:t>
            </a:r>
          </a:p>
          <a:p>
            <a:pPr eaLnBrk="1" hangingPunct="1">
              <a:buSzPct val="120000"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Kombine epitezler</a:t>
            </a:r>
          </a:p>
        </p:txBody>
      </p:sp>
    </p:spTree>
    <p:extLst>
      <p:ext uri="{BB962C8B-B14F-4D97-AF65-F5344CB8AC3E}">
        <p14:creationId xmlns:p14="http://schemas.microsoft.com/office/powerpoint/2010/main" val="794300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74825" y="2060576"/>
            <a:ext cx="8510588" cy="1325563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mtClean="0">
                <a:solidFill>
                  <a:srgbClr val="00FF00"/>
                </a:solidFill>
                <a:latin typeface="Arial Black" panose="020B0A04020102020204" pitchFamily="34" charset="0"/>
              </a:rPr>
              <a:t>Kombine defektler</a:t>
            </a:r>
            <a:br>
              <a:rPr lang="tr-TR" altLang="tr-TR" smtClean="0">
                <a:solidFill>
                  <a:srgbClr val="00FF00"/>
                </a:solidFill>
                <a:latin typeface="Arial Black" panose="020B0A04020102020204" pitchFamily="34" charset="0"/>
              </a:rPr>
            </a:br>
            <a:endParaRPr lang="tr-TR" altLang="tr-TR" smtClean="0">
              <a:solidFill>
                <a:srgbClr val="00FF00"/>
              </a:solidFill>
              <a:latin typeface="Arial Black" panose="020B0A04020102020204" pitchFamily="34" charset="0"/>
            </a:endParaRPr>
          </a:p>
        </p:txBody>
      </p:sp>
      <p:sp>
        <p:nvSpPr>
          <p:cNvPr id="2652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855913" y="3429001"/>
            <a:ext cx="8540750" cy="4422775"/>
          </a:xfrm>
        </p:spPr>
        <p:txBody>
          <a:bodyPr/>
          <a:lstStyle/>
          <a:p>
            <a:pPr eaLnBrk="1" hangingPunct="1">
              <a:buSzPct val="120000"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Nazomaksiller epitez</a:t>
            </a:r>
          </a:p>
          <a:p>
            <a:pPr eaLnBrk="1" hangingPunct="1">
              <a:buSzPct val="120000"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Orbitonazal epitez</a:t>
            </a:r>
          </a:p>
          <a:p>
            <a:pPr eaLnBrk="1" hangingPunct="1">
              <a:buSzPct val="120000"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Orbitonazomaksiller epitez</a:t>
            </a:r>
          </a:p>
        </p:txBody>
      </p:sp>
    </p:spTree>
    <p:extLst>
      <p:ext uri="{BB962C8B-B14F-4D97-AF65-F5344CB8AC3E}">
        <p14:creationId xmlns:p14="http://schemas.microsoft.com/office/powerpoint/2010/main" val="4283288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847850" y="692151"/>
            <a:ext cx="8510588" cy="1325563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4000">
                <a:solidFill>
                  <a:srgbClr val="F61908"/>
                </a:solidFill>
                <a:latin typeface="Arial Black" panose="020B0A04020102020204" pitchFamily="34" charset="0"/>
              </a:rPr>
              <a:t>Hasta de</a:t>
            </a:r>
            <a:r>
              <a:rPr lang="tr-TR" altLang="tr-TR" sz="4000" b="1">
                <a:solidFill>
                  <a:srgbClr val="F61908"/>
                </a:solidFill>
                <a:latin typeface="Arial Black" panose="020B0A04020102020204" pitchFamily="34" charset="0"/>
              </a:rPr>
              <a:t>ğ</a:t>
            </a:r>
            <a:r>
              <a:rPr lang="tr-TR" altLang="tr-TR" sz="4000">
                <a:solidFill>
                  <a:srgbClr val="F61908"/>
                </a:solidFill>
                <a:latin typeface="Arial Black" panose="020B0A04020102020204" pitchFamily="34" charset="0"/>
              </a:rPr>
              <a:t>erlendirmesi</a:t>
            </a:r>
          </a:p>
        </p:txBody>
      </p:sp>
      <p:sp>
        <p:nvSpPr>
          <p:cNvPr id="1536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575050" y="2205039"/>
            <a:ext cx="8540750" cy="4422775"/>
          </a:xfrm>
        </p:spPr>
        <p:txBody>
          <a:bodyPr/>
          <a:lstStyle/>
          <a:p>
            <a:pPr eaLnBrk="1" hangingPunct="1">
              <a:buSzPct val="120000"/>
              <a:defRPr/>
            </a:pPr>
            <a:r>
              <a:rPr lang="tr-TR" altLang="tr-TR" sz="2800">
                <a:solidFill>
                  <a:schemeClr val="hlink"/>
                </a:solidFill>
                <a:latin typeface="Arial Black" panose="020B0A04020102020204" pitchFamily="34" charset="0"/>
              </a:rPr>
              <a:t>Tedavi alternatifleri</a:t>
            </a:r>
          </a:p>
          <a:p>
            <a:pPr eaLnBrk="1" hangingPunct="1">
              <a:buSzPct val="120000"/>
              <a:buFont typeface="Wingdings" panose="05000000000000000000" pitchFamily="2" charset="2"/>
              <a:buNone/>
              <a:defRPr/>
            </a:pPr>
            <a:r>
              <a:rPr lang="tr-TR" altLang="tr-TR" sz="2800">
                <a:solidFill>
                  <a:schemeClr val="hlink"/>
                </a:solidFill>
                <a:latin typeface="Arial Black" panose="020B0A04020102020204" pitchFamily="34" charset="0"/>
              </a:rPr>
              <a:t>     </a:t>
            </a:r>
            <a:r>
              <a:rPr lang="tr-TR" altLang="tr-TR" sz="2000">
                <a:latin typeface="Arial Black" panose="020B0A04020102020204" pitchFamily="34" charset="0"/>
              </a:rPr>
              <a:t>Plastik cerrahi</a:t>
            </a:r>
          </a:p>
          <a:p>
            <a:pPr eaLnBrk="1" hangingPunct="1">
              <a:buSzPct val="120000"/>
              <a:buFont typeface="Wingdings" panose="05000000000000000000" pitchFamily="2" charset="2"/>
              <a:buNone/>
              <a:defRPr/>
            </a:pPr>
            <a:r>
              <a:rPr lang="tr-TR" altLang="tr-TR" sz="2000">
                <a:latin typeface="Arial Black" panose="020B0A04020102020204" pitchFamily="34" charset="0"/>
              </a:rPr>
              <a:t>       Konvansiyonel mf protez</a:t>
            </a:r>
          </a:p>
          <a:p>
            <a:pPr eaLnBrk="1" hangingPunct="1">
              <a:buSzPct val="120000"/>
              <a:buFont typeface="Wingdings" panose="05000000000000000000" pitchFamily="2" charset="2"/>
              <a:buNone/>
              <a:defRPr/>
            </a:pPr>
            <a:r>
              <a:rPr lang="tr-TR" altLang="tr-TR" sz="2000">
                <a:latin typeface="Arial Black" panose="020B0A04020102020204" pitchFamily="34" charset="0"/>
              </a:rPr>
              <a:t>       Tedavi sonuç tahmini </a:t>
            </a:r>
          </a:p>
          <a:p>
            <a:pPr eaLnBrk="1" hangingPunct="1">
              <a:buSzPct val="120000"/>
              <a:defRPr/>
            </a:pPr>
            <a:r>
              <a:rPr lang="tr-TR" altLang="tr-TR" sz="2800">
                <a:solidFill>
                  <a:schemeClr val="hlink"/>
                </a:solidFill>
                <a:latin typeface="Arial Black" panose="020B0A04020102020204" pitchFamily="34" charset="0"/>
              </a:rPr>
              <a:t>Hasta yaşı </a:t>
            </a:r>
          </a:p>
          <a:p>
            <a:pPr eaLnBrk="1" hangingPunct="1">
              <a:buSzPct val="120000"/>
              <a:defRPr/>
            </a:pPr>
            <a:r>
              <a:rPr lang="tr-TR" altLang="tr-TR" sz="2800">
                <a:solidFill>
                  <a:schemeClr val="hlink"/>
                </a:solidFill>
                <a:latin typeface="Arial Black" panose="020B0A04020102020204" pitchFamily="34" charset="0"/>
              </a:rPr>
              <a:t>Genel sağlık durumu </a:t>
            </a:r>
          </a:p>
          <a:p>
            <a:pPr eaLnBrk="1" hangingPunct="1">
              <a:buSzPct val="120000"/>
              <a:defRPr/>
            </a:pPr>
            <a:r>
              <a:rPr lang="tr-TR" altLang="tr-TR" sz="2800">
                <a:solidFill>
                  <a:schemeClr val="hlink"/>
                </a:solidFill>
                <a:latin typeface="Arial Black" panose="020B0A04020102020204" pitchFamily="34" charset="0"/>
              </a:rPr>
              <a:t>Devamlı takip </a:t>
            </a:r>
          </a:p>
          <a:p>
            <a:pPr eaLnBrk="1" hangingPunct="1">
              <a:buSzPct val="120000"/>
              <a:defRPr/>
            </a:pPr>
            <a:r>
              <a:rPr lang="tr-TR" altLang="tr-TR" sz="2800">
                <a:solidFill>
                  <a:schemeClr val="hlink"/>
                </a:solidFill>
                <a:latin typeface="Arial Black" panose="020B0A04020102020204" pitchFamily="34" charset="0"/>
              </a:rPr>
              <a:t>Hasta hijyeni</a:t>
            </a:r>
          </a:p>
          <a:p>
            <a:pPr eaLnBrk="1" hangingPunct="1">
              <a:buSzPct val="120000"/>
              <a:defRPr/>
            </a:pPr>
            <a:r>
              <a:rPr lang="tr-TR" altLang="tr-TR" sz="2800">
                <a:solidFill>
                  <a:schemeClr val="hlink"/>
                </a:solidFill>
                <a:latin typeface="Arial Black" panose="020B0A04020102020204" pitchFamily="34" charset="0"/>
              </a:rPr>
              <a:t>Hekimle kooperasyonu</a:t>
            </a:r>
          </a:p>
          <a:p>
            <a:pPr eaLnBrk="1" hangingPunct="1">
              <a:defRPr/>
            </a:pPr>
            <a:endParaRPr lang="tr-TR" altLang="tr-TR" sz="2800">
              <a:solidFill>
                <a:schemeClr val="hlink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417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3359150" y="2205039"/>
            <a:ext cx="8540750" cy="4422775"/>
          </a:xfrm>
        </p:spPr>
        <p:txBody>
          <a:bodyPr/>
          <a:lstStyle/>
          <a:p>
            <a:pPr eaLnBrk="1" hangingPunct="1">
              <a:buSzPct val="120000"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Nüks ihtimali</a:t>
            </a:r>
          </a:p>
          <a:p>
            <a:pPr eaLnBrk="1" hangingPunct="1">
              <a:buSzPct val="120000"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Radyoterapi</a:t>
            </a:r>
          </a:p>
          <a:p>
            <a:pPr eaLnBrk="1" hangingPunct="1">
              <a:buSzPct val="120000"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Defektin oluşum nedeni</a:t>
            </a:r>
          </a:p>
          <a:p>
            <a:pPr eaLnBrk="1" hangingPunct="1">
              <a:buSzPct val="120000"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Kartilajenöz dokular</a:t>
            </a:r>
          </a:p>
          <a:p>
            <a:pPr eaLnBrk="1" hangingPunct="1">
              <a:buSzPct val="120000"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Kalın deri tabakası </a:t>
            </a:r>
          </a:p>
          <a:p>
            <a:pPr eaLnBrk="1" hangingPunct="1">
              <a:defRPr/>
            </a:pPr>
            <a:endParaRPr lang="tr-TR" altLang="tr-TR" smtClean="0">
              <a:solidFill>
                <a:schemeClr val="hlink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628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rrowheads="1"/>
          </p:cNvSpPr>
          <p:nvPr>
            <p:ph type="ctrTitle" idx="4294967295"/>
          </p:nvPr>
        </p:nvSpPr>
        <p:spPr>
          <a:xfrm>
            <a:off x="2362200" y="2438401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600" dirty="0" smtClean="0">
                <a:solidFill>
                  <a:schemeClr val="hlink"/>
                </a:solidFill>
                <a:latin typeface="Arial Black" panose="020B0A04020102020204" pitchFamily="34" charset="0"/>
              </a:rPr>
              <a:t>Çene yüz protezlerinde planlama</a:t>
            </a:r>
            <a:br>
              <a:rPr lang="tr-TR" altLang="tr-TR" sz="3600" dirty="0" smtClean="0">
                <a:solidFill>
                  <a:schemeClr val="hlink"/>
                </a:solidFill>
                <a:latin typeface="Arial Black" panose="020B0A04020102020204" pitchFamily="34" charset="0"/>
              </a:rPr>
            </a:br>
            <a:r>
              <a:rPr lang="tr-TR" altLang="tr-TR" sz="3600" dirty="0" err="1" smtClean="0">
                <a:solidFill>
                  <a:schemeClr val="hlink"/>
                </a:solidFill>
                <a:latin typeface="Arial Black" panose="020B0A04020102020204" pitchFamily="34" charset="0"/>
              </a:rPr>
              <a:t>Prof.Dr</a:t>
            </a:r>
            <a:r>
              <a:rPr lang="tr-TR" altLang="tr-TR" sz="3600" dirty="0">
                <a:solidFill>
                  <a:schemeClr val="hlink"/>
                </a:solidFill>
                <a:latin typeface="Arial Black" panose="020B0A04020102020204" pitchFamily="34" charset="0"/>
              </a:rPr>
              <a:t>. Ayhan GÜRBÜZ</a:t>
            </a:r>
          </a:p>
        </p:txBody>
      </p:sp>
    </p:spTree>
    <p:extLst>
      <p:ext uri="{BB962C8B-B14F-4D97-AF65-F5344CB8AC3E}">
        <p14:creationId xmlns:p14="http://schemas.microsoft.com/office/powerpoint/2010/main" val="1541876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74825" y="1700213"/>
            <a:ext cx="8510588" cy="1325562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4000">
                <a:solidFill>
                  <a:srgbClr val="F61908"/>
                </a:solidFill>
                <a:latin typeface="Arial Black" panose="020B0A04020102020204" pitchFamily="34" charset="0"/>
              </a:rPr>
              <a:t>Maksillofasiyal deformiteler ve etyolojileri</a:t>
            </a: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711450" y="3860801"/>
            <a:ext cx="8540750" cy="4422775"/>
          </a:xfrm>
        </p:spPr>
        <p:txBody>
          <a:bodyPr/>
          <a:lstStyle/>
          <a:p>
            <a:pPr eaLnBrk="1" hangingPunct="1">
              <a:buSzPct val="120000"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Konjenital deformiteler</a:t>
            </a:r>
          </a:p>
          <a:p>
            <a:pPr eaLnBrk="1" hangingPunct="1">
              <a:buSzPct val="120000"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Geli</a:t>
            </a:r>
            <a:r>
              <a:rPr lang="tr-TR" altLang="tr-TR" b="1" smtClean="0">
                <a:solidFill>
                  <a:schemeClr val="hlink"/>
                </a:solidFill>
                <a:latin typeface="Arial Black" panose="020B0A04020102020204" pitchFamily="34" charset="0"/>
              </a:rPr>
              <a:t>ş</a:t>
            </a: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im deformiteleri</a:t>
            </a:r>
          </a:p>
          <a:p>
            <a:pPr eaLnBrk="1" hangingPunct="1">
              <a:buSzPct val="120000"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Kazanılmı</a:t>
            </a:r>
            <a:r>
              <a:rPr lang="tr-TR" altLang="tr-TR" b="1" smtClean="0">
                <a:solidFill>
                  <a:schemeClr val="hlink"/>
                </a:solidFill>
                <a:latin typeface="Arial Black" panose="020B0A04020102020204" pitchFamily="34" charset="0"/>
              </a:rPr>
              <a:t>ş</a:t>
            </a: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 deformiteler</a:t>
            </a:r>
          </a:p>
        </p:txBody>
      </p:sp>
    </p:spTree>
    <p:extLst>
      <p:ext uri="{BB962C8B-B14F-4D97-AF65-F5344CB8AC3E}">
        <p14:creationId xmlns:p14="http://schemas.microsoft.com/office/powerpoint/2010/main" val="2217226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847850" y="404813"/>
            <a:ext cx="8510588" cy="1325562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4000">
                <a:solidFill>
                  <a:srgbClr val="F61908"/>
                </a:solidFill>
                <a:latin typeface="Arial Black" panose="020B0A04020102020204" pitchFamily="34" charset="0"/>
              </a:rPr>
              <a:t>Konjenital deformiteler</a:t>
            </a:r>
          </a:p>
        </p:txBody>
      </p:sp>
      <p:sp>
        <p:nvSpPr>
          <p:cNvPr id="819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438400" y="2133601"/>
            <a:ext cx="8540750" cy="4422775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1. ve 2. Branşial ark sendromu</a:t>
            </a:r>
          </a:p>
          <a:p>
            <a:pPr eaLnBrk="1" hangingPunct="1"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Kraniostenozis ve fasiostenozis</a:t>
            </a:r>
          </a:p>
          <a:p>
            <a:pPr eaLnBrk="1" hangingPunct="1"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Dudak-damak yarıkları</a:t>
            </a:r>
          </a:p>
          <a:p>
            <a:pPr eaLnBrk="1" hangingPunct="1"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Konjenital kulak deformiteleri</a:t>
            </a:r>
          </a:p>
          <a:p>
            <a:pPr eaLnBrk="1" hangingPunct="1"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Konjenital nazal deformiteler</a:t>
            </a:r>
          </a:p>
          <a:p>
            <a:pPr eaLnBrk="1" hangingPunct="1"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Hemifasial hipertrofi</a:t>
            </a:r>
          </a:p>
        </p:txBody>
      </p:sp>
    </p:spTree>
    <p:extLst>
      <p:ext uri="{BB962C8B-B14F-4D97-AF65-F5344CB8AC3E}">
        <p14:creationId xmlns:p14="http://schemas.microsoft.com/office/powerpoint/2010/main" val="657225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03389" y="1196976"/>
            <a:ext cx="8510587" cy="1325563"/>
          </a:xfrm>
        </p:spPr>
        <p:txBody>
          <a:bodyPr/>
          <a:lstStyle/>
          <a:p>
            <a:pPr eaLnBrk="1" hangingPunct="1">
              <a:tabLst>
                <a:tab pos="5106988" algn="l"/>
              </a:tabLst>
              <a:defRPr/>
            </a:pPr>
            <a:r>
              <a:rPr lang="tr-TR" altLang="tr-TR" sz="4000">
                <a:solidFill>
                  <a:srgbClr val="F61908"/>
                </a:solidFill>
                <a:latin typeface="Arial Black" panose="020B0A04020102020204" pitchFamily="34" charset="0"/>
              </a:rPr>
              <a:t> Geli</a:t>
            </a:r>
            <a:r>
              <a:rPr lang="tr-TR" altLang="tr-TR" sz="4000" b="1">
                <a:solidFill>
                  <a:srgbClr val="F61908"/>
                </a:solidFill>
                <a:latin typeface="Arial Black" panose="020B0A04020102020204" pitchFamily="34" charset="0"/>
              </a:rPr>
              <a:t>ş</a:t>
            </a:r>
            <a:r>
              <a:rPr lang="tr-TR" altLang="tr-TR" sz="4000">
                <a:solidFill>
                  <a:srgbClr val="F61908"/>
                </a:solidFill>
                <a:latin typeface="Arial Black" panose="020B0A04020102020204" pitchFamily="34" charset="0"/>
              </a:rPr>
              <a:t>im deformiteleri</a:t>
            </a:r>
          </a:p>
        </p:txBody>
      </p:sp>
      <p:sp>
        <p:nvSpPr>
          <p:cNvPr id="92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566988" y="2924176"/>
            <a:ext cx="8540750" cy="4422775"/>
          </a:xfrm>
        </p:spPr>
        <p:txBody>
          <a:bodyPr/>
          <a:lstStyle/>
          <a:p>
            <a:pPr eaLnBrk="1" hangingPunct="1">
              <a:buSzPct val="120000"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Prognatizm veya retrognatizm</a:t>
            </a:r>
          </a:p>
          <a:p>
            <a:pPr eaLnBrk="1" hangingPunct="1">
              <a:buSzPct val="120000"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Yumuşak doku anomalileri</a:t>
            </a:r>
          </a:p>
          <a:p>
            <a:pPr eaLnBrk="1" hangingPunct="1">
              <a:buSzPct val="120000"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Travmatik deformiteler</a:t>
            </a:r>
          </a:p>
          <a:p>
            <a:pPr eaLnBrk="1" hangingPunct="1">
              <a:buSzPct val="120000"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Çi</a:t>
            </a:r>
            <a:r>
              <a:rPr lang="tr-TR" altLang="tr-TR" b="1" smtClean="0">
                <a:solidFill>
                  <a:schemeClr val="hlink"/>
                </a:solidFill>
                <a:latin typeface="Arial Black" panose="020B0A04020102020204" pitchFamily="34" charset="0"/>
              </a:rPr>
              <a:t>ğ</a:t>
            </a: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neme kas anomalileri</a:t>
            </a:r>
          </a:p>
          <a:p>
            <a:pPr eaLnBrk="1" hangingPunct="1">
              <a:buSzPct val="120000"/>
              <a:defRPr/>
            </a:pPr>
            <a:endParaRPr lang="tr-TR" altLang="tr-TR" smtClean="0">
              <a:solidFill>
                <a:schemeClr val="hlink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487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157414" y="1268413"/>
            <a:ext cx="8510587" cy="1325562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4000">
                <a:solidFill>
                  <a:srgbClr val="F61908"/>
                </a:solidFill>
                <a:latin typeface="Arial Black" panose="020B0A04020102020204" pitchFamily="34" charset="0"/>
              </a:rPr>
              <a:t>Kazanılmı</a:t>
            </a:r>
            <a:r>
              <a:rPr lang="tr-TR" altLang="tr-TR" sz="4000" b="1">
                <a:solidFill>
                  <a:srgbClr val="F61908"/>
                </a:solidFill>
                <a:latin typeface="Arial Black" panose="020B0A04020102020204" pitchFamily="34" charset="0"/>
              </a:rPr>
              <a:t>ş</a:t>
            </a:r>
            <a:r>
              <a:rPr lang="tr-TR" altLang="tr-TR" sz="4000">
                <a:solidFill>
                  <a:srgbClr val="F61908"/>
                </a:solidFill>
                <a:latin typeface="Arial Black" panose="020B0A04020102020204" pitchFamily="34" charset="0"/>
              </a:rPr>
              <a:t> deformiteler</a:t>
            </a:r>
          </a:p>
        </p:txBody>
      </p:sp>
      <p:sp>
        <p:nvSpPr>
          <p:cNvPr id="1024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143250" y="2781301"/>
            <a:ext cx="8540750" cy="4422775"/>
          </a:xfrm>
        </p:spPr>
        <p:txBody>
          <a:bodyPr/>
          <a:lstStyle/>
          <a:p>
            <a:pPr eaLnBrk="1" hangingPunct="1">
              <a:buSzPct val="120000"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Tümör deformiteleri</a:t>
            </a:r>
          </a:p>
          <a:p>
            <a:pPr eaLnBrk="1" hangingPunct="1">
              <a:buSzPct val="120000"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Travmatik deformiteler </a:t>
            </a:r>
          </a:p>
          <a:p>
            <a:pPr eaLnBrk="1" hangingPunct="1">
              <a:buSzPct val="120000"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Enfeksiyon deformiteleri</a:t>
            </a:r>
          </a:p>
          <a:p>
            <a:pPr eaLnBrk="1" hangingPunct="1">
              <a:buSzPct val="120000"/>
              <a:buFont typeface="Wingdings" panose="05000000000000000000" pitchFamily="2" charset="2"/>
              <a:buNone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      (osteomyelit,sifiliz)</a:t>
            </a:r>
          </a:p>
          <a:p>
            <a:pPr eaLnBrk="1" hangingPunct="1">
              <a:buSzPct val="120000"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Radyasyon</a:t>
            </a:r>
          </a:p>
          <a:p>
            <a:pPr eaLnBrk="1" hangingPunct="1">
              <a:defRPr/>
            </a:pPr>
            <a:endParaRPr lang="tr-TR" altLang="tr-TR" smtClean="0">
              <a:solidFill>
                <a:schemeClr val="hlink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682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828800" y="457201"/>
            <a:ext cx="8510588" cy="1325563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4000">
                <a:solidFill>
                  <a:srgbClr val="F61908"/>
                </a:solidFill>
                <a:latin typeface="Arial Black" panose="020B0A04020102020204" pitchFamily="34" charset="0"/>
              </a:rPr>
              <a:t>Maksillofasiyal protezlerde tutuculuk kavramı</a:t>
            </a: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127125" y="2435226"/>
            <a:ext cx="8540750" cy="44227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mtClean="0">
                <a:solidFill>
                  <a:srgbClr val="00FF00"/>
                </a:solidFill>
                <a:latin typeface="Arial Black" panose="020B0A04020102020204" pitchFamily="34" charset="0"/>
              </a:rPr>
              <a:t>                1- A</a:t>
            </a:r>
            <a:r>
              <a:rPr lang="tr-TR" altLang="tr-TR" b="1" smtClean="0">
                <a:solidFill>
                  <a:srgbClr val="00FF00"/>
                </a:solidFill>
                <a:latin typeface="Arial Black" panose="020B0A04020102020204" pitchFamily="34" charset="0"/>
              </a:rPr>
              <a:t>ğ</a:t>
            </a:r>
            <a:r>
              <a:rPr lang="tr-TR" altLang="tr-TR" smtClean="0">
                <a:solidFill>
                  <a:srgbClr val="00FF00"/>
                </a:solidFill>
                <a:latin typeface="Arial Black" panose="020B0A04020102020204" pitchFamily="34" charset="0"/>
              </a:rPr>
              <a:t>ız içi tutuculuk</a:t>
            </a:r>
          </a:p>
          <a:p>
            <a:pPr eaLnBrk="1" hangingPunct="1">
              <a:defRPr/>
            </a:pPr>
            <a:endParaRPr lang="tr-TR" altLang="tr-TR" sz="2800">
              <a:solidFill>
                <a:schemeClr val="hlink"/>
              </a:solidFill>
              <a:latin typeface="Arial Black" panose="020B0A040201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                </a:t>
            </a:r>
            <a:r>
              <a:rPr lang="tr-TR" altLang="tr-TR" sz="2800">
                <a:solidFill>
                  <a:schemeClr val="hlink"/>
                </a:solidFill>
                <a:latin typeface="Arial Black" panose="020B0A04020102020204" pitchFamily="34" charset="0"/>
              </a:rPr>
              <a:t>A- Anatomik tutuculuk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2800">
                <a:solidFill>
                  <a:schemeClr val="hlink"/>
                </a:solidFill>
                <a:latin typeface="Arial Black" panose="020B0A04020102020204" pitchFamily="34" charset="0"/>
              </a:rPr>
              <a:t>                  B- Mekanik tutuculuk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2800">
                <a:solidFill>
                  <a:schemeClr val="hlink"/>
                </a:solidFill>
                <a:latin typeface="Arial Black" panose="020B0A04020102020204" pitchFamily="34" charset="0"/>
              </a:rPr>
              <a:t>                      Geçici mekanik tutucu.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2800">
                <a:solidFill>
                  <a:schemeClr val="hlink"/>
                </a:solidFill>
                <a:latin typeface="Arial Black" panose="020B0A04020102020204" pitchFamily="34" charset="0"/>
              </a:rPr>
              <a:t>                      Daimi mekanik tutucu</a:t>
            </a: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.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627636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2566988" y="2246314"/>
            <a:ext cx="8540750" cy="42068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tr-TR" sz="1000">
                <a:solidFill>
                  <a:srgbClr val="00FF00"/>
                </a:solidFill>
                <a:latin typeface="Arial Black" panose="020B0A04020102020204" pitchFamily="34" charset="0"/>
              </a:rPr>
              <a:t>                    </a:t>
            </a:r>
            <a:r>
              <a:rPr lang="tr-TR" altLang="tr-TR" smtClean="0">
                <a:solidFill>
                  <a:srgbClr val="00FF00"/>
                </a:solidFill>
                <a:latin typeface="Arial Black" panose="020B0A04020102020204" pitchFamily="34" charset="0"/>
              </a:rPr>
              <a:t>2- A</a:t>
            </a:r>
            <a:r>
              <a:rPr lang="tr-TR" altLang="tr-TR" b="1" smtClean="0">
                <a:solidFill>
                  <a:srgbClr val="00FF00"/>
                </a:solidFill>
                <a:latin typeface="Arial Black" panose="020B0A04020102020204" pitchFamily="34" charset="0"/>
              </a:rPr>
              <a:t>ğ</a:t>
            </a:r>
            <a:r>
              <a:rPr lang="tr-TR" altLang="tr-TR" smtClean="0">
                <a:solidFill>
                  <a:srgbClr val="00FF00"/>
                </a:solidFill>
                <a:latin typeface="Arial Black" panose="020B0A04020102020204" pitchFamily="34" charset="0"/>
              </a:rPr>
              <a:t>ız dı</a:t>
            </a:r>
            <a:r>
              <a:rPr lang="tr-TR" altLang="tr-TR" b="1" smtClean="0">
                <a:solidFill>
                  <a:srgbClr val="00FF00"/>
                </a:solidFill>
                <a:latin typeface="Arial Black" panose="020B0A04020102020204" pitchFamily="34" charset="0"/>
              </a:rPr>
              <a:t>ş</a:t>
            </a:r>
            <a:r>
              <a:rPr lang="tr-TR" altLang="tr-TR" smtClean="0">
                <a:solidFill>
                  <a:srgbClr val="00FF00"/>
                </a:solidFill>
                <a:latin typeface="Arial Black" panose="020B0A04020102020204" pitchFamily="34" charset="0"/>
              </a:rPr>
              <a:t>ı tutuculuk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tr-TR" altLang="tr-TR" smtClean="0">
              <a:solidFill>
                <a:srgbClr val="00FF00"/>
              </a:solidFill>
              <a:latin typeface="Arial Black" panose="020B0A04020102020204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tr-TR" sz="2800">
                <a:solidFill>
                  <a:schemeClr val="hlink"/>
                </a:solidFill>
                <a:latin typeface="Arial Black" panose="020B0A04020102020204" pitchFamily="34" charset="0"/>
              </a:rPr>
              <a:t>          A- Anatomik  tutuculuk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tr-TR" sz="2800">
                <a:solidFill>
                  <a:schemeClr val="hlink"/>
                </a:solidFill>
                <a:latin typeface="Arial Black" panose="020B0A04020102020204" pitchFamily="34" charset="0"/>
              </a:rPr>
              <a:t>          B- Mekanik tutuculuk       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tr-TR" sz="2800">
                <a:solidFill>
                  <a:schemeClr val="hlink"/>
                </a:solidFill>
                <a:latin typeface="Arial Black" panose="020B0A04020102020204" pitchFamily="34" charset="0"/>
              </a:rPr>
              <a:t>          C- Adesivler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tr-TR" sz="2800">
                <a:solidFill>
                  <a:schemeClr val="hlink"/>
                </a:solidFill>
                <a:latin typeface="Arial Black" panose="020B0A04020102020204" pitchFamily="34" charset="0"/>
              </a:rPr>
              <a:t>          D- </a:t>
            </a:r>
            <a:r>
              <a:rPr lang="tr-TR" altLang="tr-TR" sz="2800" b="1">
                <a:solidFill>
                  <a:schemeClr val="hlink"/>
                </a:solidFill>
                <a:latin typeface="Arial Black" panose="020B0A04020102020204" pitchFamily="34" charset="0"/>
              </a:rPr>
              <a:t>İ</a:t>
            </a:r>
            <a:r>
              <a:rPr lang="tr-TR" altLang="tr-TR" sz="2800">
                <a:solidFill>
                  <a:schemeClr val="hlink"/>
                </a:solidFill>
                <a:latin typeface="Arial Black" panose="020B0A04020102020204" pitchFamily="34" charset="0"/>
              </a:rPr>
              <a:t>mplantlar       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tr-TR" sz="2800">
                <a:solidFill>
                  <a:schemeClr val="hlink"/>
                </a:solidFill>
                <a:latin typeface="Arial Black" panose="020B0A04020102020204" pitchFamily="34" charset="0"/>
              </a:rPr>
              <a:t>          E- Manyetik tutucular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583167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19289" y="981076"/>
            <a:ext cx="8510587" cy="1325563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4000">
                <a:solidFill>
                  <a:srgbClr val="F61908"/>
                </a:solidFill>
                <a:latin typeface="Arial Black" panose="020B0A04020102020204" pitchFamily="34" charset="0"/>
              </a:rPr>
              <a:t>Maksillofasiyal defektli hastalarda implant uygulamaları</a:t>
            </a:r>
          </a:p>
        </p:txBody>
      </p:sp>
      <p:sp>
        <p:nvSpPr>
          <p:cNvPr id="1331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524000" y="2852739"/>
            <a:ext cx="8540750" cy="44227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         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          </a:t>
            </a:r>
            <a:r>
              <a:rPr lang="tr-TR" altLang="tr-TR" sz="3600" b="1">
                <a:solidFill>
                  <a:srgbClr val="00FF00"/>
                </a:solidFill>
                <a:latin typeface="Arial Black" panose="020B0A04020102020204" pitchFamily="34" charset="0"/>
              </a:rPr>
              <a:t>1- İntraoral defektlerde</a:t>
            </a:r>
            <a:endParaRPr lang="tr-TR" altLang="tr-TR" sz="3600">
              <a:solidFill>
                <a:schemeClr val="hlink"/>
              </a:solidFill>
              <a:latin typeface="Arial Black" panose="020B0A040201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               Maksiller obtüratörler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mtClean="0">
                <a:solidFill>
                  <a:schemeClr val="hlink"/>
                </a:solidFill>
                <a:latin typeface="Arial Black" panose="020B0A04020102020204" pitchFamily="34" charset="0"/>
              </a:rPr>
              <a:t>               Mandibular rezeksiyon pro.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altLang="tr-TR" smtClean="0">
              <a:solidFill>
                <a:schemeClr val="hlink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693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ulutlar">
  <a:themeElements>
    <a:clrScheme name="Bulutlar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Bulutla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800" b="0" i="0" u="none" strike="noStrike" cap="none" normalizeH="0" baseline="0" smtClean="0">
            <a:ln>
              <a:noFill/>
            </a:ln>
            <a:solidFill>
              <a:srgbClr val="D3374A"/>
            </a:solidFill>
            <a:effectLst/>
            <a:latin typeface="Arial Black" panose="020B0A040201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800" b="0" i="0" u="none" strike="noStrike" cap="none" normalizeH="0" baseline="0" smtClean="0">
            <a:ln>
              <a:noFill/>
            </a:ln>
            <a:solidFill>
              <a:srgbClr val="D3374A"/>
            </a:solidFill>
            <a:effectLst/>
            <a:latin typeface="Arial Black" panose="020B0A04020102020204" pitchFamily="34" charset="0"/>
          </a:defRPr>
        </a:defPPr>
      </a:lstStyle>
    </a:lnDef>
  </a:objectDefaults>
  <a:extraClrSchemeLst>
    <a:extraClrScheme>
      <a:clrScheme name="Bulutlar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utlar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utlar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</Words>
  <Application>Microsoft Office PowerPoint</Application>
  <PresentationFormat>Geniş ekran</PresentationFormat>
  <Paragraphs>66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13</vt:i4>
      </vt:variant>
    </vt:vector>
  </HeadingPairs>
  <TitlesOfParts>
    <vt:vector size="20" baseType="lpstr">
      <vt:lpstr>Arial</vt:lpstr>
      <vt:lpstr>Arial Black</vt:lpstr>
      <vt:lpstr>Calibri</vt:lpstr>
      <vt:lpstr>Calibri Light</vt:lpstr>
      <vt:lpstr>Wingdings</vt:lpstr>
      <vt:lpstr>Office Teması</vt:lpstr>
      <vt:lpstr>Bulutlar</vt:lpstr>
      <vt:lpstr>PowerPoint Sunusu</vt:lpstr>
      <vt:lpstr>Çene yüz protezlerinde planlama Prof.Dr. Ayhan GÜRBÜZ</vt:lpstr>
      <vt:lpstr>Maksillofasiyal deformiteler ve etyolojileri</vt:lpstr>
      <vt:lpstr>Konjenital deformiteler</vt:lpstr>
      <vt:lpstr> Gelişim deformiteleri</vt:lpstr>
      <vt:lpstr>Kazanılmış deformiteler</vt:lpstr>
      <vt:lpstr>Maksillofasiyal protezlerde tutuculuk kavramı</vt:lpstr>
      <vt:lpstr>PowerPoint Sunusu</vt:lpstr>
      <vt:lpstr>Maksillofasiyal defektli hastalarda implant uygulamaları</vt:lpstr>
      <vt:lpstr>2-Ekstraoral defektlerde implant uygulamaları</vt:lpstr>
      <vt:lpstr>Kombine defektler </vt:lpstr>
      <vt:lpstr>Hasta değerlendirmesi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Sema</dc:creator>
  <cp:lastModifiedBy>Sema</cp:lastModifiedBy>
  <cp:revision>1</cp:revision>
  <dcterms:created xsi:type="dcterms:W3CDTF">2020-07-03T09:02:20Z</dcterms:created>
  <dcterms:modified xsi:type="dcterms:W3CDTF">2020-07-03T09:02:42Z</dcterms:modified>
</cp:coreProperties>
</file>