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4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GENÇ POLONYA DÖNEMİ EDEBİYATI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528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err="1"/>
              <a:t>Stanisław</a:t>
            </a:r>
            <a:r>
              <a:rPr lang="tr-TR" b="1" i="1" dirty="0"/>
              <a:t> </a:t>
            </a:r>
            <a:r>
              <a:rPr lang="tr-TR" b="1" i="1" dirty="0" err="1"/>
              <a:t>Przybyszewski</a:t>
            </a:r>
            <a:r>
              <a:rPr lang="tr-TR" b="1" i="1" dirty="0"/>
              <a:t/>
            </a:r>
            <a:br>
              <a:rPr lang="tr-TR" b="1" i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/>
              <a:t>Przybyszewski</a:t>
            </a:r>
            <a:r>
              <a:rPr lang="tr-TR" dirty="0"/>
              <a:t> (1868-1927), yazamaya Almanca eserler vererek başlamıştı. Torun’da Alman lisesinde eğitimine başlayan yazar, daha sonra Berlin’de mimarlık ve tıp okudu</a:t>
            </a:r>
            <a:r>
              <a:rPr lang="tr-TR" i="1" dirty="0"/>
              <a:t>. </a:t>
            </a:r>
            <a:r>
              <a:rPr lang="tr-TR" i="1" dirty="0" err="1"/>
              <a:t>Zur</a:t>
            </a:r>
            <a:r>
              <a:rPr lang="tr-TR" i="1" dirty="0"/>
              <a:t> </a:t>
            </a:r>
            <a:r>
              <a:rPr lang="tr-TR" i="1" dirty="0" err="1"/>
              <a:t>Psycologie</a:t>
            </a:r>
            <a:r>
              <a:rPr lang="tr-TR" i="1" dirty="0"/>
              <a:t> </a:t>
            </a:r>
            <a:r>
              <a:rPr lang="tr-TR" i="1" dirty="0" err="1"/>
              <a:t>des</a:t>
            </a:r>
            <a:r>
              <a:rPr lang="tr-TR" i="1" dirty="0"/>
              <a:t> </a:t>
            </a:r>
            <a:r>
              <a:rPr lang="tr-TR" i="1" dirty="0" err="1"/>
              <a:t>Individuumus</a:t>
            </a:r>
            <a:r>
              <a:rPr lang="tr-TR" i="1" dirty="0"/>
              <a:t> </a:t>
            </a:r>
            <a:r>
              <a:rPr lang="tr-TR" dirty="0"/>
              <a:t>adlı makalesinden sonra Alman ve İskandinav bohem sanatçıları arasına katıldı. Bu ortamda, </a:t>
            </a:r>
            <a:r>
              <a:rPr lang="tr-TR" dirty="0" err="1"/>
              <a:t>Strindberg</a:t>
            </a:r>
            <a:r>
              <a:rPr lang="tr-TR" dirty="0"/>
              <a:t> ve </a:t>
            </a:r>
            <a:r>
              <a:rPr lang="tr-TR" dirty="0" err="1"/>
              <a:t>Munch’la</a:t>
            </a:r>
            <a:r>
              <a:rPr lang="tr-TR" dirty="0"/>
              <a:t> tanıştı</a:t>
            </a:r>
            <a:r>
              <a:rPr lang="tr-TR" dirty="0" smtClean="0"/>
              <a:t>.</a:t>
            </a:r>
            <a:r>
              <a:rPr lang="tr-TR" dirty="0"/>
              <a:t> </a:t>
            </a:r>
          </a:p>
          <a:p>
            <a:r>
              <a:rPr lang="tr-TR" dirty="0"/>
              <a:t>1989’de </a:t>
            </a:r>
            <a:r>
              <a:rPr lang="tr-TR" dirty="0" err="1"/>
              <a:t>Krakov’da</a:t>
            </a:r>
            <a:r>
              <a:rPr lang="tr-TR" dirty="0"/>
              <a:t> yayımlanmaya başlayan “</a:t>
            </a:r>
            <a:r>
              <a:rPr lang="tr-TR" dirty="0" err="1"/>
              <a:t>Zycie</a:t>
            </a:r>
            <a:r>
              <a:rPr lang="tr-TR" dirty="0"/>
              <a:t>” dergisinde başyazar olarak çalışmak için Polonya’ya geldi. 1898’de yazdığı “</a:t>
            </a:r>
            <a:r>
              <a:rPr lang="tr-TR" dirty="0" err="1"/>
              <a:t>Confiteor”da</a:t>
            </a:r>
            <a:r>
              <a:rPr lang="tr-TR" dirty="0"/>
              <a:t> ‘sanat için sanat’ ve ‘çıplak ruh’ düşüncelerini ortaya attı.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3101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Şiirsel düzyazı </a:t>
            </a:r>
            <a:r>
              <a:rPr lang="tr-TR" dirty="0" err="1"/>
              <a:t>olara</a:t>
            </a:r>
            <a:r>
              <a:rPr lang="tr-TR" dirty="0"/>
              <a:t> sayılan </a:t>
            </a:r>
            <a:r>
              <a:rPr lang="tr-TR" i="1" dirty="0" err="1"/>
              <a:t>Totenmesse</a:t>
            </a:r>
            <a:r>
              <a:rPr lang="tr-TR" dirty="0" err="1"/>
              <a:t>’in</a:t>
            </a:r>
            <a:r>
              <a:rPr lang="tr-TR" dirty="0"/>
              <a:t> (1893, Lehçe’ye 1904’te çevrildi) yanı sıra </a:t>
            </a:r>
            <a:r>
              <a:rPr lang="tr-TR" i="1" dirty="0" err="1"/>
              <a:t>Vigilien</a:t>
            </a:r>
            <a:r>
              <a:rPr lang="tr-TR" dirty="0"/>
              <a:t> (1895, Lehçe’ye 1899’da çevrildi), </a:t>
            </a:r>
            <a:r>
              <a:rPr lang="tr-TR" i="1" dirty="0"/>
              <a:t>De </a:t>
            </a:r>
            <a:r>
              <a:rPr lang="tr-TR" i="1" dirty="0" err="1"/>
              <a:t>profundis</a:t>
            </a:r>
            <a:r>
              <a:rPr lang="tr-TR" dirty="0"/>
              <a:t> (1899, Lehçe’ye 1900’da çevrildi), “Deniz Kenarında” (</a:t>
            </a:r>
            <a:r>
              <a:rPr lang="tr-TR" dirty="0" err="1"/>
              <a:t>Nad</a:t>
            </a:r>
            <a:r>
              <a:rPr lang="tr-TR" dirty="0"/>
              <a:t> </a:t>
            </a:r>
            <a:r>
              <a:rPr lang="tr-TR" dirty="0" err="1"/>
              <a:t>morzem</a:t>
            </a:r>
            <a:r>
              <a:rPr lang="tr-TR" dirty="0"/>
              <a:t>) (1899), “</a:t>
            </a:r>
            <a:r>
              <a:rPr lang="tr-TR" dirty="0" err="1"/>
              <a:t>Androjen</a:t>
            </a:r>
            <a:r>
              <a:rPr lang="tr-TR" dirty="0"/>
              <a:t>” (</a:t>
            </a:r>
            <a:r>
              <a:rPr lang="tr-TR" dirty="0" err="1"/>
              <a:t>Androgyne</a:t>
            </a:r>
            <a:r>
              <a:rPr lang="tr-TR" dirty="0"/>
              <a:t>) (1900) adlı eserlerinde patolojik durumları, metafizik bir bakışla anlattı. </a:t>
            </a:r>
          </a:p>
          <a:p>
            <a:endParaRPr lang="tr-TR" i="1" dirty="0" smtClean="0"/>
          </a:p>
          <a:p>
            <a:r>
              <a:rPr lang="tr-TR" i="1" dirty="0" smtClean="0"/>
              <a:t>Homo </a:t>
            </a:r>
            <a:r>
              <a:rPr lang="tr-TR" i="1" dirty="0" err="1"/>
              <a:t>sapiens</a:t>
            </a:r>
            <a:r>
              <a:rPr lang="tr-TR" dirty="0"/>
              <a:t> (1895-1898, Lehçe’ye 1901’de çevrildi), </a:t>
            </a:r>
            <a:r>
              <a:rPr lang="tr-TR" i="1" dirty="0" err="1"/>
              <a:t>Satans</a:t>
            </a:r>
            <a:r>
              <a:rPr lang="tr-TR" i="1" dirty="0"/>
              <a:t> </a:t>
            </a:r>
            <a:r>
              <a:rPr lang="tr-TR" i="1" dirty="0" err="1"/>
              <a:t>kinder</a:t>
            </a:r>
            <a:r>
              <a:rPr lang="tr-TR" dirty="0"/>
              <a:t> (1897, Lehçe’ye 1899’da çevrildi) ve üçlemesi, “Toprağın Oğulları” (</a:t>
            </a:r>
            <a:r>
              <a:rPr lang="tr-TR" dirty="0" err="1"/>
              <a:t>Synowie</a:t>
            </a:r>
            <a:r>
              <a:rPr lang="tr-TR" dirty="0"/>
              <a:t>  </a:t>
            </a:r>
            <a:r>
              <a:rPr lang="tr-TR" dirty="0" err="1"/>
              <a:t>ziemi</a:t>
            </a:r>
            <a:r>
              <a:rPr lang="tr-TR" dirty="0"/>
              <a:t>) (1904-1911), “Güçlü Adam” (</a:t>
            </a:r>
            <a:r>
              <a:rPr lang="tr-TR" dirty="0" err="1"/>
              <a:t>Mocny</a:t>
            </a:r>
            <a:r>
              <a:rPr lang="tr-TR" dirty="0"/>
              <a:t> </a:t>
            </a:r>
            <a:r>
              <a:rPr lang="tr-TR" dirty="0" err="1"/>
              <a:t>człowiek</a:t>
            </a:r>
            <a:r>
              <a:rPr lang="tr-TR" dirty="0"/>
              <a:t>), “Sefaletin Çocukları” (</a:t>
            </a:r>
            <a:r>
              <a:rPr lang="tr-TR" dirty="0" err="1"/>
              <a:t>Dzieci</a:t>
            </a:r>
            <a:r>
              <a:rPr lang="tr-TR" dirty="0"/>
              <a:t> </a:t>
            </a:r>
            <a:r>
              <a:rPr lang="tr-TR" dirty="0" err="1"/>
              <a:t>nędzy</a:t>
            </a:r>
            <a:r>
              <a:rPr lang="tr-TR" dirty="0"/>
              <a:t>) (1913-1914) adlı romanları ile ünlendi.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5348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Przybyszewski</a:t>
            </a:r>
            <a:r>
              <a:rPr lang="tr-TR" dirty="0"/>
              <a:t> efsanevi bir sanatçıdır. Çevresinde satanist düşüncelere yatkınlık, erotik sapkınlık, alkolizm, uyuşturucu bağımlılığı gibi söylentilerin dolaştığı </a:t>
            </a:r>
            <a:r>
              <a:rPr lang="tr-TR" dirty="0" err="1"/>
              <a:t>sakandal</a:t>
            </a:r>
            <a:r>
              <a:rPr lang="tr-TR" dirty="0"/>
              <a:t> bir kişiliktir.  XX. yüzyılın tanınmış edebiyat eleştirmenlerinden </a:t>
            </a:r>
            <a:r>
              <a:rPr lang="tr-TR" dirty="0" err="1"/>
              <a:t>Artur</a:t>
            </a:r>
            <a:r>
              <a:rPr lang="tr-TR" dirty="0"/>
              <a:t> </a:t>
            </a:r>
            <a:r>
              <a:rPr lang="tr-TR" dirty="0" err="1"/>
              <a:t>Hutnikiewicz</a:t>
            </a:r>
            <a:r>
              <a:rPr lang="tr-TR" dirty="0"/>
              <a:t>, “Kimse </a:t>
            </a:r>
            <a:r>
              <a:rPr lang="tr-TR" dirty="0" err="1"/>
              <a:t>Przybyszewski</a:t>
            </a:r>
            <a:r>
              <a:rPr lang="tr-TR" dirty="0"/>
              <a:t> hakkında doğru dürüst bir şey bilmiyor, çünkü onunla bizim aramızda, kötü ve acıtıcı bir efsane vardır.” der.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Bu ilginç kişilik için, Genç Polonya döneminin önemli isimlerinden </a:t>
            </a:r>
            <a:r>
              <a:rPr lang="tr-TR" dirty="0" err="1"/>
              <a:t>Dunikowski</a:t>
            </a:r>
            <a:r>
              <a:rPr lang="tr-TR" dirty="0"/>
              <a:t>,  “Baylar, inanmazsınız ama o zamanlara </a:t>
            </a:r>
            <a:r>
              <a:rPr lang="tr-TR" dirty="0" err="1"/>
              <a:t>Przybyszewski</a:t>
            </a:r>
            <a:r>
              <a:rPr lang="tr-TR" dirty="0"/>
              <a:t> bir kaldırımdan geçse, </a:t>
            </a:r>
            <a:r>
              <a:rPr lang="tr-TR" dirty="0" err="1"/>
              <a:t>Isa’da</a:t>
            </a:r>
            <a:r>
              <a:rPr lang="tr-TR" dirty="0"/>
              <a:t> diğer kaldırımdan yürüse, herkes </a:t>
            </a:r>
            <a:r>
              <a:rPr lang="tr-TR" dirty="0" err="1"/>
              <a:t>Przybyszewski’ye</a:t>
            </a:r>
            <a:r>
              <a:rPr lang="tr-TR" dirty="0"/>
              <a:t> bakardı” diye anlatır. Ne var ki </a:t>
            </a:r>
            <a:r>
              <a:rPr lang="tr-TR" dirty="0" err="1"/>
              <a:t>Przybyszewski</a:t>
            </a:r>
            <a:r>
              <a:rPr lang="tr-TR" dirty="0"/>
              <a:t>, Polonya’da gerektiği kadar değerlendirilemedi.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580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Leh diline, </a:t>
            </a:r>
            <a:r>
              <a:rPr lang="tr-TR" dirty="0" err="1"/>
              <a:t>przybyszewskivari</a:t>
            </a:r>
            <a:r>
              <a:rPr lang="tr-TR" dirty="0"/>
              <a:t> anlamına gelen ‘</a:t>
            </a:r>
            <a:r>
              <a:rPr lang="tr-TR" dirty="0" err="1"/>
              <a:t>przybyszewczyzna</a:t>
            </a:r>
            <a:r>
              <a:rPr lang="tr-TR" dirty="0"/>
              <a:t>’ sözcüğü, bu ilginç sanatçıdan sonra girmiştir. Bu sözcük, abartılı anlatımın, temelsiz konuların, patetik lirizmin, grotesk kahramanların ve abartılı kullanılan erotik sahnelerin karşılığı olarak kullanılır. Ancak unutmamak lazımdır ki,  </a:t>
            </a:r>
            <a:r>
              <a:rPr lang="tr-TR" dirty="0" err="1"/>
              <a:t>Przybyszewski</a:t>
            </a:r>
            <a:r>
              <a:rPr lang="tr-TR" dirty="0"/>
              <a:t> olmasaydı, XX. yüzyılda ünlenen pek çok Polonyalı grotesk yazara da yol açılmazdı.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47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Taluy</a:t>
            </a:r>
            <a:r>
              <a:rPr lang="tr-TR" dirty="0" smtClean="0"/>
              <a:t> Yüce, Neşe – </a:t>
            </a:r>
            <a:r>
              <a:rPr lang="tr-TR" dirty="0" err="1" smtClean="0"/>
              <a:t>Ewa</a:t>
            </a:r>
            <a:r>
              <a:rPr lang="tr-TR" dirty="0" smtClean="0"/>
              <a:t> </a:t>
            </a:r>
            <a:r>
              <a:rPr lang="tr-TR" dirty="0" err="1" smtClean="0"/>
              <a:t>Odachowska</a:t>
            </a:r>
            <a:r>
              <a:rPr lang="tr-TR" dirty="0" smtClean="0"/>
              <a:t> </a:t>
            </a:r>
            <a:r>
              <a:rPr lang="pl-PL" dirty="0" smtClean="0"/>
              <a:t>Żielińska</a:t>
            </a:r>
            <a:r>
              <a:rPr lang="tr-TR" dirty="0" smtClean="0"/>
              <a:t>. Genç Polonya Dönemi Edebiyatı. Ankara: Kültür Yay., 2004.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65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255</Words>
  <Application>Microsoft Office PowerPoint</Application>
  <PresentationFormat>Ekran Gösterisi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GENÇ POLONYA DÖNEMİ EDEBİYATI</vt:lpstr>
      <vt:lpstr>Stanisław Przybyszewski 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GENÇ POLONYA DÖNEMİ EDEBİYATI</dc:title>
  <dc:creator>nevra vardal</dc:creator>
  <cp:lastModifiedBy>nevra vardal</cp:lastModifiedBy>
  <cp:revision>40</cp:revision>
  <dcterms:created xsi:type="dcterms:W3CDTF">2020-05-12T16:08:52Z</dcterms:created>
  <dcterms:modified xsi:type="dcterms:W3CDTF">2020-05-14T18:50:47Z</dcterms:modified>
</cp:coreProperties>
</file>