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2" r:id="rId3"/>
    <p:sldId id="273" r:id="rId4"/>
    <p:sldId id="274" r:id="rId5"/>
    <p:sldId id="275" r:id="rId6"/>
    <p:sldId id="276" r:id="rId7"/>
    <p:sldId id="277" r:id="rId8"/>
    <p:sldId id="278" r:id="rId9"/>
    <p:sldId id="27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5DC090D-F923-4290-95A7-9CC417DFFB2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816212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DC090D-F923-4290-95A7-9CC417DFFB2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340004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DC090D-F923-4290-95A7-9CC417DFFB2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41092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3601524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771525678"/>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1491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377705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610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DC090D-F923-4290-95A7-9CC417DFFB2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282797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5DC090D-F923-4290-95A7-9CC417DFFB25}"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693491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5DC090D-F923-4290-95A7-9CC417DFFB2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3531749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5DC090D-F923-4290-95A7-9CC417DFFB25}"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208194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5DC090D-F923-4290-95A7-9CC417DFFB25}"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1438057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5DC090D-F923-4290-95A7-9CC417DFFB25}"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4174603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5DC090D-F923-4290-95A7-9CC417DFFB2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93753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5DC090D-F923-4290-95A7-9CC417DFFB25}"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9CF53D-E384-46BD-BC01-84DE3791411F}" type="slidenum">
              <a:rPr lang="tr-TR" smtClean="0"/>
              <a:t>‹#›</a:t>
            </a:fld>
            <a:endParaRPr lang="tr-TR"/>
          </a:p>
        </p:txBody>
      </p:sp>
    </p:spTree>
    <p:extLst>
      <p:ext uri="{BB962C8B-B14F-4D97-AF65-F5344CB8AC3E}">
        <p14:creationId xmlns:p14="http://schemas.microsoft.com/office/powerpoint/2010/main" val="2005844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DC090D-F923-4290-95A7-9CC417DFFB25}"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9CF53D-E384-46BD-BC01-84DE3791411F}" type="slidenum">
              <a:rPr lang="tr-TR" smtClean="0"/>
              <a:t>‹#›</a:t>
            </a:fld>
            <a:endParaRPr lang="tr-TR"/>
          </a:p>
        </p:txBody>
      </p:sp>
    </p:spTree>
    <p:extLst>
      <p:ext uri="{BB962C8B-B14F-4D97-AF65-F5344CB8AC3E}">
        <p14:creationId xmlns:p14="http://schemas.microsoft.com/office/powerpoint/2010/main" val="3081844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40259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c.3- Müstahsil Makbuzu (VUK Md.235)</a:t>
            </a:r>
            <a:endParaRPr lang="tr-TR" sz="2800" dirty="0">
              <a:solidFill>
                <a:schemeClr val="tx1"/>
              </a:solidFill>
            </a:endParaRPr>
          </a:p>
        </p:txBody>
      </p:sp>
      <p:sp>
        <p:nvSpPr>
          <p:cNvPr id="3" name="İçerik Yer Tutucusu 2"/>
          <p:cNvSpPr>
            <a:spLocks noGrp="1"/>
          </p:cNvSpPr>
          <p:nvPr>
            <p:ph idx="1"/>
          </p:nvPr>
        </p:nvSpPr>
        <p:spPr>
          <a:xfrm>
            <a:off x="1784733" y="1872867"/>
            <a:ext cx="9474506" cy="2599981"/>
          </a:xfrm>
        </p:spPr>
        <p:txBody>
          <a:bodyPr/>
          <a:lstStyle/>
          <a:p>
            <a:pPr marL="0" indent="0" algn="ctr">
              <a:lnSpc>
                <a:spcPct val="110000"/>
              </a:lnSpc>
              <a:spcBef>
                <a:spcPts val="0"/>
              </a:spcBef>
              <a:buNone/>
            </a:pPr>
            <a:r>
              <a:rPr lang="tr-TR" sz="2000" dirty="0">
                <a:latin typeface="Times New Roman" panose="02020603050405020304" pitchFamily="18" charset="0"/>
                <a:cs typeface="Times New Roman" panose="02020603050405020304" pitchFamily="18" charset="0"/>
              </a:rPr>
              <a:t>Müstahsil makbuzunda en az aşağıda yazılı bilgiler bulunur: </a:t>
            </a:r>
          </a:p>
          <a:p>
            <a:pPr marL="0" indent="0" algn="just">
              <a:lnSpc>
                <a:spcPct val="11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2000" dirty="0">
                <a:latin typeface="Times New Roman" panose="02020603050405020304" pitchFamily="18" charset="0"/>
                <a:cs typeface="Times New Roman" panose="02020603050405020304" pitchFamily="18" charset="0"/>
              </a:rPr>
              <a:t>1- Makbuzun tarihi,</a:t>
            </a:r>
          </a:p>
          <a:p>
            <a:pPr marL="0" indent="0" algn="just">
              <a:lnSpc>
                <a:spcPct val="110000"/>
              </a:lnSpc>
              <a:spcBef>
                <a:spcPts val="0"/>
              </a:spcBef>
              <a:buNone/>
            </a:pPr>
            <a:r>
              <a:rPr lang="tr-TR" sz="2000" dirty="0">
                <a:latin typeface="Times New Roman" panose="02020603050405020304" pitchFamily="18" charset="0"/>
                <a:cs typeface="Times New Roman" panose="02020603050405020304" pitchFamily="18" charset="0"/>
              </a:rPr>
              <a:t>2- Malı satın alan tüccar veya çiftçinin soyadı, adı, unvanı ve adresi, </a:t>
            </a:r>
          </a:p>
          <a:p>
            <a:pPr marL="0" indent="0" algn="just">
              <a:lnSpc>
                <a:spcPct val="110000"/>
              </a:lnSpc>
              <a:spcBef>
                <a:spcPts val="0"/>
              </a:spcBef>
              <a:buNone/>
            </a:pPr>
            <a:r>
              <a:rPr lang="tr-TR" sz="2000" dirty="0">
                <a:latin typeface="Times New Roman" panose="02020603050405020304" pitchFamily="18" charset="0"/>
                <a:cs typeface="Times New Roman" panose="02020603050405020304" pitchFamily="18" charset="0"/>
              </a:rPr>
              <a:t>3- Malı satan çiftçinin soyadı, adı ve ikametgahı adresi, </a:t>
            </a:r>
          </a:p>
          <a:p>
            <a:pPr marL="0" indent="0" algn="just">
              <a:lnSpc>
                <a:spcPct val="110000"/>
              </a:lnSpc>
              <a:spcBef>
                <a:spcPts val="0"/>
              </a:spcBef>
              <a:buNone/>
            </a:pPr>
            <a:r>
              <a:rPr lang="tr-TR" sz="2000" dirty="0">
                <a:latin typeface="Times New Roman" panose="02020603050405020304" pitchFamily="18" charset="0"/>
                <a:cs typeface="Times New Roman" panose="02020603050405020304" pitchFamily="18" charset="0"/>
              </a:rPr>
              <a:t>4- Satın alınan malın cinsi, miktarı ve bedeli.</a:t>
            </a:r>
          </a:p>
          <a:p>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3348945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Müstahsil Makbuzu Örneği</a:t>
            </a:r>
          </a:p>
        </p:txBody>
      </p:sp>
      <p:sp>
        <p:nvSpPr>
          <p:cNvPr id="3" name="İçerik Yer Tutucusu 2"/>
          <p:cNvSpPr>
            <a:spLocks noGrp="1"/>
          </p:cNvSpPr>
          <p:nvPr>
            <p:ph idx="1"/>
          </p:nvPr>
        </p:nvSpPr>
        <p:spPr>
          <a:xfrm>
            <a:off x="1641513" y="1981205"/>
            <a:ext cx="9617726" cy="3251808"/>
          </a:xfrm>
        </p:spPr>
        <p:txBody>
          <a:bodyPr>
            <a:normAutofit/>
          </a:bodyPr>
          <a:lstStyle/>
          <a:p>
            <a:pPr marL="0" indent="0" algn="just">
              <a:buNone/>
            </a:pPr>
            <a:endParaRPr lang="tr-TR" sz="2000" dirty="0">
              <a:latin typeface="Arial" panose="020B0604020202020204" pitchFamily="34" charset="0"/>
              <a:cs typeface="Arial" panose="020B0604020202020204" pitchFamily="34" charset="0"/>
            </a:endParaRPr>
          </a:p>
          <a:p>
            <a:pPr marL="0" indent="0" algn="just">
              <a:buNone/>
            </a:pPr>
            <a:endParaRPr lang="tr-TR" sz="2000" dirty="0">
              <a:latin typeface="Arial" panose="020B0604020202020204" pitchFamily="34" charset="0"/>
              <a:cs typeface="Arial" panose="020B0604020202020204" pitchFamily="34" charset="0"/>
            </a:endParaRPr>
          </a:p>
          <a:p>
            <a:pPr marL="0" indent="0" algn="just">
              <a:buNone/>
            </a:pPr>
            <a:r>
              <a:rPr lang="tr-TR" sz="2000" dirty="0">
                <a:latin typeface="Times New Roman" panose="02020603050405020304" pitchFamily="18" charset="0"/>
                <a:cs typeface="Times New Roman" panose="02020603050405020304" pitchFamily="18" charset="0"/>
              </a:rPr>
              <a:t>Bir önceki slaytta yer alan örnekte firmanın bu işlemi </a:t>
            </a:r>
            <a:r>
              <a:rPr lang="tr-TR" sz="2000" u="sng" dirty="0">
                <a:latin typeface="Times New Roman" panose="02020603050405020304" pitchFamily="18" charset="0"/>
                <a:cs typeface="Times New Roman" panose="02020603050405020304" pitchFamily="18" charset="0"/>
              </a:rPr>
              <a:t>ticaret borsasına tescil ettirmediği</a:t>
            </a:r>
            <a:r>
              <a:rPr lang="tr-TR" sz="2000" dirty="0">
                <a:latin typeface="Times New Roman" panose="02020603050405020304" pitchFamily="18" charset="0"/>
                <a:cs typeface="Times New Roman" panose="02020603050405020304" pitchFamily="18" charset="0"/>
              </a:rPr>
              <a:t> varsayılarak stopaj kesinti oranı </a:t>
            </a:r>
            <a:r>
              <a:rPr lang="tr-TR" sz="2000" b="1" dirty="0">
                <a:latin typeface="Times New Roman" panose="02020603050405020304" pitchFamily="18" charset="0"/>
                <a:cs typeface="Times New Roman" panose="02020603050405020304" pitchFamily="18" charset="0"/>
              </a:rPr>
              <a:t>% 2</a:t>
            </a:r>
            <a:r>
              <a:rPr lang="tr-TR" sz="2000" dirty="0">
                <a:latin typeface="Times New Roman" panose="02020603050405020304" pitchFamily="18" charset="0"/>
                <a:cs typeface="Times New Roman" panose="02020603050405020304" pitchFamily="18" charset="0"/>
              </a:rPr>
              <a:t/>
            </a:r>
            <a:br>
              <a:rPr lang="tr-TR"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olarak uygulanmıştır. </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Firma eğer bu müstahsil makbuzunu borsaya tescil ettirmiş olsaydı </a:t>
            </a:r>
            <a:r>
              <a:rPr lang="tr-TR" sz="2000" b="1" dirty="0">
                <a:latin typeface="Times New Roman" panose="02020603050405020304" pitchFamily="18" charset="0"/>
                <a:cs typeface="Times New Roman" panose="02020603050405020304" pitchFamily="18" charset="0"/>
              </a:rPr>
              <a:t>% 1</a:t>
            </a:r>
            <a:r>
              <a:rPr lang="tr-TR" sz="2000" dirty="0">
                <a:latin typeface="Times New Roman" panose="02020603050405020304" pitchFamily="18" charset="0"/>
                <a:cs typeface="Times New Roman" panose="02020603050405020304" pitchFamily="18" charset="0"/>
              </a:rPr>
              <a:t> oranında stopaj ödeyecekti.</a:t>
            </a:r>
            <a:r>
              <a:rPr lang="tr-TR" sz="2000" dirty="0">
                <a:latin typeface="Arial" panose="020B0604020202020204" pitchFamily="34" charset="0"/>
                <a:cs typeface="Arial" panose="020B0604020202020204" pitchFamily="34" charset="0"/>
              </a:rPr>
              <a:t>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23792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p>
        </p:txBody>
      </p:sp>
      <p:sp>
        <p:nvSpPr>
          <p:cNvPr id="3" name="İçerik Yer Tutucusu 2"/>
          <p:cNvSpPr>
            <a:spLocks noGrp="1"/>
          </p:cNvSpPr>
          <p:nvPr>
            <p:ph idx="1"/>
          </p:nvPr>
        </p:nvSpPr>
        <p:spPr>
          <a:xfrm>
            <a:off x="1619479" y="1834530"/>
            <a:ext cx="9650775" cy="3651870"/>
          </a:xfrm>
        </p:spPr>
        <p:txBody>
          <a:bodyPr>
            <a:noAutofit/>
          </a:bodyPr>
          <a:lstStyle/>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4.1.</a:t>
            </a:r>
            <a:r>
              <a:rPr lang="tr-TR" sz="1600" dirty="0">
                <a:latin typeface="Times New Roman" panose="02020603050405020304" pitchFamily="18" charset="0"/>
                <a:ea typeface="+mj-ea"/>
                <a:cs typeface="Times New Roman" panose="02020603050405020304" pitchFamily="18" charset="0"/>
              </a:rPr>
              <a:t> Döviz Alım ve Döviz Satım Belgesi,</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4.2.</a:t>
            </a:r>
            <a:r>
              <a:rPr lang="tr-TR" sz="1600" dirty="0">
                <a:latin typeface="Times New Roman" panose="02020603050405020304" pitchFamily="18" charset="0"/>
                <a:ea typeface="+mj-ea"/>
                <a:cs typeface="Times New Roman" panose="02020603050405020304" pitchFamily="18" charset="0"/>
              </a:rPr>
              <a:t> Bankalar Tarafından Düzenlenecek Belgeler,</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4.3.</a:t>
            </a:r>
            <a:r>
              <a:rPr lang="tr-TR" sz="1600" dirty="0">
                <a:latin typeface="Times New Roman" panose="02020603050405020304" pitchFamily="18" charset="0"/>
                <a:ea typeface="+mj-ea"/>
                <a:cs typeface="Times New Roman" panose="02020603050405020304" pitchFamily="18" charset="0"/>
              </a:rPr>
              <a:t> Sigorta Şirketleri, Sigorta Acenteleri ve Tali Acenteler</a:t>
            </a:r>
          </a:p>
          <a:p>
            <a:pPr marL="0" indent="0" algn="just">
              <a:lnSpc>
                <a:spcPct val="100000"/>
              </a:lnSpc>
              <a:spcBef>
                <a:spcPts val="0"/>
              </a:spcBef>
              <a:buNone/>
            </a:pPr>
            <a:r>
              <a:rPr lang="tr-TR" sz="1600" dirty="0">
                <a:latin typeface="Times New Roman" panose="02020603050405020304" pitchFamily="18" charset="0"/>
                <a:ea typeface="+mj-ea"/>
                <a:cs typeface="Times New Roman" panose="02020603050405020304" pitchFamily="18" charset="0"/>
              </a:rPr>
              <a:t>       Tarafından Düzenlenecek Belgeler,</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4.4.</a:t>
            </a:r>
            <a:r>
              <a:rPr lang="tr-TR" sz="1600" dirty="0">
                <a:latin typeface="Times New Roman" panose="02020603050405020304" pitchFamily="18" charset="0"/>
                <a:ea typeface="+mj-ea"/>
                <a:cs typeface="Times New Roman" panose="02020603050405020304" pitchFamily="18" charset="0"/>
              </a:rPr>
              <a:t> Sermaye Piyasası Aracı Kuruluşları Tarafından Düzenlenecek</a:t>
            </a:r>
          </a:p>
          <a:p>
            <a:pPr marL="0" indent="0" algn="just">
              <a:lnSpc>
                <a:spcPct val="100000"/>
              </a:lnSpc>
              <a:spcBef>
                <a:spcPts val="0"/>
              </a:spcBef>
              <a:buNone/>
            </a:pPr>
            <a:r>
              <a:rPr lang="tr-TR" sz="1600" dirty="0">
                <a:latin typeface="Times New Roman" panose="02020603050405020304" pitchFamily="18" charset="0"/>
                <a:ea typeface="+mj-ea"/>
                <a:cs typeface="Times New Roman" panose="02020603050405020304" pitchFamily="18" charset="0"/>
              </a:rPr>
              <a:t>       Belgeler,</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4.5.</a:t>
            </a:r>
            <a:r>
              <a:rPr lang="tr-TR" sz="1600" dirty="0">
                <a:latin typeface="Times New Roman" panose="02020603050405020304" pitchFamily="18" charset="0"/>
                <a:ea typeface="+mj-ea"/>
                <a:cs typeface="Times New Roman" panose="02020603050405020304" pitchFamily="18" charset="0"/>
              </a:rPr>
              <a:t> Kıymetli Maden Alım ve Satım Belgesi,</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4.6.</a:t>
            </a:r>
            <a:r>
              <a:rPr lang="tr-TR" sz="1600" dirty="0">
                <a:latin typeface="Times New Roman" panose="02020603050405020304" pitchFamily="18" charset="0"/>
                <a:ea typeface="+mj-ea"/>
                <a:cs typeface="Times New Roman" panose="02020603050405020304" pitchFamily="18" charset="0"/>
              </a:rPr>
              <a:t> Milli Piyango İdaresince Oynatılan Şans Oyunlarında Belge</a:t>
            </a:r>
          </a:p>
          <a:p>
            <a:pPr marL="0" indent="0" algn="just">
              <a:lnSpc>
                <a:spcPct val="100000"/>
              </a:lnSpc>
              <a:spcBef>
                <a:spcPts val="0"/>
              </a:spcBef>
              <a:buNone/>
            </a:pPr>
            <a:r>
              <a:rPr lang="tr-TR" sz="1600" dirty="0">
                <a:latin typeface="Times New Roman" panose="02020603050405020304" pitchFamily="18" charset="0"/>
                <a:ea typeface="+mj-ea"/>
                <a:cs typeface="Times New Roman" panose="02020603050405020304" pitchFamily="18" charset="0"/>
              </a:rPr>
              <a:t>       Düzeni,</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4.7. </a:t>
            </a:r>
            <a:r>
              <a:rPr lang="tr-TR" sz="1600" dirty="0">
                <a:latin typeface="Times New Roman" panose="02020603050405020304" pitchFamily="18" charset="0"/>
                <a:ea typeface="+mj-ea"/>
                <a:cs typeface="Times New Roman" panose="02020603050405020304" pitchFamily="18" charset="0"/>
              </a:rPr>
              <a:t>Spor Toto Teşkilat Başkanlığınca Oynatılan Sabit İhtimalli ve</a:t>
            </a:r>
          </a:p>
          <a:p>
            <a:pPr marL="0" indent="0" algn="just">
              <a:lnSpc>
                <a:spcPct val="100000"/>
              </a:lnSpc>
              <a:spcBef>
                <a:spcPts val="0"/>
              </a:spcBef>
              <a:buNone/>
            </a:pPr>
            <a:r>
              <a:rPr lang="tr-TR" sz="1600" dirty="0">
                <a:latin typeface="Times New Roman" panose="02020603050405020304" pitchFamily="18" charset="0"/>
                <a:ea typeface="+mj-ea"/>
                <a:cs typeface="Times New Roman" panose="02020603050405020304" pitchFamily="18" charset="0"/>
              </a:rPr>
              <a:t>       Müşterek Bahis Oyunları,</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4.8.</a:t>
            </a:r>
            <a:r>
              <a:rPr lang="tr-TR" sz="1600" dirty="0">
                <a:latin typeface="Times New Roman" panose="02020603050405020304" pitchFamily="18" charset="0"/>
                <a:ea typeface="+mj-ea"/>
                <a:cs typeface="Times New Roman" panose="02020603050405020304" pitchFamily="18" charset="0"/>
              </a:rPr>
              <a:t> Türkiye Jokey Kulübü Tarafından Oynatılan Müşterek Bahis</a:t>
            </a:r>
          </a:p>
          <a:p>
            <a:pPr marL="0" indent="0" algn="just">
              <a:lnSpc>
                <a:spcPct val="100000"/>
              </a:lnSpc>
              <a:spcBef>
                <a:spcPts val="0"/>
              </a:spcBef>
              <a:buNone/>
            </a:pPr>
            <a:r>
              <a:rPr lang="tr-TR" sz="1600" dirty="0">
                <a:latin typeface="Times New Roman" panose="02020603050405020304" pitchFamily="18" charset="0"/>
                <a:ea typeface="+mj-ea"/>
                <a:cs typeface="Times New Roman" panose="02020603050405020304" pitchFamily="18" charset="0"/>
              </a:rPr>
              <a:t>       Oyunları,</a:t>
            </a:r>
          </a:p>
          <a:p>
            <a:pPr marL="0" indent="0" algn="just">
              <a:lnSpc>
                <a:spcPct val="100000"/>
              </a:lnSpc>
              <a:spcBef>
                <a:spcPts val="0"/>
              </a:spcBef>
              <a:buNone/>
            </a:pPr>
            <a:r>
              <a:rPr lang="tr-TR" sz="1600" b="1" dirty="0">
                <a:latin typeface="Times New Roman" panose="02020603050405020304" pitchFamily="18" charset="0"/>
                <a:ea typeface="+mj-ea"/>
                <a:cs typeface="Times New Roman" panose="02020603050405020304" pitchFamily="18" charset="0"/>
              </a:rPr>
              <a:t>4.9.</a:t>
            </a:r>
            <a:r>
              <a:rPr lang="tr-TR" sz="1600" dirty="0">
                <a:latin typeface="Times New Roman" panose="02020603050405020304" pitchFamily="18" charset="0"/>
                <a:ea typeface="+mj-ea"/>
                <a:cs typeface="Times New Roman" panose="02020603050405020304" pitchFamily="18" charset="0"/>
              </a:rPr>
              <a:t> Ortak Hükümler.</a:t>
            </a:r>
          </a:p>
          <a:p>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3222203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652531" y="1815098"/>
            <a:ext cx="9702640" cy="4032448"/>
          </a:xfrm>
        </p:spPr>
        <p:txBody>
          <a:bodyPr>
            <a:normAutofit/>
          </a:bodyPr>
          <a:lstStyle/>
          <a:p>
            <a:pPr marL="0" indent="0">
              <a:buNone/>
            </a:pPr>
            <a:r>
              <a:rPr lang="tr-TR" sz="1400" b="1" dirty="0">
                <a:latin typeface="Times New Roman" panose="02020603050405020304" pitchFamily="18" charset="0"/>
                <a:cs typeface="Times New Roman" panose="02020603050405020304" pitchFamily="18" charset="0"/>
              </a:rPr>
              <a:t>4.1. Döviz Alım ve Döviz Satım Belgesi,</a:t>
            </a:r>
          </a:p>
          <a:p>
            <a:pPr marL="0" indent="0" algn="just">
              <a:buNone/>
            </a:pPr>
            <a:r>
              <a:rPr lang="tr-TR" sz="1400" dirty="0">
                <a:latin typeface="Times New Roman" panose="02020603050405020304" pitchFamily="18" charset="0"/>
                <a:cs typeface="Times New Roman" panose="02020603050405020304" pitchFamily="18" charset="0"/>
              </a:rPr>
              <a:t>Türk Parası Kıymetini Koruma Hakkında 32 sayılı Karar’da tanımlanan, döviz alım-satımına yetkili müesseseler, yaptıkları bütün muameleleri belgelendirmek zorundadır.</a:t>
            </a:r>
          </a:p>
          <a:p>
            <a:pPr marL="0" indent="0" algn="just">
              <a:buNone/>
            </a:pPr>
            <a:r>
              <a:rPr lang="tr-TR" sz="1400" dirty="0">
                <a:latin typeface="Times New Roman" panose="02020603050405020304" pitchFamily="18" charset="0"/>
                <a:cs typeface="Times New Roman" panose="02020603050405020304" pitchFamily="18" charset="0"/>
              </a:rPr>
              <a:t>En az iki örnek olarak düzenlenen döviz alım - satım belgelerinde, belgeyi düzenleyen yetkili müessesenin iş adresi, bağlı olduğu vergi dairesi ve hesap numarasının bulunması zorunludur.</a:t>
            </a:r>
          </a:p>
          <a:p>
            <a:pPr marL="0" indent="0" algn="just">
              <a:buNone/>
            </a:pPr>
            <a:endParaRPr lang="tr-TR" sz="1400" dirty="0">
              <a:latin typeface="Times New Roman" panose="02020603050405020304" pitchFamily="18" charset="0"/>
              <a:cs typeface="Times New Roman" panose="02020603050405020304" pitchFamily="18" charset="0"/>
            </a:endParaRPr>
          </a:p>
          <a:p>
            <a:pPr marL="0" indent="0" algn="just">
              <a:buNone/>
            </a:pPr>
            <a:r>
              <a:rPr lang="tr-TR" sz="1400" b="1" dirty="0">
                <a:latin typeface="Times New Roman" panose="02020603050405020304" pitchFamily="18" charset="0"/>
                <a:cs typeface="Times New Roman" panose="02020603050405020304" pitchFamily="18" charset="0"/>
              </a:rPr>
              <a:t>Not:</a:t>
            </a:r>
            <a:r>
              <a:rPr lang="tr-TR" sz="1400" dirty="0">
                <a:latin typeface="Times New Roman" panose="02020603050405020304" pitchFamily="18" charset="0"/>
                <a:cs typeface="Times New Roman" panose="02020603050405020304" pitchFamily="18" charset="0"/>
              </a:rPr>
              <a:t> 385 Sıra </a:t>
            </a:r>
            <a:r>
              <a:rPr lang="tr-TR" sz="1400" dirty="0" err="1">
                <a:latin typeface="Times New Roman" panose="02020603050405020304" pitchFamily="18" charset="0"/>
                <a:cs typeface="Times New Roman" panose="02020603050405020304" pitchFamily="18" charset="0"/>
              </a:rPr>
              <a:t>No’lu</a:t>
            </a:r>
            <a:r>
              <a:rPr lang="tr-TR" sz="1400" dirty="0">
                <a:latin typeface="Times New Roman" panose="02020603050405020304" pitchFamily="18" charset="0"/>
                <a:cs typeface="Times New Roman" panose="02020603050405020304" pitchFamily="18" charset="0"/>
              </a:rPr>
              <a:t> VUK Genel Tebliği ile; Mükelleflerin faaliyetlerini aksatmadan yürütmelerini sağlamak ve uygulamayı kolaylaştırmak amacıyla, 01.09.2008 tarihinden itibaren döviz alım/satım belgesi ile kıymetli maden alım/satım belgesinin ayrı belgeler olarak değil, isteyen mükellefler tarafından döviz ve kıymetli maden alım ve satımında </a:t>
            </a:r>
            <a:r>
              <a:rPr lang="tr-TR" sz="1400" b="1" dirty="0">
                <a:latin typeface="Times New Roman" panose="02020603050405020304" pitchFamily="18" charset="0"/>
                <a:cs typeface="Times New Roman" panose="02020603050405020304" pitchFamily="18" charset="0"/>
              </a:rPr>
              <a:t>Döviz ve Kıymetli Maden Alım ve Satım Belgesi</a:t>
            </a:r>
            <a:r>
              <a:rPr lang="tr-TR" sz="1400" dirty="0">
                <a:latin typeface="Times New Roman" panose="02020603050405020304" pitchFamily="18" charset="0"/>
                <a:cs typeface="Times New Roman" panose="02020603050405020304" pitchFamily="18" charset="0"/>
              </a:rPr>
              <a:t> adı altında tek belge olarak düzenlenmesi imkanı getirilmiştir.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3985373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67793" y="524219"/>
            <a:ext cx="73742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c.4- Diğer Belgeler</a:t>
            </a:r>
            <a:endParaRPr lang="tr-TR" sz="2800" dirty="0">
              <a:solidFill>
                <a:schemeClr val="tx1"/>
              </a:solidFill>
            </a:endParaRPr>
          </a:p>
        </p:txBody>
      </p:sp>
      <p:sp>
        <p:nvSpPr>
          <p:cNvPr id="3" name="İçerik Yer Tutucusu 2"/>
          <p:cNvSpPr>
            <a:spLocks noGrp="1"/>
          </p:cNvSpPr>
          <p:nvPr>
            <p:ph idx="1"/>
          </p:nvPr>
        </p:nvSpPr>
        <p:spPr>
          <a:xfrm>
            <a:off x="1575413" y="1377108"/>
            <a:ext cx="9779758" cy="5220245"/>
          </a:xfrm>
        </p:spPr>
        <p:txBody>
          <a:bodyPr>
            <a:normAutofit/>
          </a:bodyPr>
          <a:lstStyle/>
          <a:p>
            <a:pPr marL="0" indent="0">
              <a:buNone/>
            </a:pPr>
            <a:r>
              <a:rPr lang="tr-TR" sz="1400" b="1" dirty="0">
                <a:latin typeface="Times New Roman" panose="02020603050405020304" pitchFamily="18" charset="0"/>
                <a:cs typeface="Times New Roman" panose="02020603050405020304" pitchFamily="18" charset="0"/>
              </a:rPr>
              <a:t>4.2. Bankalar Tarafından Düzenlenecek Belgeler,</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Bankalar, yaptıkları hizmet ve satış işlemlerine ilişkin kayıtlarının dayanağı olan fatura yerine, 243 ve 246 Sıra </a:t>
            </a:r>
            <a:r>
              <a:rPr lang="tr-TR" sz="1400" dirty="0" err="1">
                <a:latin typeface="Times New Roman" panose="02020603050405020304" pitchFamily="18" charset="0"/>
                <a:cs typeface="Times New Roman" panose="02020603050405020304" pitchFamily="18" charset="0"/>
              </a:rPr>
              <a:t>No’lu</a:t>
            </a:r>
            <a:r>
              <a:rPr lang="tr-TR" sz="1400" dirty="0">
                <a:latin typeface="Times New Roman" panose="02020603050405020304" pitchFamily="18" charset="0"/>
                <a:cs typeface="Times New Roman" panose="02020603050405020304" pitchFamily="18" charset="0"/>
              </a:rPr>
              <a:t> VUK Genel Tebliğlerinde yapılan açıklamalar doğrultusunda belge (dekont)  düzenlemek zorundadırlar. </a:t>
            </a:r>
            <a:r>
              <a:rPr lang="tr-TR" sz="1400" b="1" dirty="0">
                <a:latin typeface="Times New Roman" panose="02020603050405020304" pitchFamily="18" charset="0"/>
                <a:cs typeface="Times New Roman" panose="02020603050405020304" pitchFamily="18" charset="0"/>
              </a:rPr>
              <a:t>Dekontlar</a:t>
            </a:r>
            <a:r>
              <a:rPr lang="tr-TR" sz="140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En az iki nüsha olarak düzenlenecek,</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Banka (ve Şube) adı, bağlı olduğu vergi dairesi ve vergi numarası,</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Müşteri adı-soyadı/unvanı, adresi, varsa vergi dairesi ve numarası,</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Düzenleme tarihi,</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Birim kodu, seri ve sıra numarası</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Satılan emtia veya yapılan hizmetin nevi ve tutarı</a:t>
            </a:r>
          </a:p>
          <a:p>
            <a:pPr marL="0" indent="0" algn="just">
              <a:buNone/>
            </a:pPr>
            <a:r>
              <a:rPr lang="tr-TR" sz="1400" b="1" dirty="0">
                <a:latin typeface="Times New Roman" panose="02020603050405020304" pitchFamily="18" charset="0"/>
                <a:cs typeface="Times New Roman" panose="02020603050405020304" pitchFamily="18" charset="0"/>
              </a:rPr>
              <a:t>Not: </a:t>
            </a:r>
            <a:r>
              <a:rPr lang="tr-TR" sz="1400" dirty="0">
                <a:latin typeface="Times New Roman" panose="02020603050405020304" pitchFamily="18" charset="0"/>
                <a:cs typeface="Times New Roman" panose="02020603050405020304" pitchFamily="18" charset="0"/>
              </a:rPr>
              <a:t>Bankalar Ocak-Haziran ve Temmuz-Aralık dönemleri için her yıl altışar aylık dönemler itibariyle fatura yerine geçmek üzere düzenledikleri dekontların seri ve sıra numaralarını, bunları düzenleyen birim ve şubelerin kod numaralarıyla birlikte bir liste haline getirerek dönemin bitimini izleyen ayın son günü mesai bitimine kadar kurumlar vergisi yönünden bağlı bulundukları vergi dairelerine taahhütlü olarak gönderecekler veya elden teslim edeceklerdir.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2866520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630496" y="1764804"/>
            <a:ext cx="9724675" cy="3604124"/>
          </a:xfrm>
        </p:spPr>
        <p:txBody>
          <a:bodyPr>
            <a:normAutofit/>
          </a:bodyPr>
          <a:lstStyle/>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endParaRPr lang="tr-TR" sz="1800" dirty="0"/>
          </a:p>
          <a:p>
            <a:pPr marL="0" indent="0" algn="just">
              <a:lnSpc>
                <a:spcPct val="10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2040414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f. Diğer evraklar ve vesikalar</a:t>
            </a:r>
            <a:endParaRPr lang="tr-TR" sz="2800" dirty="0">
              <a:solidFill>
                <a:schemeClr val="tx1"/>
              </a:solidFill>
            </a:endParaRPr>
          </a:p>
        </p:txBody>
      </p:sp>
      <p:sp>
        <p:nvSpPr>
          <p:cNvPr id="3" name="İçerik Yer Tutucusu 2"/>
          <p:cNvSpPr>
            <a:spLocks noGrp="1"/>
          </p:cNvSpPr>
          <p:nvPr>
            <p:ph idx="1"/>
          </p:nvPr>
        </p:nvSpPr>
        <p:spPr>
          <a:xfrm>
            <a:off x="1663547" y="1355075"/>
            <a:ext cx="9691624" cy="4406748"/>
          </a:xfrm>
        </p:spPr>
        <p:txBody>
          <a:bodyPr>
            <a:normAutofit/>
          </a:bodyPr>
          <a:lstStyle/>
          <a:p>
            <a:pPr marL="0" indent="0">
              <a:buNone/>
            </a:pPr>
            <a:r>
              <a:rPr lang="tr-TR" sz="1100" b="1" dirty="0">
                <a:latin typeface="Times New Roman" panose="02020603050405020304" pitchFamily="18" charset="0"/>
                <a:cs typeface="Times New Roman" panose="02020603050405020304" pitchFamily="18" charset="0"/>
              </a:rPr>
              <a:t>1.Taşıma İrsaliyesi</a:t>
            </a:r>
          </a:p>
          <a:p>
            <a:pPr marL="0" indent="0">
              <a:buNone/>
            </a:pPr>
            <a:endParaRPr lang="tr-TR" sz="1100" b="1"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600" dirty="0">
                <a:latin typeface="Times New Roman" panose="02020603050405020304" pitchFamily="18" charset="0"/>
                <a:cs typeface="Times New Roman" panose="02020603050405020304" pitchFamily="18" charset="0"/>
              </a:rPr>
              <a:t>Ücret karşılığında eşya nakleden bütün gerçek ve tüzel kişiler naklettikleri eşya için VUK 209’a göre ambar defteri ya da ambar defteri yerine geçen yasal defterlerinde yer alması gereken aşağıdaki bilgileri içeren, seri ve sıra numarası dahilinde teselsül eden irsaliye kullanmak zorundadırlar.</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Sürücünün adı-soyadı ve aracın plaka numarası,</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Malın cinsi,</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Malın miktarı,</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Malın kimin tarafından tevdi edildiği,</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Malın nereye ve kime gönderildiği,</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Alınan nakliye ücreti tutarı.</a:t>
            </a:r>
          </a:p>
          <a:p>
            <a:pPr marL="0" algn="just">
              <a:lnSpc>
                <a:spcPct val="110000"/>
              </a:lnSpc>
              <a:spcBef>
                <a:spcPts val="0"/>
              </a:spcBef>
              <a:buFont typeface="Wingdings" panose="05000000000000000000" pitchFamily="2" charset="2"/>
              <a:buChar char="ü"/>
            </a:pPr>
            <a:r>
              <a:rPr lang="tr-TR" sz="1600" dirty="0">
                <a:latin typeface="Times New Roman" panose="02020603050405020304" pitchFamily="18" charset="0"/>
                <a:cs typeface="Times New Roman" panose="02020603050405020304" pitchFamily="18" charset="0"/>
              </a:rPr>
              <a:t>İrsaliyeyi düzenleyenin adı, soyadı varsa ticaret </a:t>
            </a:r>
            <a:r>
              <a:rPr lang="tr-TR" sz="1600" dirty="0" err="1">
                <a:latin typeface="Times New Roman" panose="02020603050405020304" pitchFamily="18" charset="0"/>
                <a:cs typeface="Times New Roman" panose="02020603050405020304" pitchFamily="18" charset="0"/>
              </a:rPr>
              <a:t>ünvanı</a:t>
            </a:r>
            <a:r>
              <a:rPr lang="tr-TR" sz="1600" dirty="0">
                <a:latin typeface="Times New Roman" panose="02020603050405020304" pitchFamily="18" charset="0"/>
                <a:cs typeface="Times New Roman" panose="02020603050405020304" pitchFamily="18" charset="0"/>
              </a:rPr>
              <a:t>, bağlı bulunduğu vergi dairesi ve vergi kimlik numarası bulunması gerekir (164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VUK Genel Tebliği).</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4219646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f. Diğer evraklar ve vesikalar</a:t>
            </a:r>
            <a:endParaRPr lang="tr-TR" sz="2800" dirty="0">
              <a:solidFill>
                <a:schemeClr val="tx1"/>
              </a:solidFill>
            </a:endParaRPr>
          </a:p>
        </p:txBody>
      </p:sp>
      <p:sp>
        <p:nvSpPr>
          <p:cNvPr id="3" name="İçerik Yer Tutucusu 2"/>
          <p:cNvSpPr>
            <a:spLocks noGrp="1"/>
          </p:cNvSpPr>
          <p:nvPr>
            <p:ph idx="1"/>
          </p:nvPr>
        </p:nvSpPr>
        <p:spPr>
          <a:xfrm>
            <a:off x="1663547" y="1366092"/>
            <a:ext cx="9691624" cy="4802937"/>
          </a:xfrm>
        </p:spPr>
        <p:txBody>
          <a:bodyPr>
            <a:normAutofit/>
          </a:bodyPr>
          <a:lstStyle/>
          <a:p>
            <a:pPr marL="0" indent="0">
              <a:buNone/>
            </a:pPr>
            <a:r>
              <a:rPr lang="tr-TR" sz="2200" b="1" dirty="0">
                <a:latin typeface="Times New Roman" panose="02020603050405020304" pitchFamily="18" charset="0"/>
                <a:cs typeface="Times New Roman" panose="02020603050405020304" pitchFamily="18" charset="0"/>
              </a:rPr>
              <a:t>1.Taşıma İrsaliyesi</a:t>
            </a:r>
          </a:p>
          <a:p>
            <a:pPr marL="0" indent="0">
              <a:buNone/>
            </a:pPr>
            <a:endParaRPr lang="tr-TR" sz="20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VUK 127’ye göre, yoklamaya yetkili olanlar taşıma irsaliyelerinin araçta bulunup bulunmadığını tespit etmeye yetkilidirler.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VUK 168 </a:t>
            </a:r>
            <a:r>
              <a:rPr lang="tr-TR" sz="2000" dirty="0" err="1">
                <a:latin typeface="Times New Roman" panose="02020603050405020304" pitchFamily="18" charset="0"/>
                <a:cs typeface="Times New Roman" panose="02020603050405020304" pitchFamily="18" charset="0"/>
              </a:rPr>
              <a:t>No’lu</a:t>
            </a:r>
            <a:r>
              <a:rPr lang="tr-TR" sz="2000" dirty="0">
                <a:latin typeface="Times New Roman" panose="02020603050405020304" pitchFamily="18" charset="0"/>
                <a:cs typeface="Times New Roman" panose="02020603050405020304" pitchFamily="18" charset="0"/>
              </a:rPr>
              <a:t> Genel Tebliğe göre, Taşıma irsaliyelerinin araçta bulunmaması veya eksik bilgiler içermesi halinde nakil vasıtalarını trafikten alıkoymak, taşınan malın sahibi belli değil ise tespitine kadar malı bekletmek ve muhafaza altına almaya yetkilidirler.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VUK 345 </a:t>
            </a:r>
            <a:r>
              <a:rPr lang="tr-TR" sz="2000" dirty="0" err="1">
                <a:latin typeface="Times New Roman" panose="02020603050405020304" pitchFamily="18" charset="0"/>
                <a:cs typeface="Times New Roman" panose="02020603050405020304" pitchFamily="18" charset="0"/>
              </a:rPr>
              <a:t>No’lu</a:t>
            </a:r>
            <a:r>
              <a:rPr lang="tr-TR" sz="2000" dirty="0">
                <a:latin typeface="Times New Roman" panose="02020603050405020304" pitchFamily="18" charset="0"/>
                <a:cs typeface="Times New Roman" panose="02020603050405020304" pitchFamily="18" charset="0"/>
              </a:rPr>
              <a:t> Genel Tebliğe göre, farklı adreslerde bulunan birden çok alıcıya eşya taşınması sırasında tek bir Taşıma İrsaliyesi düzenlenmesi ve irsaliyenin *alıcı adresi* bölümüne de </a:t>
            </a:r>
            <a:r>
              <a:rPr lang="tr-TR" sz="2000" i="1" dirty="0">
                <a:latin typeface="Times New Roman" panose="02020603050405020304" pitchFamily="18" charset="0"/>
                <a:cs typeface="Times New Roman" panose="02020603050405020304" pitchFamily="18" charset="0"/>
              </a:rPr>
              <a:t>*ekli listedeki muhtelif müşteriler*</a:t>
            </a:r>
            <a:r>
              <a:rPr lang="tr-TR" sz="2000" dirty="0">
                <a:latin typeface="Times New Roman" panose="02020603050405020304" pitchFamily="18" charset="0"/>
                <a:cs typeface="Times New Roman" panose="02020603050405020304" pitchFamily="18" charset="0"/>
              </a:rPr>
              <a:t> ibaresinin yazılması uygun görülmüştür.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1487249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4</TotalTime>
  <Words>823</Words>
  <Application>Microsoft Office PowerPoint</Application>
  <PresentationFormat>Geniş ekran</PresentationFormat>
  <Paragraphs>76</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8</vt:i4>
      </vt:variant>
    </vt:vector>
  </HeadingPairs>
  <TitlesOfParts>
    <vt:vector size="16" baseType="lpstr">
      <vt:lpstr>ＭＳ Ｐゴシック</vt:lpstr>
      <vt:lpstr>Arial</vt:lpstr>
      <vt:lpstr>Calibri</vt:lpstr>
      <vt:lpstr>Calibri Light</vt:lpstr>
      <vt:lpstr>Times New Roman</vt:lpstr>
      <vt:lpstr>Wingdings</vt:lpstr>
      <vt:lpstr>Office Teması</vt:lpstr>
      <vt:lpstr>h.t.</vt:lpstr>
      <vt:lpstr>c.3- Müstahsil Makbuzu (VUK Md.235)</vt:lpstr>
      <vt:lpstr>Müstahsil Makbuzu Örneği</vt:lpstr>
      <vt:lpstr>c.4- Diğer Belgeler</vt:lpstr>
      <vt:lpstr>c.4- Diğer Belgeler</vt:lpstr>
      <vt:lpstr>c.4- Diğer Belgeler</vt:lpstr>
      <vt:lpstr>KAYNAKLAR</vt:lpstr>
      <vt:lpstr>f. Diğer evraklar ve vesikalar</vt:lpstr>
      <vt:lpstr>f. Diğer evraklar ve vesikalar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Sevk İrsaliyesi (VUK 230/5)</dc:title>
  <dc:creator>Taşınmaz</dc:creator>
  <cp:lastModifiedBy>Windows Kullanıcısı</cp:lastModifiedBy>
  <cp:revision>6</cp:revision>
  <dcterms:created xsi:type="dcterms:W3CDTF">2020-02-26T08:51:55Z</dcterms:created>
  <dcterms:modified xsi:type="dcterms:W3CDTF">2020-02-29T13:18:32Z</dcterms:modified>
</cp:coreProperties>
</file>