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717657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4272146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44432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84564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ACCEA18-A224-4D33-9BE4-6C91F6C75A5E}"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29806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ACCEA18-A224-4D33-9BE4-6C91F6C75A5E}"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1370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ACCEA18-A224-4D33-9BE4-6C91F6C75A5E}" type="datetimeFigureOut">
              <a:rPr lang="tr-TR" smtClean="0"/>
              <a:t>10.05.2020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37366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ACCEA18-A224-4D33-9BE4-6C91F6C75A5E}" type="datetimeFigureOut">
              <a:rPr lang="tr-TR" smtClean="0"/>
              <a:t>10.05.2020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2573527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ACCEA18-A224-4D33-9BE4-6C91F6C75A5E}" type="datetimeFigureOut">
              <a:rPr lang="tr-TR" smtClean="0"/>
              <a:t>10.05.2020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3160610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10348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958522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CCEA18-A224-4D33-9BE4-6C91F6C75A5E}" type="datetimeFigureOut">
              <a:rPr lang="tr-TR" smtClean="0"/>
              <a:t>10.05.2020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79C3A6-A5CC-4077-AD2A-D17096FEE29B}" type="slidenum">
              <a:rPr lang="tr-TR" smtClean="0"/>
              <a:t>‹#›</a:t>
            </a:fld>
            <a:endParaRPr lang="tr-TR"/>
          </a:p>
        </p:txBody>
      </p:sp>
    </p:spTree>
    <p:extLst>
      <p:ext uri="{BB962C8B-B14F-4D97-AF65-F5344CB8AC3E}">
        <p14:creationId xmlns:p14="http://schemas.microsoft.com/office/powerpoint/2010/main" val="20792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b="1" dirty="0" smtClean="0"/>
              <a:t>İki Savaş Arası Dönem Ve Savaş Dönemi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76257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Krakov</a:t>
            </a:r>
            <a:r>
              <a:rPr lang="tr-TR" dirty="0" smtClean="0"/>
              <a:t> </a:t>
            </a:r>
            <a:r>
              <a:rPr lang="tr-TR" dirty="0" err="1" smtClean="0"/>
              <a:t>Avangardları</a:t>
            </a:r>
            <a:endParaRPr lang="tr-TR" dirty="0"/>
          </a:p>
        </p:txBody>
      </p:sp>
      <p:sp>
        <p:nvSpPr>
          <p:cNvPr id="3" name="İçerik Yer Tutucusu 2"/>
          <p:cNvSpPr>
            <a:spLocks noGrp="1"/>
          </p:cNvSpPr>
          <p:nvPr>
            <p:ph idx="1"/>
          </p:nvPr>
        </p:nvSpPr>
        <p:spPr/>
        <p:txBody>
          <a:bodyPr>
            <a:normAutofit fontScale="77500" lnSpcReduction="20000"/>
          </a:bodyPr>
          <a:lstStyle/>
          <a:p>
            <a:r>
              <a:rPr lang="tr-TR" dirty="0"/>
              <a:t>İki savaş arası dönemde yer alan diğer bir önemli şair grubu </a:t>
            </a:r>
            <a:r>
              <a:rPr lang="tr-TR" i="1" dirty="0" err="1"/>
              <a:t>Avangard</a:t>
            </a:r>
            <a:r>
              <a:rPr lang="tr-TR" dirty="0"/>
              <a:t> gruptur. Bu grubu da </a:t>
            </a:r>
            <a:r>
              <a:rPr lang="tr-TR" i="1" dirty="0" err="1"/>
              <a:t>Krakov</a:t>
            </a:r>
            <a:r>
              <a:rPr lang="tr-TR" i="1" dirty="0"/>
              <a:t> Avangardı</a:t>
            </a:r>
            <a:r>
              <a:rPr lang="tr-TR" dirty="0"/>
              <a:t> ve </a:t>
            </a:r>
            <a:r>
              <a:rPr lang="tr-TR" i="1" dirty="0"/>
              <a:t>İkinci </a:t>
            </a:r>
            <a:r>
              <a:rPr lang="tr-TR" i="1" dirty="0" err="1"/>
              <a:t>Avangardlar</a:t>
            </a:r>
            <a:r>
              <a:rPr lang="tr-TR" dirty="0"/>
              <a:t> olarak ayırmak mümkündür. 1922-27 yılları arası etkinlik gösteren bu grubun öncesi </a:t>
            </a:r>
            <a:r>
              <a:rPr lang="tr-TR" dirty="0" err="1"/>
              <a:t>Tadeusz</a:t>
            </a:r>
            <a:r>
              <a:rPr lang="tr-TR" dirty="0"/>
              <a:t> </a:t>
            </a:r>
            <a:r>
              <a:rPr lang="tr-TR" dirty="0" err="1"/>
              <a:t>Peiper</a:t>
            </a:r>
            <a:r>
              <a:rPr lang="tr-TR" dirty="0"/>
              <a:t> kabul edilir. </a:t>
            </a:r>
          </a:p>
          <a:p>
            <a:r>
              <a:rPr lang="tr-TR" dirty="0"/>
              <a:t>Kent, kitle ve makine ilkesini benimseyen grup, Gelecekçilerden farklı olarak, teknolojiye teslimiyetçi bir hayranlıkla bağlanmazlar. İnsanın yaşamını kolaylaştıran ve hızlandıran bir araç olarak yaklaşmaktadırlar. Grubun asıl ilgilendiği üstün şiiri yaratabilmekti, az sözcükle çok fazla şey anlatabilmeliydiler</a:t>
            </a:r>
            <a:r>
              <a:rPr lang="tr-TR" dirty="0" smtClean="0"/>
              <a:t>. </a:t>
            </a:r>
            <a:r>
              <a:rPr lang="tr-TR" dirty="0"/>
              <a:t>Geçmişle ya da gelecekçilerin gündüz düşleriyle değil, bugünle ilgilenen bir gruptular. Romantizmin gizemciliği gibi içeriklerden de etkilenmemişlerdir.</a:t>
            </a:r>
          </a:p>
          <a:p>
            <a:endParaRPr lang="tr-TR" dirty="0"/>
          </a:p>
        </p:txBody>
      </p:sp>
    </p:spTree>
    <p:extLst>
      <p:ext uri="{BB962C8B-B14F-4D97-AF65-F5344CB8AC3E}">
        <p14:creationId xmlns:p14="http://schemas.microsoft.com/office/powerpoint/2010/main" val="1173310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Düşünsel kısaltmaların kullanılması, yeni tip metaforların saf şiirde yer alması, eserde direkt ve açık anlatımın bırakılması, şiirin düzenli uyaklardan düz yazı stilinde yazılmasına olan eğilim grubun yapısal özelliklerinden biridir. </a:t>
            </a:r>
          </a:p>
          <a:p>
            <a:r>
              <a:rPr lang="tr-TR" dirty="0"/>
              <a:t>Grubun en önemli şairlerinden ilki </a:t>
            </a:r>
            <a:r>
              <a:rPr lang="tr-TR" dirty="0" err="1"/>
              <a:t>Julian</a:t>
            </a:r>
            <a:r>
              <a:rPr lang="tr-TR" dirty="0"/>
              <a:t> </a:t>
            </a:r>
            <a:r>
              <a:rPr lang="tr-TR" dirty="0" err="1"/>
              <a:t>Przyboś’tur</a:t>
            </a:r>
            <a:r>
              <a:rPr lang="tr-TR" dirty="0"/>
              <a:t>. </a:t>
            </a:r>
            <a:r>
              <a:rPr lang="tr-TR" dirty="0" err="1"/>
              <a:t>Przyboś</a:t>
            </a:r>
            <a:r>
              <a:rPr lang="tr-TR" dirty="0"/>
              <a:t> şairi, zanaatı kelime olan bir işçi olarak </a:t>
            </a:r>
            <a:r>
              <a:rPr lang="tr-TR" dirty="0" smtClean="0"/>
              <a:t>tanımlar.</a:t>
            </a:r>
            <a:endParaRPr lang="tr-TR" dirty="0"/>
          </a:p>
        </p:txBody>
      </p:sp>
    </p:spTree>
    <p:extLst>
      <p:ext uri="{BB962C8B-B14F-4D97-AF65-F5344CB8AC3E}">
        <p14:creationId xmlns:p14="http://schemas.microsoft.com/office/powerpoint/2010/main" val="4171449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83568" y="1600200"/>
            <a:ext cx="8003232" cy="4709119"/>
          </a:xfrm>
        </p:spPr>
        <p:txBody>
          <a:bodyPr>
            <a:normAutofit fontScale="85000" lnSpcReduction="10000"/>
          </a:bodyPr>
          <a:lstStyle/>
          <a:p>
            <a:r>
              <a:rPr lang="tr-TR" dirty="0" err="1"/>
              <a:t>Peiper’in</a:t>
            </a:r>
            <a:r>
              <a:rPr lang="tr-TR" dirty="0"/>
              <a:t> eserleriyle büyülenmiş gençlik, </a:t>
            </a:r>
            <a:r>
              <a:rPr lang="tr-TR" dirty="0" err="1"/>
              <a:t>Przyboś</a:t>
            </a:r>
            <a:r>
              <a:rPr lang="tr-TR" dirty="0"/>
              <a:t> sayesinde de büyük bir ölçüde dile bağlanırlar. </a:t>
            </a:r>
            <a:r>
              <a:rPr lang="tr-TR" i="1" dirty="0"/>
              <a:t>“Vidalar”</a:t>
            </a:r>
            <a:r>
              <a:rPr lang="tr-TR" dirty="0"/>
              <a:t> ve </a:t>
            </a:r>
            <a:r>
              <a:rPr lang="tr-TR" i="1" dirty="0"/>
              <a:t>“İki Elle” </a:t>
            </a:r>
            <a:r>
              <a:rPr lang="tr-TR" dirty="0"/>
              <a:t>iki elle başlıklı şiir kitaplarında, </a:t>
            </a:r>
            <a:r>
              <a:rPr lang="tr-TR" dirty="0" err="1"/>
              <a:t>modernizmin</a:t>
            </a:r>
            <a:r>
              <a:rPr lang="tr-TR" dirty="0"/>
              <a:t> övülmesi ve kolektif çalışmaya bir çağrı yer almaktadır. Bu yeni uygarlığı kahramanlarının işçilerdir, </a:t>
            </a:r>
            <a:r>
              <a:rPr lang="tr-TR" dirty="0" err="1"/>
              <a:t>Przyboś</a:t>
            </a:r>
            <a:r>
              <a:rPr lang="tr-TR" dirty="0"/>
              <a:t> da şairin rolünü açık bir şekilde bir sözcük işçisi olarak tanımlamaktadır. </a:t>
            </a:r>
            <a:endParaRPr lang="tr-TR" dirty="0" smtClean="0"/>
          </a:p>
          <a:p>
            <a:r>
              <a:rPr lang="tr-TR" i="1" dirty="0"/>
              <a:t>“Yukarıdan”, “Ormanın Derinliklerine” </a:t>
            </a:r>
            <a:r>
              <a:rPr lang="tr-TR" dirty="0"/>
              <a:t>adlı sonraki şiir kitaplarında ise sanatçılığının bir olgunlaşma dönemine girdiği duyulur. Büyük şehirlerin yerini köyler almaya başlamıştır. Bu dönemdeki şiirlerinin karakteristik özelliklerinden biri de erotizmdir. </a:t>
            </a:r>
          </a:p>
          <a:p>
            <a:endParaRPr lang="tr-TR" dirty="0"/>
          </a:p>
          <a:p>
            <a:endParaRPr lang="tr-TR" dirty="0"/>
          </a:p>
        </p:txBody>
      </p:sp>
    </p:spTree>
    <p:extLst>
      <p:ext uri="{BB962C8B-B14F-4D97-AF65-F5344CB8AC3E}">
        <p14:creationId xmlns:p14="http://schemas.microsoft.com/office/powerpoint/2010/main" val="2717773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85000" lnSpcReduction="10000"/>
          </a:bodyPr>
          <a:lstStyle/>
          <a:p>
            <a:r>
              <a:rPr lang="tr-TR" dirty="0"/>
              <a:t>Buna karşı yakın yıllarda yazdığı </a:t>
            </a:r>
            <a:r>
              <a:rPr lang="tr-TR" i="1" dirty="0"/>
              <a:t>Yürek Denklemi</a:t>
            </a:r>
            <a:r>
              <a:rPr lang="tr-TR" dirty="0"/>
              <a:t> adlı kitabında zengin Paris peyzajından unsurları içeren şiirlerin konuları, toplumsal içeriğe dönüşür. Bu kitabındaki en önemli şiir Notre-</a:t>
            </a:r>
            <a:r>
              <a:rPr lang="tr-TR" dirty="0" err="1"/>
              <a:t>Dame</a:t>
            </a:r>
            <a:r>
              <a:rPr lang="tr-TR" dirty="0"/>
              <a:t>’ </a:t>
            </a:r>
            <a:r>
              <a:rPr lang="tr-TR" dirty="0" err="1"/>
              <a:t>dır</a:t>
            </a:r>
            <a:r>
              <a:rPr lang="tr-TR" dirty="0"/>
              <a:t>. Şair bu devasa yapının karşısında küçük kalan insanı işaret ederken, diğer taraftan da bu yapıyı yapanında insan olduğunu vurgulamaktadır. </a:t>
            </a:r>
          </a:p>
          <a:p>
            <a:r>
              <a:rPr lang="tr-TR"/>
              <a:t>Otuzlu yıllardan sonra şairin çağdaş teknikten uzaklaştığını, köy temalarını daha çok işlediğini ve eserlerine giderek çoğalan bir endişenin hakim olduğu görülmektedir. </a:t>
            </a:r>
          </a:p>
          <a:p>
            <a:endParaRPr lang="tr-TR" dirty="0"/>
          </a:p>
        </p:txBody>
      </p:sp>
    </p:spTree>
    <p:extLst>
      <p:ext uri="{BB962C8B-B14F-4D97-AF65-F5344CB8AC3E}">
        <p14:creationId xmlns:p14="http://schemas.microsoft.com/office/powerpoint/2010/main" val="508461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KAYNAK</a:t>
            </a:r>
            <a:endParaRPr lang="tr-TR" b="1" dirty="0"/>
          </a:p>
        </p:txBody>
      </p:sp>
      <p:sp>
        <p:nvSpPr>
          <p:cNvPr id="3" name="İçerik Yer Tutucusu 2"/>
          <p:cNvSpPr>
            <a:spLocks noGrp="1"/>
          </p:cNvSpPr>
          <p:nvPr>
            <p:ph idx="1"/>
          </p:nvPr>
        </p:nvSpPr>
        <p:spPr/>
        <p:txBody>
          <a:bodyPr/>
          <a:lstStyle/>
          <a:p>
            <a:r>
              <a:rPr lang="tr-TR" dirty="0" smtClean="0"/>
              <a:t>Prof. Dr. Neşe </a:t>
            </a:r>
            <a:r>
              <a:rPr lang="tr-TR" dirty="0" err="1" smtClean="0"/>
              <a:t>Taluy</a:t>
            </a:r>
            <a:r>
              <a:rPr lang="tr-TR" dirty="0" smtClean="0"/>
              <a:t> Yüce- Prof. Dr. Seda Köycü. </a:t>
            </a:r>
            <a:r>
              <a:rPr lang="tr-TR" i="1" dirty="0" smtClean="0"/>
              <a:t>Polonya Edebiyatı: İki Dünya Savaşı Arasındaki Yirmi Yıl.</a:t>
            </a:r>
            <a:r>
              <a:rPr lang="tr-TR" dirty="0" smtClean="0"/>
              <a:t> Ankara: Ankara Üniversitesi Yayınları, 2017. </a:t>
            </a:r>
          </a:p>
          <a:p>
            <a:r>
              <a:rPr lang="pl-PL" dirty="0" smtClean="0"/>
              <a:t>Kwiatkowski, Jerzy. </a:t>
            </a:r>
            <a:r>
              <a:rPr lang="pl-PL" i="1" dirty="0" smtClean="0"/>
              <a:t>Dwudziestolecie międzywojenne. </a:t>
            </a:r>
            <a:r>
              <a:rPr lang="pl-PL" dirty="0" smtClean="0"/>
              <a:t>Warszawa: Wydawnictwo Naukowe PWN, 2003.</a:t>
            </a:r>
            <a:endParaRPr lang="tr-TR" dirty="0"/>
          </a:p>
        </p:txBody>
      </p:sp>
    </p:spTree>
    <p:extLst>
      <p:ext uri="{BB962C8B-B14F-4D97-AF65-F5344CB8AC3E}">
        <p14:creationId xmlns:p14="http://schemas.microsoft.com/office/powerpoint/2010/main" val="400352342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379</Words>
  <Application>Microsoft Office PowerPoint</Application>
  <PresentationFormat>Ekran Gösterisi (4:3)</PresentationFormat>
  <Paragraphs>13</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İki Savaş Arası Dönem Ve Savaş Dönemi Polonya Edebiyatı</vt:lpstr>
      <vt:lpstr>Krakov Avangardları</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İki Savaş Arası Dönem Ve Savaş Dönemi Polonya Edebiyatı</dc:title>
  <dc:creator>nevra vardal</dc:creator>
  <cp:lastModifiedBy>nevra vardal</cp:lastModifiedBy>
  <cp:revision>12</cp:revision>
  <dcterms:created xsi:type="dcterms:W3CDTF">2020-05-10T17:38:32Z</dcterms:created>
  <dcterms:modified xsi:type="dcterms:W3CDTF">2020-05-10T19:25:32Z</dcterms:modified>
</cp:coreProperties>
</file>