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77" r:id="rId3"/>
    <p:sldId id="258" r:id="rId4"/>
    <p:sldId id="259" r:id="rId5"/>
    <p:sldId id="289" r:id="rId6"/>
    <p:sldId id="260" r:id="rId7"/>
    <p:sldId id="261" r:id="rId8"/>
    <p:sldId id="280" r:id="rId9"/>
    <p:sldId id="262" r:id="rId10"/>
    <p:sldId id="279" r:id="rId11"/>
    <p:sldId id="278" r:id="rId12"/>
    <p:sldId id="263" r:id="rId13"/>
    <p:sldId id="281" r:id="rId14"/>
    <p:sldId id="285" r:id="rId15"/>
    <p:sldId id="282" r:id="rId16"/>
    <p:sldId id="286" r:id="rId17"/>
    <p:sldId id="264" r:id="rId18"/>
    <p:sldId id="283" r:id="rId19"/>
    <p:sldId id="284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23.10.2012</a:t>
            </a:fld>
            <a:endParaRPr lang="tr-T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23.10.2012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23.10.2012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23.10.2012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23.10.2012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23.10.2012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23.10.2012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23.10.2012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23.10.2012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23.10.2012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23.10.2012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23720DD-5B6D-40BF-8493-A6B52D484E6B}" type="datetimeFigureOut">
              <a:rPr lang="tr-TR" smtClean="0"/>
              <a:pPr/>
              <a:t>23.10.2012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0038" y="1124744"/>
            <a:ext cx="9144000" cy="2068512"/>
          </a:xfrm>
        </p:spPr>
        <p:txBody>
          <a:bodyPr/>
          <a:lstStyle/>
          <a:p>
            <a:pPr eaLnBrk="1" hangingPunct="1">
              <a:defRPr/>
            </a:pPr>
            <a:r>
              <a:rPr lang="tr-TR" sz="2800" dirty="0" smtClean="0"/>
              <a:t/>
            </a:r>
            <a:br>
              <a:rPr lang="tr-TR" sz="2800" dirty="0" smtClean="0"/>
            </a:br>
            <a:r>
              <a:rPr lang="tr-TR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VETERİNER HEKİMLİĞİ MESLEĞİNİN İCRASINA, TÜRK VETERİNER HEKİMLERİ BİRLİĞİ İLE ODALARININ TEŞEKKÜL TARZINA VE GÖRECEĞİ İŞLERE DAİR KANUN                   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3212976"/>
            <a:ext cx="8229600" cy="4005263"/>
          </a:xfrm>
        </p:spPr>
        <p:txBody>
          <a:bodyPr/>
          <a:lstStyle/>
          <a:p>
            <a:pPr eaLnBrk="1" hangingPunct="1"/>
            <a:endParaRPr lang="tr-TR" dirty="0" smtClean="0"/>
          </a:p>
          <a:p>
            <a:pPr eaLnBrk="1" hangingPunct="1"/>
            <a:r>
              <a:rPr lang="tr-TR" dirty="0" smtClean="0">
                <a:solidFill>
                  <a:schemeClr val="tx1"/>
                </a:solidFill>
                <a:latin typeface="+mn-lt"/>
              </a:rPr>
              <a:t>Kanun Numarası :               6343 </a:t>
            </a:r>
          </a:p>
          <a:p>
            <a:pPr eaLnBrk="1" hangingPunct="1"/>
            <a:r>
              <a:rPr lang="tr-TR" dirty="0" smtClean="0">
                <a:solidFill>
                  <a:schemeClr val="tx1"/>
                </a:solidFill>
                <a:latin typeface="+mn-lt"/>
              </a:rPr>
              <a:t>Kabul Tarihi :                        9/3/1954 </a:t>
            </a:r>
          </a:p>
          <a:p>
            <a:pPr eaLnBrk="1" hangingPunct="1"/>
            <a:r>
              <a:rPr lang="tr-TR" dirty="0" smtClean="0">
                <a:solidFill>
                  <a:schemeClr val="tx1"/>
                </a:solidFill>
                <a:latin typeface="+mn-lt"/>
              </a:rPr>
              <a:t>Yayımlandığı RG Tarih:    18/3/1954 </a:t>
            </a:r>
          </a:p>
          <a:p>
            <a:pPr eaLnBrk="1" hangingPunct="1"/>
            <a:r>
              <a:rPr lang="tr-TR" dirty="0" smtClean="0">
                <a:solidFill>
                  <a:schemeClr val="tx1"/>
                </a:solidFill>
                <a:latin typeface="+mn-lt"/>
              </a:rPr>
              <a:t>Yayımlandığı RG Sayı:       8661 </a:t>
            </a:r>
          </a:p>
        </p:txBody>
      </p:sp>
    </p:spTree>
    <p:extLst>
      <p:ext uri="{BB962C8B-B14F-4D97-AF65-F5344CB8AC3E}">
        <p14:creationId xmlns:p14="http://schemas.microsoft.com/office/powerpoint/2010/main" xmlns="" val="174126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562325" y="1080235"/>
            <a:ext cx="82809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latin typeface="Calibri"/>
                <a:cs typeface="Calibri"/>
              </a:rPr>
              <a:t>!</a:t>
            </a:r>
            <a:r>
              <a:rPr lang="tr-TR" sz="24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tr-TR" sz="2400" dirty="0" smtClean="0"/>
              <a:t>Serbest veteriner hekimlerin mesleklerini icra edebilmeleri için odaya kayıt zorunlulukları vardır.</a:t>
            </a:r>
            <a:endParaRPr lang="tr-TR" sz="2400" dirty="0"/>
          </a:p>
        </p:txBody>
      </p:sp>
      <p:sp>
        <p:nvSpPr>
          <p:cNvPr id="4" name="Metin kutusu 3"/>
          <p:cNvSpPr txBox="1"/>
          <p:nvPr/>
        </p:nvSpPr>
        <p:spPr>
          <a:xfrm>
            <a:off x="634333" y="2780928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dirty="0" smtClean="0"/>
              <a:t>Kamuda çalışan veteriner hekimlerin odaya kayıt zorunlulukları yoktur.</a:t>
            </a:r>
            <a:endParaRPr lang="tr-TR" sz="2400" dirty="0"/>
          </a:p>
        </p:txBody>
      </p:sp>
      <p:sp>
        <p:nvSpPr>
          <p:cNvPr id="6" name="Metin kutusu 5"/>
          <p:cNvSpPr txBox="1"/>
          <p:nvPr/>
        </p:nvSpPr>
        <p:spPr>
          <a:xfrm>
            <a:off x="742345" y="450912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dirty="0" smtClean="0"/>
              <a:t>Askeri veteriner hekimlerin odaya kayıt yaptırmaları yasaktır.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206705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331640" y="1154979"/>
            <a:ext cx="691276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200" dirty="0">
                <a:solidFill>
                  <a:srgbClr val="C00000"/>
                </a:solidFill>
              </a:rPr>
              <a:t>Oda </a:t>
            </a:r>
            <a:r>
              <a:rPr lang="tr-TR" sz="3200" dirty="0" smtClean="0">
                <a:solidFill>
                  <a:srgbClr val="C00000"/>
                </a:solidFill>
              </a:rPr>
              <a:t>Organları</a:t>
            </a:r>
          </a:p>
          <a:p>
            <a:endParaRPr lang="tr-TR" sz="3200" dirty="0">
              <a:solidFill>
                <a:srgbClr val="C00000"/>
              </a:solidFill>
            </a:endParaRPr>
          </a:p>
          <a:p>
            <a:r>
              <a:rPr lang="tr-TR" sz="2800" dirty="0" smtClean="0"/>
              <a:t>1.Umumi </a:t>
            </a:r>
            <a:r>
              <a:rPr lang="tr-TR" sz="2800" dirty="0"/>
              <a:t>Heyet (Genel Kurul</a:t>
            </a:r>
            <a:r>
              <a:rPr lang="tr-TR" sz="2800" dirty="0" smtClean="0"/>
              <a:t>)</a:t>
            </a:r>
          </a:p>
          <a:p>
            <a:endParaRPr lang="tr-TR" sz="2800" dirty="0"/>
          </a:p>
          <a:p>
            <a:r>
              <a:rPr lang="tr-TR" sz="2800" dirty="0" smtClean="0"/>
              <a:t>2.İdare </a:t>
            </a:r>
            <a:r>
              <a:rPr lang="tr-TR" sz="2800" dirty="0"/>
              <a:t>Heyeti (Yönetim Kurulu</a:t>
            </a:r>
            <a:r>
              <a:rPr lang="tr-TR" sz="2800" dirty="0" smtClean="0"/>
              <a:t>)</a:t>
            </a:r>
          </a:p>
          <a:p>
            <a:endParaRPr lang="tr-TR" sz="2800" dirty="0"/>
          </a:p>
          <a:p>
            <a:r>
              <a:rPr lang="tr-TR" sz="2800" dirty="0" smtClean="0"/>
              <a:t>3.Hesap </a:t>
            </a:r>
            <a:r>
              <a:rPr lang="tr-TR" sz="2800" dirty="0"/>
              <a:t>Murakıpları (Denetleme Kurulu</a:t>
            </a:r>
            <a:r>
              <a:rPr lang="tr-TR" sz="2800" dirty="0" smtClean="0"/>
              <a:t>)</a:t>
            </a:r>
          </a:p>
          <a:p>
            <a:endParaRPr lang="tr-TR" sz="2800" dirty="0"/>
          </a:p>
          <a:p>
            <a:r>
              <a:rPr lang="tr-TR" sz="2800" dirty="0" smtClean="0"/>
              <a:t>4.Haysiyet </a:t>
            </a:r>
            <a:r>
              <a:rPr lang="tr-TR" sz="2800" dirty="0"/>
              <a:t>Divanı</a:t>
            </a:r>
          </a:p>
        </p:txBody>
      </p:sp>
    </p:spTree>
    <p:extLst>
      <p:ext uri="{BB962C8B-B14F-4D97-AF65-F5344CB8AC3E}">
        <p14:creationId xmlns:p14="http://schemas.microsoft.com/office/powerpoint/2010/main" xmlns="" val="300194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251520" y="116632"/>
            <a:ext cx="4608512" cy="648072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33400" indent="-533400" eaLnBrk="1" hangingPunct="1">
              <a:buFont typeface="Wingdings" pitchFamily="2" charset="2"/>
              <a:buNone/>
            </a:pPr>
            <a:endParaRPr lang="tr-TR" dirty="0" smtClean="0">
              <a:solidFill>
                <a:srgbClr val="FF6600"/>
              </a:solidFill>
            </a:endParaRPr>
          </a:p>
          <a:p>
            <a:pPr marL="533400" indent="-533400" algn="ctr" eaLnBrk="1" hangingPunct="1">
              <a:buFont typeface="Wingdings" pitchFamily="2" charset="2"/>
              <a:buNone/>
            </a:pPr>
            <a:r>
              <a:rPr lang="tr-TR" b="1" u="sng" dirty="0" smtClean="0">
                <a:solidFill>
                  <a:srgbClr val="6600CC"/>
                </a:solidFill>
                <a:latin typeface="+mn-lt"/>
              </a:rPr>
              <a:t>Yüksek Haysiyet Divanı </a:t>
            </a:r>
          </a:p>
          <a:p>
            <a:pPr marL="533400" indent="-533400" eaLnBrk="1" hangingPunct="1"/>
            <a:r>
              <a:rPr lang="tr-TR" sz="2000" dirty="0" smtClean="0">
                <a:solidFill>
                  <a:schemeClr val="tx1"/>
                </a:solidFill>
              </a:rPr>
              <a:t>TVHB organıdır</a:t>
            </a:r>
          </a:p>
          <a:p>
            <a:pPr marL="533400" indent="-533400" eaLnBrk="1" hangingPunct="1"/>
            <a:endParaRPr lang="tr-TR" sz="2000" dirty="0" smtClean="0">
              <a:solidFill>
                <a:schemeClr val="tx1"/>
              </a:solidFill>
            </a:endParaRPr>
          </a:p>
          <a:p>
            <a:pPr marL="533400" indent="-533400" eaLnBrk="1" hangingPunct="1"/>
            <a:r>
              <a:rPr lang="tr-T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tr-TR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yıl için seçilen </a:t>
            </a:r>
            <a:r>
              <a:rPr lang="tr-T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tr-TR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üyeden oluşur</a:t>
            </a:r>
          </a:p>
          <a:p>
            <a:pPr marL="533400" indent="-533400" eaLnBrk="1" hangingPunct="1"/>
            <a:endParaRPr lang="tr-TR" sz="2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33400" indent="-533400" eaLnBrk="1" hangingPunct="1"/>
            <a:r>
              <a:rPr lang="tr-TR" sz="2000" dirty="0" smtClean="0">
                <a:solidFill>
                  <a:schemeClr val="tx1"/>
                </a:solidFill>
              </a:rPr>
              <a:t>Meslekte en az 15 yıl çalışma şartı aranır</a:t>
            </a:r>
          </a:p>
          <a:p>
            <a:pPr marL="533400" indent="-533400" eaLnBrk="1" hangingPunct="1"/>
            <a:endParaRPr lang="tr-TR" sz="2000" dirty="0" smtClean="0">
              <a:solidFill>
                <a:schemeClr val="tx1"/>
              </a:solidFill>
            </a:endParaRPr>
          </a:p>
          <a:p>
            <a:pPr marL="533400" indent="-533400" eaLnBrk="1" hangingPunct="1"/>
            <a:r>
              <a:rPr lang="tr-TR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Mevzuata aykırı fiilde bulunan veteriner hekimlere verilen cezalar konusunda bir üst yargı organı olarak görev yapar</a:t>
            </a:r>
          </a:p>
          <a:p>
            <a:pPr marL="533400" indent="-533400" eaLnBrk="1" hangingPunct="1"/>
            <a:endParaRPr lang="tr-TR" sz="2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33400" indent="-533400"/>
            <a:r>
              <a:rPr lang="tr-TR" sz="2000" dirty="0" smtClean="0">
                <a:solidFill>
                  <a:schemeClr val="tx1"/>
                </a:solidFill>
              </a:rPr>
              <a:t>Sicili temiz olan yani yazılı </a:t>
            </a:r>
            <a:r>
              <a:rPr lang="tr-TR" sz="2000" dirty="0">
                <a:solidFill>
                  <a:schemeClr val="tx1"/>
                </a:solidFill>
              </a:rPr>
              <a:t>ihtar, para cezası, meslekten </a:t>
            </a:r>
            <a:r>
              <a:rPr lang="tr-TR" sz="2000" dirty="0" smtClean="0">
                <a:solidFill>
                  <a:schemeClr val="tx1"/>
                </a:solidFill>
              </a:rPr>
              <a:t>men </a:t>
            </a:r>
            <a:r>
              <a:rPr lang="tr-TR" sz="2000" dirty="0">
                <a:solidFill>
                  <a:schemeClr val="tx1"/>
                </a:solidFill>
              </a:rPr>
              <a:t>cezası almamış olan üyelerden oluşur </a:t>
            </a:r>
          </a:p>
          <a:p>
            <a:pPr marL="533400" indent="-533400" eaLnBrk="1" hangingPunct="1"/>
            <a:endParaRPr lang="tr-TR" sz="2400" dirty="0" smtClean="0">
              <a:solidFill>
                <a:schemeClr val="tx1"/>
              </a:solidFill>
              <a:latin typeface="+mn-lt"/>
            </a:endParaRPr>
          </a:p>
          <a:p>
            <a:pPr marL="533400" indent="-533400" eaLnBrk="1" hangingPunct="1"/>
            <a:endParaRPr lang="tr-TR" sz="2400" dirty="0" smtClean="0"/>
          </a:p>
        </p:txBody>
      </p:sp>
      <p:sp>
        <p:nvSpPr>
          <p:cNvPr id="21507" name="Rectangle 6"/>
          <p:cNvSpPr>
            <a:spLocks noGrp="1" noChangeArrowheads="1"/>
          </p:cNvSpPr>
          <p:nvPr>
            <p:ph sz="quarter" idx="13"/>
          </p:nvPr>
        </p:nvSpPr>
        <p:spPr>
          <a:xfrm>
            <a:off x="5148064" y="116632"/>
            <a:ext cx="3816424" cy="648072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>
              <a:buFont typeface="Wingdings" pitchFamily="2" charset="2"/>
              <a:buNone/>
            </a:pPr>
            <a:endParaRPr lang="tr-TR" dirty="0">
              <a:solidFill>
                <a:srgbClr val="FF6600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tr-TR" b="1" u="sng" dirty="0" smtClean="0">
                <a:solidFill>
                  <a:srgbClr val="6600CC"/>
                </a:solidFill>
                <a:latin typeface="+mn-lt"/>
              </a:rPr>
              <a:t>Haysiyet Divanı</a:t>
            </a:r>
          </a:p>
          <a:p>
            <a:pPr eaLnBrk="1" hangingPunct="1"/>
            <a:r>
              <a:rPr lang="tr-TR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tr-TR" sz="2000" dirty="0" smtClean="0">
                <a:solidFill>
                  <a:schemeClr val="tx1"/>
                </a:solidFill>
                <a:latin typeface="+mn-lt"/>
              </a:rPr>
              <a:t>Oda organıdır</a:t>
            </a:r>
          </a:p>
          <a:p>
            <a:pPr eaLnBrk="1" hangingPunct="1"/>
            <a:endParaRPr lang="tr-TR" sz="2000" dirty="0" smtClean="0">
              <a:solidFill>
                <a:schemeClr val="tx1"/>
              </a:solidFill>
              <a:latin typeface="+mn-lt"/>
            </a:endParaRPr>
          </a:p>
          <a:p>
            <a:pPr eaLnBrk="1" hangingPunct="1"/>
            <a:r>
              <a:rPr lang="tr-TR" sz="20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tr-TR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tr-TR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yıl için seçilen </a:t>
            </a:r>
            <a:r>
              <a:rPr lang="tr-TR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</a:t>
            </a:r>
            <a:r>
              <a:rPr lang="tr-TR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üyeden oluşur</a:t>
            </a:r>
          </a:p>
          <a:p>
            <a:pPr eaLnBrk="1" hangingPunct="1"/>
            <a:endParaRPr lang="tr-TR" sz="2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eaLnBrk="1" hangingPunct="1"/>
            <a:r>
              <a:rPr lang="tr-TR" sz="2000" dirty="0" smtClean="0">
                <a:solidFill>
                  <a:schemeClr val="tx1"/>
                </a:solidFill>
                <a:latin typeface="+mn-lt"/>
              </a:rPr>
              <a:t> Meslekte en az 10 yıl çalışma </a:t>
            </a:r>
            <a:r>
              <a:rPr lang="tr-TR" sz="2000" dirty="0" smtClean="0">
                <a:solidFill>
                  <a:schemeClr val="tx1"/>
                </a:solidFill>
              </a:rPr>
              <a:t>şartı</a:t>
            </a:r>
            <a:r>
              <a:rPr lang="tr-TR" sz="2000" dirty="0" smtClean="0">
                <a:solidFill>
                  <a:schemeClr val="tx1"/>
                </a:solidFill>
                <a:latin typeface="+mn-lt"/>
              </a:rPr>
              <a:t> aranır. (O şehirde 10 yıllık yoksa 5 yıllık olacak) </a:t>
            </a:r>
          </a:p>
          <a:p>
            <a:pPr eaLnBrk="1" hangingPunct="1"/>
            <a:endParaRPr lang="tr-TR" sz="2000" dirty="0" smtClean="0">
              <a:solidFill>
                <a:schemeClr val="tx1"/>
              </a:solidFill>
              <a:latin typeface="+mn-lt"/>
            </a:endParaRPr>
          </a:p>
          <a:p>
            <a:pPr eaLnBrk="1" hangingPunct="1"/>
            <a:r>
              <a:rPr lang="tr-TR" sz="20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tr-TR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Mevzuata aykırı fiilde bulunan veteriner hekimlere ceza verir</a:t>
            </a:r>
          </a:p>
        </p:txBody>
      </p:sp>
    </p:spTree>
    <p:extLst>
      <p:ext uri="{BB962C8B-B14F-4D97-AF65-F5344CB8AC3E}">
        <p14:creationId xmlns:p14="http://schemas.microsoft.com/office/powerpoint/2010/main" xmlns="" val="150436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3851920" y="620688"/>
            <a:ext cx="432048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3600" b="1" dirty="0" smtClean="0">
              <a:solidFill>
                <a:srgbClr val="00B050"/>
              </a:solidFill>
            </a:endParaRPr>
          </a:p>
          <a:p>
            <a:pPr algn="ctr"/>
            <a:r>
              <a:rPr lang="tr-TR" sz="3200" dirty="0" smtClean="0"/>
              <a:t>Kamuda çalışıyorsunuz, belirli koşulları yerine getirdikten sonra muayenehane açma girişiminde bulundunuz. Odaya kayıt zorunluluğunuz var mıdır?</a:t>
            </a:r>
            <a:endParaRPr lang="tr-TR" sz="3200" dirty="0"/>
          </a:p>
        </p:txBody>
      </p:sp>
      <p:sp>
        <p:nvSpPr>
          <p:cNvPr id="3" name="AutoShape 2" descr="data:image/jpeg;base64,/9j/4AAQSkZJRgABAQAAAQABAAD/2wCEAAkGBhQSEBUQExQSEBQUEhIVFBEUEBUUFxUWFxQVFBQQGBYXHCYeFxkjGRQUHy8gJCcpLiwsFR4xNTAqNSYrLCkBCQoKDgwOGg8PGjAiHyUpLCwsLCwpLCosKikqLCwsLCwpKSwsLCwsLCwsLCwsLCksLCwsKSksKSksKSwpLCwpLP/AABEIAPgAywMBIgACEQEDEQH/xAAbAAEAAgMBAQAAAAAAAAAAAAAAAQUDBAYCB//EAD8QAAIBAgMGAggDBgQHAAAAAAABAgMRBAUhEjFBUWFxIpEGMlKBobHB0RNC4QdicpLw8RQjM9IIFlOCk7LC/8QAGQEBAAMBAQAAAAAAAAAAAAAAAAIDBAUB/8QAKREAAgIBBAEDAwUBAAAAAAAAAAECAxEEEiExURMiQRQycSNCYYGhM//aAAwDAQACEQMRAD8A+4gAAAAAAAAAAAAAAAAAAENgEkXIABNxcgABsAAAC4AJuSeQASyAAD0AAAAAAAAAAAAAAAAAAQySGAQealVRV5NJJXbbskecRiFCO1Ld8b8ElxbeiXFtGvQwznadTeneMb3UeXRy6+XG4E/4yUn/AJcG17U24L3Kzk/K3UlUKj31EuShTs175OV/JG2olX6Q+k2HwNJ18TUjSheyb1cpWvsRitZStwXJgG2sJL/q1PKl/sPMsNUXq1L/AMcE/wD1cT55Q/4hculU2HDFQje34sqUXHvsxm5/A+h5Vm1LE0o16M41ac1eM4u6etmujTTTT1TQB5eLnD14XXtU7z97jZS9yubVKtGavF3XNfLue2jUxGDs3Uh4ZvS+5S6Stv770AbVgYsNilNbrNaOPFNb18u6afEygAA9AAAAAAAAENmhjM3hB2vtPkrfFnsYuTwiLko8s3nIlSOerZ7J7ko+9tmPCU6lVv8AzbW3pylfuuhf9PJLMngo+oTeIrJ0twpFJPKKttKrfS7+5ip5nVpS2aibXVa+58SKqUl7ZZJerj7lg6EGLD4hTipRd0/6sZSkvBDJIYBp1o7VWMeEVKb7vSH/AN+S6G6kaVSbjWjynGUb/vRe1FeTqP3G6ADiv2hfszhmrpOderR/CvsxhGMovaa2pNPXatGKTvpY7UiW4A+e/tGlluByuWGqwowU6U44fDxhHadTZezUikrq0rNz4PjdlX/w84KtDL6sqilGnUr7VFSTV1sRU6iv+VtL+VlNhv2fYnH59Wr5jTm8NGVZ0rzjszhCajRo2jK8YbL23u1T9pn2yhQjCKjFKMUklFKySSskktyAMgAANJw2aya3Ti0/4o2cX32dvXouhuM1J1L1oxWqjGUpdJNqMF706nkbQAPRCJAAAAIZjrV1FbUnZLieMZi4043k+y4s5ypXnXqW66R4LqXV1OfL4RRbbs4XZnx2aTqvZgns8ktX10MNTKakUpbN770tWu9i/wADgo04pJa8ZcW+JtWLPX2cQXBD0N/M3ycfLDTX5Jfys3ctwVRVYy2ZRWt21bSz0OjsYq9RRi5Pck2xLUyksYEdNGLzk18bmcaej1l7KKXG42NVptTSXBSVu+41a1Zyk5PizwaatNGOH8mey9y4+C/wGZ0oxUE3C3tffcWdOonqtepxpkoYiUHeLa+XkQnpM8xZOGpxw0diQ0VOBzuMtJ+GXPg/sWsZXMMoOLwzbGaksoxYihtx2d3JremtVJdU7GLDYvX8Oek+HKSW+Ub8N11vV+ze2zXxkIOHjS2d/bk11va1iJIzyqJb9P6siSmozcno5VnF+CL3Q0t4521kuXiavxZsYbEVItupCb03U1FwXa725Pq0uyAOS9FP2XPBZpiMx/HjVWI/xH+V+E47H4taNVeLae1bZtuW8781v8fHlU/8NT/aeXjm/VpVH1ajFd3tNO3ZN9ADbNXFYzZ8MVtTe6Ce/q3rsx62820jGo1Z75RpLlHxv+aSS+DM+GwcYblq97bbbfNt6v3gEYXDuKe09qTd3LddvkuCtZJclxerzEtkIAlEgAA1cbjVTjtPXkuZkxWJUIuT3L+kjl8Xi5VJbT9y5F9NXqPPwUXWqC/kTnOtO29vcuCR0OXZeqa5ye+RhyfAbEdp+tL4LgizPbrc+2PSPKa8e6XYABnNAMGJheElzi18DOeXEHjWUcYDczXC7FR29WWq+qNM7UJKUU0ciUdrwwACZEFtk2ZbNqUt35X80VIK7IKccMnCbg8o7L8Rc15mHE4GNRx2rtRbajtNRbta8kvWtro9Nd17WqssypPYqqXXZt3Vi+OTOKi8JnUhJyWWsHinBRVlolwPdzzs/EmxAmBckAEXDJABCRIAAAABzufVpOew9ySa6t8TQoJbcb6K6v2udLjcshU1ejtpJFJiMnqR3LbXNb/I302w2bOmc+6ue7d2dIpHpM5bDZnUp6XbSfqy+nFFpS9IocVKPk/kZ5UTXXJojfB98FsDVpZlTlukuzdn8TZUilprsvTT6JBFxtHmT008wwX4kLcVqn15HMSi07NNNaNM7OxpZhliqK+6XCX0Zqou2cPozXU7+V2cwDPiMDOHrR09parz4GC50VNNZTMDi1w0Ae4UZS3Rb7IsstyduW1UWylujz79CM7YxWckoVuTwWeVUHGlFPlfz1t8TdIiiTjt5eTqpYWAADw9AAAAAAAAAAAABFiQAYK+ChP1kpd19TQq+j8LeFyXxLYE4zlHpkJVxl2jnqvo/Pg4y73X3NaeCrQ4TS/dba+DOpsNktWon88lT08fjg5SOZVFpty9+vzMlPOaq/Mpd19joquDhL1op90V9bIYP1bx+K+Jarqn90St1Wr7WYKXpE/zQ96f3NynndN8dnun9CtrZFNbrSXezNR4Gpe2xK/Yk66Zcp4IKy6Lw1k6OeOhst7UWkr6O5V1c/8AZgv+5/YrKuGlG20mr3tffoeCVenh32RnfN8dFrD0gknrGNul0bcM/hbVSXS36nPgslpoMjG+aOjWfU+q7xf0Mizin7a8mc7h6alJRctm/G1/dvLL/l1+2v5bfUzzqqg8N4L422y6RawzCm/zx80Z1PjoUD9Hp+1F+5iOVV6esX5S+FmUuuv9siatnnmJ0IKGOc1KbtUjfrbZfnuNyhnlOW97PdfVEZUzRYrYPjJZA8U6ikrpprmtT2VFoAAAAAAAAAAAAAAAFgACLBokhgHO59/qr+BfORWlln3+qv4F85FadfT/APNHKu+9gAFxULHR5LiHOnq7uLt9V8znC0yCrabjzjf3r+5m1Mcwz4L9PLbP8nQCwRJyzpnipTT0aTXJq5V43I4y1h4Xy4P7FuV+ZZpGmrLWXLl3LK3JP2Fdqi4+4pMPip0ZNLSz8UXuOhwOOVSO0uzXJ8jm4QlVnzber5dex0+Dw6hBRX9+pfqdqx5KNPu58GcAGQ1gAAAAAAAAAAAAAAAMEMA5/wBIF/mRf7vyf9yrLj0hh6j/AIl8mU51tO/00cy9YmwAC8oBtZbO1WHV289Pqap6hG7S6rd3ITWYtEovEkzramLhFayiu7Ro1c8prRNyfSP3PK9H6f7z7tfY3MPgIQXhil14+Zymq15f+HS/Ufhf6V9bFVqulODgvaejf2POHyB3vUd+i492XSieh6rSxHgeim8y5MNDDxgrRSiuxmAKi1LAAAPQAAAAAAAAAAAAAAAAACtzyjelfk0/p9fgc4dlVgmmnuaaOSxNBwk4Pg9/NcGb9JPuJh1UeVIxAA3GMHuj6y/ij8zwZsHR26kY9U32WrZGbwmSjzJHWxR6IiiTiHYQBAAJAAAAAAAAAAAAAAAAAAAAAAABEmcxmuKU53itErbXMus3xOxTfN6L37/gcwjdpa+5sxamf7QbFDL5zjtRSa7/AEPWX4J1ZW/KvWf0OnpUlFWSslwLL79jxErpp38s498vgZcLinTltRt2fHodJicBCfrLXg1oymxWSzjrHxr4oR1EJrEhOidbzHktcFm0amnqy5P6PibyZxco+5r3WLLLs5cPDPWPtcV90U2ab5gW16n4mdGDHSqqSTTTT4oyGM2AAAAAAAAAAAAAAAAAAAAAAA1sZidiDlyWnfgO3hHjeFllLneJ2p7PCHz4lcg5X1ere9lhk2D2p7TXhju6s63FNZy3m2fBcZZhdimlxer7v+rG4QkScptt5Z1EsLAIZIPD008Zl0ai1Vnwkt/6nP47ASpPVXXCS3e/kdYeZwTVmrrkXV3Sr/BRZSp/k5TCY2VN+Hdxjwf6nTYTEqcdpO6+T5FHmmV7HjivDxXL9DXwGOdOV+D3r6mmyCujuh2Z4TlU9sujqwY6NRNXTunqmZDAbwAAAAAAAAAAAAAAAAAAUOf4nVU1w8T+NkXrOQxNVynKT4t/2+Bp00N08+DNqZ7Y48nvA4N1JW4cXyOow9BQiopWS/q5pZLhtmnfjLX3cEWRG+xzlj4R7RWoxz8gAFBoAAAAAAPM43Vt5zWaZf8AhyuvVe7p0OnK3Pad6V+TT+n1LqZuM1govgpQeTWyDE6Om+Gse3FF2jkcFiNipGXXXs9GdbFk9TDbPK+SOnnujjwSADMaQAAAAAAAAAAAAAACGcxmuD/Dn+7LVdOaOoMGKwkZxtLVfLqW1WenLJVbXvjg0snx0ZQUb+JK1nx6+Vizuc3jMpnT8UbtLW60aN/K83UvDKylwfCX6k7K0/dDlFddjXtnwWwITJM5pAAAAAAIbKjP6/hUOLd/cv7lvI5TMcRt1ZNblouyL9PDdP8ABn1E9sfyYsNQ25qHN69uJ19ONkl0KvJcBsx2360vgt5apHuos3y4+DzT17I8kgAzmkAAAAAAAAAAAAAFfi84hB21k1wXA9UXJ4RGUlFZZYAo5ekT4Q85foY5ekU+EYrzf2Lvp7PBV9RX5L9xKXMsm/PT04uPPtyNZ57Vlotldo3+pmVbEy0ta/FqK+ZONc63nKX9kJWQs4SbMWEzucPDNbSWn736lzhcwjU9Vq/Lc/Ip1kNR73H3t/Y90sgmnfbUWt1rv7ErI0vlPDI1u2PDWUXyZJ5huPRjNgIZJhxmIUIOT4K9ufQDo085xuxC3GWi6LiytyzKnNqUtIrdzf6GpVqyqS2mm2+CTdlyN6rmlVaKGwty8LfzNyg4R2x7fZg9RTlufX4L+KPRzCzOvzl/IvsQ81rLfJrvGP2KvppeUXfUx8M6gHLLOKvtvyj9jYwGZ1pTUbqd+aSsud0hLTSSzlHsdRFvGGdCAgZjQAAAAAAAAADWr4OE/Winbjx8wD1fwRl4ZrvJKfJrs2TSyenHhtd3ckEt8vJHZHwbsKaW5JdlYmwBAsJsAAAAAAQ0SACFEWAAJIcQADDVwUJb4x/lR7o4eMfVjFdla5APcs8wjKADw9P/2Q=="/>
          <p:cNvSpPr>
            <a:spLocks noChangeAspect="1" noChangeArrowheads="1"/>
          </p:cNvSpPr>
          <p:nvPr/>
        </p:nvSpPr>
        <p:spPr bwMode="auto">
          <a:xfrm>
            <a:off x="63500" y="-744538"/>
            <a:ext cx="1247775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5" name="AutoShape 4" descr="data:image/jpeg;base64,/9j/4AAQSkZJRgABAQAAAQABAAD/2wCEAAkGBhQSEBUQExQSEBQUEhIVFBEUEBUUFxUWFxQVFBQQGBYXHCYeFxkjGRQUHy8gJCcpLiwsFR4xNTAqNSYrLCkBCQoKDgwOGg8PGjAiHyUpLCwsLCwpLCosKikqLCwsLCwpKSwsLCwsLCwsLCwsLCksLCwsKSksKSksKSwpLCwpLP/AABEIAPgAywMBIgACEQEDEQH/xAAbAAEAAgMBAQAAAAAAAAAAAAAAAQUDBAYCB//EAD8QAAIBAgMGAggDBgQHAAAAAAABAgMRBAUhEjFBUWFxIpEGMlKBobHB0RNC4QdicpLw8RQjM9IIFlOCk7LC/8QAGQEBAAMBAQAAAAAAAAAAAAAAAAIDBAUB/8QAKREAAgIBBAEDAwUBAAAAAAAAAAECAxEEEiExURMiQRQycSNCYYGhM//aAAwDAQACEQMRAD8A+4gAAAAAAAAAAAAAAAAAAENgEkXIABNxcgABsAAAC4AJuSeQASyAAD0AAAAAAAAAAAAAAAAAAQySGAQealVRV5NJJXbbskecRiFCO1Ld8b8ElxbeiXFtGvQwznadTeneMb3UeXRy6+XG4E/4yUn/AJcG17U24L3Kzk/K3UlUKj31EuShTs175OV/JG2olX6Q+k2HwNJ18TUjSheyb1cpWvsRitZStwXJgG2sJL/q1PKl/sPMsNUXq1L/AMcE/wD1cT55Q/4hculU2HDFQje34sqUXHvsxm5/A+h5Vm1LE0o16M41ac1eM4u6etmujTTTT1TQB5eLnD14XXtU7z97jZS9yubVKtGavF3XNfLue2jUxGDs3Uh4ZvS+5S6Stv770AbVgYsNilNbrNaOPFNb18u6afEygAA9AAAAAAAAENmhjM3hB2vtPkrfFnsYuTwiLko8s3nIlSOerZ7J7ko+9tmPCU6lVv8AzbW3pylfuuhf9PJLMngo+oTeIrJ0twpFJPKKttKrfS7+5ip5nVpS2aibXVa+58SKqUl7ZZJerj7lg6EGLD4hTipRd0/6sZSkvBDJIYBp1o7VWMeEVKb7vSH/AN+S6G6kaVSbjWjynGUb/vRe1FeTqP3G6ADiv2hfszhmrpOderR/CvsxhGMovaa2pNPXatGKTvpY7UiW4A+e/tGlluByuWGqwowU6U44fDxhHadTZezUikrq0rNz4PjdlX/w84KtDL6sqilGnUr7VFSTV1sRU6iv+VtL+VlNhv2fYnH59Wr5jTm8NGVZ0rzjszhCajRo2jK8YbL23u1T9pn2yhQjCKjFKMUklFKySSskktyAMgAANJw2aya3Ti0/4o2cX32dvXouhuM1J1L1oxWqjGUpdJNqMF706nkbQAPRCJAAAAIZjrV1FbUnZLieMZi4043k+y4s5ypXnXqW66R4LqXV1OfL4RRbbs4XZnx2aTqvZgns8ktX10MNTKakUpbN770tWu9i/wADgo04pJa8ZcW+JtWLPX2cQXBD0N/M3ycfLDTX5Jfys3ctwVRVYy2ZRWt21bSz0OjsYq9RRi5Pck2xLUyksYEdNGLzk18bmcaej1l7KKXG42NVptTSXBSVu+41a1Zyk5PizwaatNGOH8mey9y4+C/wGZ0oxUE3C3tffcWdOonqtepxpkoYiUHeLa+XkQnpM8xZOGpxw0diQ0VOBzuMtJ+GXPg/sWsZXMMoOLwzbGaksoxYihtx2d3JremtVJdU7GLDYvX8Oek+HKSW+Ub8N11vV+ze2zXxkIOHjS2d/bk11va1iJIzyqJb9P6siSmozcno5VnF+CL3Q0t4521kuXiavxZsYbEVItupCb03U1FwXa725Pq0uyAOS9FP2XPBZpiMx/HjVWI/xH+V+E47H4taNVeLae1bZtuW8781v8fHlU/8NT/aeXjm/VpVH1ajFd3tNO3ZN9ADbNXFYzZ8MVtTe6Ce/q3rsx62820jGo1Z75RpLlHxv+aSS+DM+GwcYblq97bbbfNt6v3gEYXDuKe09qTd3LddvkuCtZJclxerzEtkIAlEgAA1cbjVTjtPXkuZkxWJUIuT3L+kjl8Xi5VJbT9y5F9NXqPPwUXWqC/kTnOtO29vcuCR0OXZeqa5ye+RhyfAbEdp+tL4LgizPbrc+2PSPKa8e6XYABnNAMGJheElzi18DOeXEHjWUcYDczXC7FR29WWq+qNM7UJKUU0ciUdrwwACZEFtk2ZbNqUt35X80VIK7IKccMnCbg8o7L8Rc15mHE4GNRx2rtRbajtNRbta8kvWtro9Nd17WqssypPYqqXXZt3Vi+OTOKi8JnUhJyWWsHinBRVlolwPdzzs/EmxAmBckAEXDJABCRIAAAABzufVpOew9ySa6t8TQoJbcb6K6v2udLjcshU1ejtpJFJiMnqR3LbXNb/I302w2bOmc+6ue7d2dIpHpM5bDZnUp6XbSfqy+nFFpS9IocVKPk/kZ5UTXXJojfB98FsDVpZlTlukuzdn8TZUilprsvTT6JBFxtHmT008wwX4kLcVqn15HMSi07NNNaNM7OxpZhliqK+6XCX0Zqou2cPozXU7+V2cwDPiMDOHrR09parz4GC50VNNZTMDi1w0Ae4UZS3Rb7IsstyduW1UWylujz79CM7YxWckoVuTwWeVUHGlFPlfz1t8TdIiiTjt5eTqpYWAADw9AAAAAAAAAAAABFiQAYK+ChP1kpd19TQq+j8LeFyXxLYE4zlHpkJVxl2jnqvo/Pg4y73X3NaeCrQ4TS/dba+DOpsNktWon88lT08fjg5SOZVFpty9+vzMlPOaq/Mpd19joquDhL1op90V9bIYP1bx+K+Jarqn90St1Wr7WYKXpE/zQ96f3NynndN8dnun9CtrZFNbrSXezNR4Gpe2xK/Yk66Zcp4IKy6Lw1k6OeOhst7UWkr6O5V1c/8AZgv+5/YrKuGlG20mr3tffoeCVenh32RnfN8dFrD0gknrGNul0bcM/hbVSXS36nPgslpoMjG+aOjWfU+q7xf0Mizin7a8mc7h6alJRctm/G1/dvLL/l1+2v5bfUzzqqg8N4L422y6RawzCm/zx80Z1PjoUD9Hp+1F+5iOVV6esX5S+FmUuuv9siatnnmJ0IKGOc1KbtUjfrbZfnuNyhnlOW97PdfVEZUzRYrYPjJZA8U6ikrpprmtT2VFoAAAAAAAAAAAAAAAFgACLBokhgHO59/qr+BfORWlln3+qv4F85FadfT/APNHKu+9gAFxULHR5LiHOnq7uLt9V8znC0yCrabjzjf3r+5m1Mcwz4L9PLbP8nQCwRJyzpnipTT0aTXJq5V43I4y1h4Xy4P7FuV+ZZpGmrLWXLl3LK3JP2Fdqi4+4pMPip0ZNLSz8UXuOhwOOVSO0uzXJ8jm4QlVnzber5dex0+Dw6hBRX9+pfqdqx5KNPu58GcAGQ1gAAAAAAAAAAAAAAAMEMA5/wBIF/mRf7vyf9yrLj0hh6j/AIl8mU51tO/00cy9YmwAC8oBtZbO1WHV289Pqap6hG7S6rd3ITWYtEovEkzramLhFayiu7Ro1c8prRNyfSP3PK9H6f7z7tfY3MPgIQXhil14+Zymq15f+HS/Ufhf6V9bFVqulODgvaejf2POHyB3vUd+i492XSieh6rSxHgeim8y5MNDDxgrRSiuxmAKi1LAAAPQAAAAAAAAAAAAAAAAACtzyjelfk0/p9fgc4dlVgmmnuaaOSxNBwk4Pg9/NcGb9JPuJh1UeVIxAA3GMHuj6y/ij8zwZsHR26kY9U32WrZGbwmSjzJHWxR6IiiTiHYQBAAJAAAAAAAAAAAAAAAAAAAAAAABEmcxmuKU53itErbXMus3xOxTfN6L37/gcwjdpa+5sxamf7QbFDL5zjtRSa7/AEPWX4J1ZW/KvWf0OnpUlFWSslwLL79jxErpp38s498vgZcLinTltRt2fHodJicBCfrLXg1oymxWSzjrHxr4oR1EJrEhOidbzHktcFm0amnqy5P6PibyZxco+5r3WLLLs5cPDPWPtcV90U2ab5gW16n4mdGDHSqqSTTTT4oyGM2AAAAAAAAAAAAAAAAAAAAAAA1sZidiDlyWnfgO3hHjeFllLneJ2p7PCHz4lcg5X1ere9lhk2D2p7TXhju6s63FNZy3m2fBcZZhdimlxer7v+rG4QkScptt5Z1EsLAIZIPD008Zl0ai1Vnwkt/6nP47ASpPVXXCS3e/kdYeZwTVmrrkXV3Sr/BRZSp/k5TCY2VN+Hdxjwf6nTYTEqcdpO6+T5FHmmV7HjivDxXL9DXwGOdOV+D3r6mmyCujuh2Z4TlU9sujqwY6NRNXTunqmZDAbwAAAAAAAAAAAAAAAAAAUOf4nVU1w8T+NkXrOQxNVynKT4t/2+Bp00N08+DNqZ7Y48nvA4N1JW4cXyOow9BQiopWS/q5pZLhtmnfjLX3cEWRG+xzlj4R7RWoxz8gAFBoAAAAAAPM43Vt5zWaZf8AhyuvVe7p0OnK3Pad6V+TT+n1LqZuM1govgpQeTWyDE6Om+Gse3FF2jkcFiNipGXXXs9GdbFk9TDbPK+SOnnujjwSADMaQAAAAAAAAAAAAAACGcxmuD/Dn+7LVdOaOoMGKwkZxtLVfLqW1WenLJVbXvjg0snx0ZQUb+JK1nx6+Vizuc3jMpnT8UbtLW60aN/K83UvDKylwfCX6k7K0/dDlFddjXtnwWwITJM5pAAAAAAIbKjP6/hUOLd/cv7lvI5TMcRt1ZNblouyL9PDdP8ABn1E9sfyYsNQ25qHN69uJ19ONkl0KvJcBsx2360vgt5apHuos3y4+DzT17I8kgAzmkAAAAAAAAAAAAAFfi84hB21k1wXA9UXJ4RGUlFZZYAo5ekT4Q85foY5ekU+EYrzf2Lvp7PBV9RX5L9xKXMsm/PT04uPPtyNZ57Vlotldo3+pmVbEy0ta/FqK+ZONc63nKX9kJWQs4SbMWEzucPDNbSWn736lzhcwjU9Vq/Lc/Ip1kNR73H3t/Y90sgmnfbUWt1rv7ErI0vlPDI1u2PDWUXyZJ5huPRjNgIZJhxmIUIOT4K9ufQDo085xuxC3GWi6LiytyzKnNqUtIrdzf6GpVqyqS2mm2+CTdlyN6rmlVaKGwty8LfzNyg4R2x7fZg9RTlufX4L+KPRzCzOvzl/IvsQ81rLfJrvGP2KvppeUXfUx8M6gHLLOKvtvyj9jYwGZ1pTUbqd+aSsud0hLTSSzlHsdRFvGGdCAgZjQAAAAAAAAADWr4OE/Winbjx8wD1fwRl4ZrvJKfJrs2TSyenHhtd3ckEt8vJHZHwbsKaW5JdlYmwBAsJsAAAAAAQ0SACFEWAAJIcQADDVwUJb4x/lR7o4eMfVjFdla5APcs8wjKADw9P/2Q=="/>
          <p:cNvSpPr>
            <a:spLocks noChangeAspect="1" noChangeArrowheads="1"/>
          </p:cNvSpPr>
          <p:nvPr/>
        </p:nvSpPr>
        <p:spPr bwMode="auto">
          <a:xfrm>
            <a:off x="215900" y="-592138"/>
            <a:ext cx="1247775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030" name="Picture 6" descr="http://img2.blogcu.com/images/n/e/d/nedretfen/soru_20bankas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7387" y="1052736"/>
            <a:ext cx="2398463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6452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467544" y="1412776"/>
            <a:ext cx="460851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3600" b="1" dirty="0" smtClean="0">
              <a:solidFill>
                <a:srgbClr val="00B050"/>
              </a:solidFill>
            </a:endParaRPr>
          </a:p>
          <a:p>
            <a:pPr algn="ctr"/>
            <a:r>
              <a:rPr lang="tr-TR" sz="3200" dirty="0" smtClean="0"/>
              <a:t>Kamuda çalışıyorsunuz, odaya üye değilsiniz. Mesleğe yönelik suç işlediğinizde oda tarafından ceza alır mısınız?</a:t>
            </a:r>
            <a:endParaRPr lang="tr-TR" sz="3200" dirty="0"/>
          </a:p>
        </p:txBody>
      </p:sp>
      <p:pic>
        <p:nvPicPr>
          <p:cNvPr id="2050" name="Picture 2" descr="http://www.rehberliksitesi.com/t/i/a/131228924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565443"/>
            <a:ext cx="3305175" cy="3295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9770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755576" y="1510943"/>
            <a:ext cx="43924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3600" dirty="0"/>
          </a:p>
          <a:p>
            <a:pPr algn="ctr"/>
            <a:r>
              <a:rPr lang="tr-TR" sz="3600" dirty="0" smtClean="0"/>
              <a:t>Kars Odasına </a:t>
            </a:r>
            <a:r>
              <a:rPr lang="tr-TR" sz="3600" dirty="0" smtClean="0"/>
              <a:t>kayıtlısınız başka bir şehirde veteriner hekimlik yapabilir misiniz?</a:t>
            </a:r>
            <a:endParaRPr lang="tr-TR" sz="3600" dirty="0"/>
          </a:p>
        </p:txBody>
      </p:sp>
      <p:pic>
        <p:nvPicPr>
          <p:cNvPr id="3076" name="Picture 4" descr="http://t2.gstatic.com/images?q=tbn:ANd9GcQz_MZlU-1IxwJJdHwJaEAJMNmfdHlVxlUDJ_7wE8E3bMEg-4nmXYDGvB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8144" y="957928"/>
            <a:ext cx="2073002" cy="5014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7147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3923928" y="1556792"/>
            <a:ext cx="442144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3600" dirty="0" smtClean="0">
              <a:solidFill>
                <a:srgbClr val="00B050"/>
              </a:solidFill>
            </a:endParaRPr>
          </a:p>
          <a:p>
            <a:pPr algn="ctr"/>
            <a:r>
              <a:rPr lang="tr-TR" sz="3200" dirty="0" smtClean="0"/>
              <a:t>İlaç firmasında çalışıyorsunuz odaya kayıt yaptırmanız gerekir mi?</a:t>
            </a:r>
            <a:endParaRPr lang="tr-TR" sz="3200" dirty="0"/>
          </a:p>
        </p:txBody>
      </p:sp>
      <p:pic>
        <p:nvPicPr>
          <p:cNvPr id="4098" name="Picture 2" descr="http://i284.photobucket.com/albums/ll21/blogra/soru_isareti_guncera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151" y="1196752"/>
            <a:ext cx="3207673" cy="4439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3189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548680"/>
            <a:ext cx="5554960" cy="1600200"/>
          </a:xfrm>
        </p:spPr>
        <p:txBody>
          <a:bodyPr>
            <a:normAutofit fontScale="90000"/>
          </a:bodyPr>
          <a:lstStyle/>
          <a:p>
            <a:pPr marL="838200" indent="-838200" eaLnBrk="1" hangingPunct="1"/>
            <a:r>
              <a:rPr lang="tr-TR" dirty="0" smtClean="0">
                <a:effectLst/>
              </a:rPr>
              <a:t/>
            </a:r>
            <a:br>
              <a:rPr lang="tr-TR" dirty="0" smtClean="0">
                <a:effectLst/>
              </a:rPr>
            </a:br>
            <a:r>
              <a:rPr lang="tr-TR" sz="3100" dirty="0" smtClean="0">
                <a:effectLst/>
              </a:rPr>
              <a:t>Birlik Merkez Konseyi </a:t>
            </a:r>
            <a:r>
              <a:rPr lang="tr-TR" dirty="0" smtClean="0">
                <a:effectLst/>
              </a:rPr>
              <a:t/>
            </a:r>
            <a:br>
              <a:rPr lang="tr-TR" dirty="0" smtClean="0">
                <a:effectLst/>
              </a:rPr>
            </a:br>
            <a:endParaRPr lang="tr-TR" dirty="0" smtClean="0">
              <a:effectLst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r>
              <a:rPr lang="tr-TR" sz="2400" dirty="0" smtClean="0">
                <a:solidFill>
                  <a:schemeClr val="tx1"/>
                </a:solidFill>
                <a:latin typeface="+mn-lt"/>
              </a:rPr>
              <a:t>Türk Veteriner Hekimleri Birliğini yurtiçinde  ve yurtdışında temsil yetkisine sahiptir</a:t>
            </a:r>
          </a:p>
          <a:p>
            <a:pPr algn="ctr" eaLnBrk="1" hangingPunct="1"/>
            <a:endParaRPr lang="tr-TR" sz="2400" dirty="0" smtClean="0">
              <a:solidFill>
                <a:schemeClr val="tx1"/>
              </a:solidFill>
              <a:latin typeface="+mn-lt"/>
            </a:endParaRPr>
          </a:p>
          <a:p>
            <a:pPr algn="ctr" eaLnBrk="1" hangingPunct="1"/>
            <a:r>
              <a:rPr lang="tr-TR" sz="2400" dirty="0" smtClean="0">
                <a:solidFill>
                  <a:schemeClr val="tx1"/>
                </a:solidFill>
                <a:latin typeface="+mn-lt"/>
              </a:rPr>
              <a:t>İki yıl için seçilen yedi üyeden oluşur </a:t>
            </a:r>
          </a:p>
          <a:p>
            <a:pPr algn="ctr" eaLnBrk="1" hangingPunct="1"/>
            <a:endParaRPr lang="tr-TR" sz="2400" dirty="0" smtClean="0">
              <a:solidFill>
                <a:schemeClr val="tx1"/>
              </a:solidFill>
              <a:latin typeface="+mn-lt"/>
            </a:endParaRPr>
          </a:p>
          <a:p>
            <a:pPr algn="ctr" eaLnBrk="1" hangingPunct="1"/>
            <a:r>
              <a:rPr lang="tr-TR" sz="2400" dirty="0" smtClean="0">
                <a:solidFill>
                  <a:schemeClr val="tx1"/>
                </a:solidFill>
                <a:latin typeface="+mn-lt"/>
              </a:rPr>
              <a:t>Türk Veteriner Hekimleri Birliğinin merkezi Ankara`dadır. Merkez Konseyine seçilecek üyenin Ankara’da oturması şarttır</a:t>
            </a:r>
          </a:p>
        </p:txBody>
      </p:sp>
    </p:spTree>
    <p:extLst>
      <p:ext uri="{BB962C8B-B14F-4D97-AF65-F5344CB8AC3E}">
        <p14:creationId xmlns:p14="http://schemas.microsoft.com/office/powerpoint/2010/main" xmlns="" val="159375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782867" y="764704"/>
            <a:ext cx="806489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smtClean="0"/>
              <a:t>		Bölüm </a:t>
            </a:r>
            <a:r>
              <a:rPr lang="tr-TR" sz="2800" dirty="0"/>
              <a:t>: III  </a:t>
            </a:r>
            <a:r>
              <a:rPr lang="tr-TR" sz="2800" dirty="0">
                <a:solidFill>
                  <a:srgbClr val="C00000"/>
                </a:solidFill>
              </a:rPr>
              <a:t>Ceza </a:t>
            </a:r>
            <a:r>
              <a:rPr lang="tr-TR" sz="2800" dirty="0" smtClean="0">
                <a:solidFill>
                  <a:srgbClr val="C00000"/>
                </a:solidFill>
              </a:rPr>
              <a:t>Hükümleri</a:t>
            </a:r>
          </a:p>
          <a:p>
            <a:endParaRPr lang="tr-TR" sz="2800" dirty="0" smtClean="0">
              <a:solidFill>
                <a:srgbClr val="C00000"/>
              </a:solidFill>
            </a:endParaRPr>
          </a:p>
          <a:p>
            <a:r>
              <a:rPr lang="tr-TR" sz="2400" dirty="0" smtClean="0"/>
              <a:t>          Bu </a:t>
            </a:r>
            <a:r>
              <a:rPr lang="tr-TR" sz="2400" dirty="0"/>
              <a:t>Kanuna aykırı olarak meslek icra edenlere</a:t>
            </a:r>
          </a:p>
          <a:p>
            <a:endParaRPr lang="tr-TR" sz="2800" dirty="0">
              <a:solidFill>
                <a:srgbClr val="C00000"/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480446" y="2780661"/>
            <a:ext cx="8352928" cy="249299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solidFill>
                  <a:srgbClr val="C00000"/>
                </a:solidFill>
              </a:rPr>
              <a:t>İdarî para cezaları </a:t>
            </a:r>
          </a:p>
          <a:p>
            <a:pPr algn="ctr"/>
            <a:r>
              <a:rPr lang="tr-TR" sz="2400" dirty="0" smtClean="0">
                <a:solidFill>
                  <a:schemeClr val="tx1"/>
                </a:solidFill>
              </a:rPr>
              <a:t>(200 TL’den  </a:t>
            </a:r>
            <a:r>
              <a:rPr lang="tr-TR" sz="2400" dirty="0" err="1" smtClean="0">
                <a:solidFill>
                  <a:schemeClr val="tx1"/>
                </a:solidFill>
              </a:rPr>
              <a:t>ikibin</a:t>
            </a:r>
            <a:r>
              <a:rPr lang="tr-TR" sz="2400" dirty="0" smtClean="0">
                <a:solidFill>
                  <a:schemeClr val="tx1"/>
                </a:solidFill>
              </a:rPr>
              <a:t> TL’ye kadar, tekrarı   halinde iki katı)</a:t>
            </a:r>
          </a:p>
          <a:p>
            <a:pPr algn="ctr"/>
            <a:endParaRPr lang="tr-TR" sz="2800" dirty="0"/>
          </a:p>
          <a:p>
            <a:pPr algn="just"/>
            <a:r>
              <a:rPr lang="tr-TR" sz="2400" dirty="0" smtClean="0"/>
              <a:t>Ör: Ön koşullara uymayanlara, engel teşkil eden durumlara uymayanlara </a:t>
            </a:r>
          </a:p>
          <a:p>
            <a:pPr algn="ctr"/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342994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395536" y="1328569"/>
            <a:ext cx="8352928" cy="3477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solidFill>
                  <a:srgbClr val="C00000"/>
                </a:solidFill>
              </a:rPr>
              <a:t>Hapis </a:t>
            </a:r>
            <a:r>
              <a:rPr lang="tr-TR" sz="2800" dirty="0" smtClean="0">
                <a:solidFill>
                  <a:srgbClr val="C00000"/>
                </a:solidFill>
              </a:rPr>
              <a:t>cezaları</a:t>
            </a:r>
          </a:p>
          <a:p>
            <a:pPr algn="ctr"/>
            <a:r>
              <a:rPr lang="tr-TR" sz="2400" dirty="0" smtClean="0"/>
              <a:t>(6 aydan 2 yıla kadar)</a:t>
            </a:r>
          </a:p>
          <a:p>
            <a:pPr algn="ctr"/>
            <a:endParaRPr lang="tr-TR" sz="2400" dirty="0" smtClean="0"/>
          </a:p>
          <a:p>
            <a:pPr algn="just"/>
            <a:r>
              <a:rPr lang="tr-TR" sz="2400" dirty="0" smtClean="0"/>
              <a:t>Ör: Veteriner hekim olmayanların hayvanları muayene, tedavi etmeleri, ameliyat yapmaları</a:t>
            </a:r>
          </a:p>
          <a:p>
            <a:pPr algn="just"/>
            <a:endParaRPr lang="tr-TR" sz="2400" dirty="0" smtClean="0"/>
          </a:p>
          <a:p>
            <a:pPr algn="just"/>
            <a:r>
              <a:rPr lang="tr-TR" sz="2400" dirty="0" smtClean="0"/>
              <a:t>Ör: Veteriner hekimlerle iş ve hasta sahipleri arasında menfaat karşılığı aracılık yapanlar (6 aya kadar hapis)</a:t>
            </a:r>
          </a:p>
          <a:p>
            <a:pPr algn="just"/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232384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755576" y="2060848"/>
            <a:ext cx="80648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dirty="0" smtClean="0"/>
              <a:t>Bölüm : I    </a:t>
            </a:r>
            <a:r>
              <a:rPr lang="tr-TR" sz="3200" dirty="0" smtClean="0">
                <a:solidFill>
                  <a:srgbClr val="C00000"/>
                </a:solidFill>
              </a:rPr>
              <a:t>Umumi Hükümler</a:t>
            </a:r>
          </a:p>
          <a:p>
            <a:endParaRPr lang="tr-TR" sz="3200" dirty="0"/>
          </a:p>
          <a:p>
            <a:r>
              <a:rPr lang="tr-TR" sz="3200" dirty="0" smtClean="0"/>
              <a:t>Bölüm : II   </a:t>
            </a:r>
            <a:r>
              <a:rPr lang="tr-TR" sz="3200" dirty="0" smtClean="0">
                <a:solidFill>
                  <a:srgbClr val="C00000"/>
                </a:solidFill>
              </a:rPr>
              <a:t>Türk Veteriner Hekimleri Birliği</a:t>
            </a:r>
          </a:p>
          <a:p>
            <a:endParaRPr lang="tr-TR" sz="3200" dirty="0"/>
          </a:p>
          <a:p>
            <a:r>
              <a:rPr lang="tr-TR" sz="3200" dirty="0" smtClean="0"/>
              <a:t>Bölüm : III  </a:t>
            </a:r>
            <a:r>
              <a:rPr lang="tr-TR" sz="3200" dirty="0" smtClean="0">
                <a:solidFill>
                  <a:srgbClr val="C00000"/>
                </a:solidFill>
              </a:rPr>
              <a:t>Ceza Hükümleri</a:t>
            </a:r>
            <a:endParaRPr lang="tr-TR" sz="3200" dirty="0">
              <a:solidFill>
                <a:srgbClr val="C00000"/>
              </a:solidFill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2879812" y="5520355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/>
              <a:t>Toplam 75 madde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xmlns="" val="348408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700808"/>
            <a:ext cx="8229600" cy="453072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 eaLnBrk="1" hangingPunct="1">
              <a:lnSpc>
                <a:spcPct val="85000"/>
              </a:lnSpc>
              <a:spcBef>
                <a:spcPct val="30000"/>
              </a:spcBef>
              <a:buFont typeface="Wingdings" pitchFamily="2" charset="2"/>
              <a:buNone/>
            </a:pPr>
            <a:endParaRPr lang="tr-TR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</a:endParaRPr>
          </a:p>
          <a:p>
            <a:pPr algn="just" eaLnBrk="1" hangingPunct="1">
              <a:lnSpc>
                <a:spcPct val="85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tr-TR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</a:rPr>
              <a:t>	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  <a:cs typeface="Calibri"/>
              </a:rPr>
              <a:t>↘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T.C. Vatandaşı olmak. (Türk uyruklu yabancılar da çalışabilir).</a:t>
            </a:r>
          </a:p>
          <a:p>
            <a:pPr algn="just" eaLnBrk="1" hangingPunct="1">
              <a:lnSpc>
                <a:spcPct val="85000"/>
              </a:lnSpc>
              <a:spcBef>
                <a:spcPct val="30000"/>
              </a:spcBef>
              <a:buFont typeface="Wingdings" pitchFamily="2" charset="2"/>
              <a:buNone/>
            </a:pPr>
            <a:endParaRPr lang="tr-TR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just">
              <a:lnSpc>
                <a:spcPct val="85000"/>
              </a:lnSpc>
              <a:spcBef>
                <a:spcPct val="30000"/>
              </a:spcBef>
              <a:buNone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  <a:cs typeface="Calibri"/>
              </a:rPr>
              <a:t>     ↘ 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Veteriner fakültelerinden mezun olup diploma almak.</a:t>
            </a:r>
          </a:p>
          <a:p>
            <a:pPr algn="just">
              <a:lnSpc>
                <a:spcPct val="85000"/>
              </a:lnSpc>
              <a:spcBef>
                <a:spcPct val="30000"/>
              </a:spcBef>
              <a:buNone/>
            </a:pPr>
            <a:endParaRPr lang="tr-TR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just">
              <a:lnSpc>
                <a:spcPct val="85000"/>
              </a:lnSpc>
              <a:spcBef>
                <a:spcPct val="30000"/>
              </a:spcBef>
              <a:buNone/>
            </a:pP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	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  <a:cs typeface="Calibri"/>
              </a:rPr>
              <a:t>↘ 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Alınan diplomaların Gıda, Tarım ve Hayvancılık Bakanlığınca tescil edilmiş olması.</a:t>
            </a:r>
          </a:p>
          <a:p>
            <a:pPr algn="just">
              <a:lnSpc>
                <a:spcPct val="85000"/>
              </a:lnSpc>
              <a:spcBef>
                <a:spcPct val="30000"/>
              </a:spcBef>
              <a:buNone/>
            </a:pPr>
            <a:endParaRPr lang="tr-TR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just">
              <a:lnSpc>
                <a:spcPct val="85000"/>
              </a:lnSpc>
              <a:spcBef>
                <a:spcPct val="30000"/>
              </a:spcBef>
              <a:buNone/>
            </a:pPr>
            <a:r>
              <a:rPr lang="tr-TR" dirty="0" smtClean="0">
                <a:solidFill>
                  <a:schemeClr val="bg2">
                    <a:lumMod val="25000"/>
                  </a:schemeClr>
                </a:solidFill>
                <a:cs typeface="Calibri"/>
              </a:rPr>
              <a:t>      ↘ 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Yabancı ülkelerdeki veteriner fakültelerinden mezun olunup diploma alındıysa Türkiye’de yapılacak olan «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Collegium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» (denklik) sınavından başarılı olmak.</a:t>
            </a:r>
          </a:p>
        </p:txBody>
      </p:sp>
      <p:sp>
        <p:nvSpPr>
          <p:cNvPr id="3" name="Dikdörtgen 2"/>
          <p:cNvSpPr/>
          <p:nvPr/>
        </p:nvSpPr>
        <p:spPr>
          <a:xfrm>
            <a:off x="395536" y="404664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Bölüm: I </a:t>
            </a:r>
            <a:r>
              <a:rPr lang="tr-TR" sz="2400" dirty="0" smtClean="0">
                <a:solidFill>
                  <a:schemeClr val="bg2">
                    <a:lumMod val="25000"/>
                  </a:schemeClr>
                </a:solidFill>
              </a:rPr>
              <a:t>   Umumi Hükümler</a:t>
            </a:r>
          </a:p>
          <a:p>
            <a:pPr algn="ctr"/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tr-TR" sz="24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tr-TR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2400" dirty="0">
                <a:solidFill>
                  <a:srgbClr val="C00000"/>
                </a:solidFill>
              </a:rPr>
              <a:t>Türkiye’de Veteriner Hekimlik Yapabilmenin </a:t>
            </a:r>
            <a:r>
              <a:rPr lang="tr-TR" sz="2400" b="1" u="sng" dirty="0">
                <a:solidFill>
                  <a:srgbClr val="C00000"/>
                </a:solidFill>
              </a:rPr>
              <a:t>Ön Koşulları</a:t>
            </a:r>
            <a:endParaRPr lang="tr-TR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419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8445624" cy="936104"/>
          </a:xfrm>
        </p:spPr>
        <p:txBody>
          <a:bodyPr/>
          <a:lstStyle/>
          <a:p>
            <a:pPr eaLnBrk="1" hangingPunct="1">
              <a:defRPr/>
            </a:pPr>
            <a:r>
              <a:rPr lang="tr-TR" sz="2400" b="1" dirty="0" smtClean="0">
                <a:solidFill>
                  <a:srgbClr val="00B050"/>
                </a:solidFill>
              </a:rPr>
              <a:t>Veteriner Hekimlerin Görev ve Yetkileri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eaLnBrk="1" hangingPunct="1"/>
            <a:r>
              <a:rPr lang="tr-TR" sz="2400" dirty="0" smtClean="0">
                <a:solidFill>
                  <a:schemeClr val="tx1"/>
                </a:solidFill>
                <a:latin typeface="+mn-lt"/>
              </a:rPr>
              <a:t>Hayvanların muayene ve </a:t>
            </a:r>
            <a:r>
              <a:rPr lang="tr-TR" sz="2400" b="1" dirty="0" smtClean="0">
                <a:solidFill>
                  <a:srgbClr val="00B050"/>
                </a:solidFill>
                <a:latin typeface="+mn-lt"/>
              </a:rPr>
              <a:t>tedavi</a:t>
            </a:r>
            <a:r>
              <a:rPr lang="tr-TR" sz="2400" dirty="0" smtClean="0">
                <a:solidFill>
                  <a:schemeClr val="tx1"/>
                </a:solidFill>
                <a:latin typeface="+mn-lt"/>
              </a:rPr>
              <a:t>sini yapmak</a:t>
            </a:r>
          </a:p>
          <a:p>
            <a:pPr eaLnBrk="1" hangingPunct="1"/>
            <a:r>
              <a:rPr lang="tr-TR" sz="2400" dirty="0" smtClean="0">
                <a:solidFill>
                  <a:schemeClr val="tx1"/>
                </a:solidFill>
                <a:latin typeface="+mn-lt"/>
              </a:rPr>
              <a:t>Hayvanların nitelik ve sağlık durumlarıyla ilgili </a:t>
            </a:r>
            <a:r>
              <a:rPr lang="tr-TR" sz="2400" b="1" dirty="0" smtClean="0">
                <a:solidFill>
                  <a:srgbClr val="00B050"/>
                </a:solidFill>
                <a:latin typeface="+mn-lt"/>
              </a:rPr>
              <a:t>rapor</a:t>
            </a:r>
            <a:r>
              <a:rPr lang="tr-TR" sz="2400" dirty="0" smtClean="0">
                <a:solidFill>
                  <a:schemeClr val="tx1"/>
                </a:solidFill>
                <a:latin typeface="+mn-lt"/>
              </a:rPr>
              <a:t> vermek</a:t>
            </a:r>
          </a:p>
          <a:p>
            <a:pPr eaLnBrk="1" hangingPunct="1"/>
            <a:r>
              <a:rPr lang="tr-TR" sz="2400" dirty="0" smtClean="0">
                <a:solidFill>
                  <a:schemeClr val="tx1"/>
                </a:solidFill>
                <a:latin typeface="+mn-lt"/>
              </a:rPr>
              <a:t>Hayvansal </a:t>
            </a:r>
            <a:r>
              <a:rPr lang="tr-TR" sz="2400" b="1" dirty="0" smtClean="0">
                <a:solidFill>
                  <a:srgbClr val="00B050"/>
                </a:solidFill>
                <a:latin typeface="+mn-lt"/>
              </a:rPr>
              <a:t>gıda</a:t>
            </a:r>
            <a:r>
              <a:rPr lang="tr-TR" sz="2400" dirty="0" smtClean="0">
                <a:solidFill>
                  <a:schemeClr val="tx1"/>
                </a:solidFill>
                <a:latin typeface="+mn-lt"/>
              </a:rPr>
              <a:t> maddelerini ve hayvan yemlerini muayene etmek</a:t>
            </a:r>
          </a:p>
          <a:p>
            <a:pPr eaLnBrk="1" hangingPunct="1"/>
            <a:r>
              <a:rPr lang="tr-TR" sz="2400" dirty="0" smtClean="0">
                <a:solidFill>
                  <a:schemeClr val="tx1"/>
                </a:solidFill>
                <a:latin typeface="+mn-lt"/>
              </a:rPr>
              <a:t>Veteriner hekimliğinde uygulanan </a:t>
            </a:r>
            <a:r>
              <a:rPr lang="tr-TR" sz="2400" b="1" dirty="0" smtClean="0">
                <a:solidFill>
                  <a:srgbClr val="00B050"/>
                </a:solidFill>
                <a:latin typeface="+mn-lt"/>
              </a:rPr>
              <a:t>aşı-serum ve biyolojik </a:t>
            </a:r>
            <a:r>
              <a:rPr lang="tr-TR" sz="2400" dirty="0" smtClean="0">
                <a:solidFill>
                  <a:schemeClr val="tx1"/>
                </a:solidFill>
                <a:latin typeface="+mn-lt"/>
              </a:rPr>
              <a:t>maddeler ile müstahzarları tahlil etmek ve rapor vermek</a:t>
            </a:r>
          </a:p>
          <a:p>
            <a:pPr eaLnBrk="1" hangingPunct="1"/>
            <a:r>
              <a:rPr lang="tr-TR" sz="2400" b="1" dirty="0" smtClean="0">
                <a:solidFill>
                  <a:srgbClr val="00B050"/>
                </a:solidFill>
                <a:latin typeface="+mn-lt"/>
              </a:rPr>
              <a:t>Hayvan ıslahı </a:t>
            </a:r>
            <a:r>
              <a:rPr lang="tr-TR" sz="2400" dirty="0" smtClean="0">
                <a:solidFill>
                  <a:schemeClr val="tx1"/>
                </a:solidFill>
                <a:latin typeface="+mn-lt"/>
              </a:rPr>
              <a:t>ve yetiştiriciliği konusunda sahip olduğu bilimsel yeterliliğini kullanmak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Eczanesi </a:t>
            </a:r>
            <a:r>
              <a:rPr lang="tr-TR" dirty="0">
                <a:solidFill>
                  <a:schemeClr val="tx1"/>
                </a:solidFill>
              </a:rPr>
              <a:t>bulunmayan yerlerde bir </a:t>
            </a:r>
            <a:r>
              <a:rPr lang="tr-TR" b="1" dirty="0">
                <a:solidFill>
                  <a:srgbClr val="00B050"/>
                </a:solidFill>
              </a:rPr>
              <a:t>ecza dolabı kurmak </a:t>
            </a:r>
            <a:r>
              <a:rPr lang="tr-TR" dirty="0">
                <a:solidFill>
                  <a:schemeClr val="tx1"/>
                </a:solidFill>
              </a:rPr>
              <a:t>ve ilaç satabilmek</a:t>
            </a:r>
          </a:p>
          <a:p>
            <a:pPr eaLnBrk="1" hangingPunct="1"/>
            <a:endParaRPr lang="tr-TR" sz="2400" dirty="0" smtClean="0">
              <a:solidFill>
                <a:schemeClr val="tx1"/>
              </a:solidFill>
              <a:latin typeface="+mn-lt"/>
            </a:endParaRPr>
          </a:p>
          <a:p>
            <a:pPr eaLnBrk="1" hangingPunct="1"/>
            <a:endParaRPr lang="tr-TR" sz="2800" dirty="0" smtClean="0"/>
          </a:p>
          <a:p>
            <a:pPr marL="0" indent="0" eaLnBrk="1" hangingPunct="1">
              <a:buNone/>
            </a:pPr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209131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251520" y="4221088"/>
            <a:ext cx="878497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dirty="0" smtClean="0"/>
              <a:t>Kamuda çalışan bir veteriner hekimsiniz.</a:t>
            </a:r>
          </a:p>
          <a:p>
            <a:pPr algn="ctr"/>
            <a:r>
              <a:rPr lang="tr-TR" sz="2800" dirty="0" smtClean="0"/>
              <a:t>Komşunuzun kedisine aşı yapılması gerekiyor ve sizden  rica etti.</a:t>
            </a:r>
          </a:p>
          <a:p>
            <a:pPr algn="ctr"/>
            <a:endParaRPr lang="tr-TR" sz="2800" dirty="0"/>
          </a:p>
          <a:p>
            <a:pPr algn="ctr"/>
            <a:r>
              <a:rPr lang="tr-TR" sz="2800" dirty="0" smtClean="0"/>
              <a:t>Ne yaparsınız?</a:t>
            </a:r>
            <a:endParaRPr lang="tr-TR" sz="2800" dirty="0"/>
          </a:p>
        </p:txBody>
      </p:sp>
      <p:pic>
        <p:nvPicPr>
          <p:cNvPr id="1026" name="Picture 2" descr="http://www.cizgifilmkarakterleri.com/uploads/img/L/sevimli-kedi-tom-ve-tweet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67744" y="548680"/>
            <a:ext cx="4655840" cy="3491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2559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460977"/>
            <a:ext cx="8229600" cy="453072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endParaRPr lang="tr-TR" sz="2000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sz="2600" dirty="0" smtClean="0"/>
              <a:t>Haysiyet veya Yüksek Haysiyet Divanı tarafından meslekten men edilme cezası almak</a:t>
            </a:r>
          </a:p>
          <a:p>
            <a:pPr eaLnBrk="1" hangingPunct="1">
              <a:lnSpc>
                <a:spcPct val="80000"/>
              </a:lnSpc>
            </a:pPr>
            <a:endParaRPr lang="tr-TR" sz="2600" dirty="0" smtClean="0"/>
          </a:p>
          <a:p>
            <a:pPr eaLnBrk="1" hangingPunct="1">
              <a:lnSpc>
                <a:spcPct val="80000"/>
              </a:lnSpc>
            </a:pPr>
            <a:r>
              <a:rPr lang="tr-TR" sz="2600" dirty="0" smtClean="0"/>
              <a:t>Yüksek Haysiyet Divanı tarafından diplomanın elinden alınması</a:t>
            </a:r>
          </a:p>
          <a:p>
            <a:pPr eaLnBrk="1" hangingPunct="1">
              <a:lnSpc>
                <a:spcPct val="80000"/>
              </a:lnSpc>
            </a:pPr>
            <a:endParaRPr lang="tr-TR" sz="2600" dirty="0" smtClean="0"/>
          </a:p>
          <a:p>
            <a:pPr eaLnBrk="1" hangingPunct="1">
              <a:lnSpc>
                <a:spcPct val="80000"/>
              </a:lnSpc>
            </a:pPr>
            <a:r>
              <a:rPr lang="tr-TR" sz="2600" dirty="0" smtClean="0"/>
              <a:t>Devletin güvenliğine, Anayasal düzene karşı suç işlemek</a:t>
            </a:r>
          </a:p>
          <a:p>
            <a:pPr eaLnBrk="1" hangingPunct="1">
              <a:lnSpc>
                <a:spcPct val="80000"/>
              </a:lnSpc>
            </a:pPr>
            <a:endParaRPr lang="tr-TR" sz="2600" dirty="0"/>
          </a:p>
          <a:p>
            <a:pPr eaLnBrk="1" hangingPunct="1">
              <a:lnSpc>
                <a:spcPct val="80000"/>
              </a:lnSpc>
            </a:pPr>
            <a:r>
              <a:rPr lang="tr-TR" sz="2600" dirty="0" smtClean="0"/>
              <a:t>Kasten işlenen bir suçtan dolayı 5 yıldan fazla hapis cezası alma.</a:t>
            </a:r>
          </a:p>
          <a:p>
            <a:pPr eaLnBrk="1" hangingPunct="1">
              <a:lnSpc>
                <a:spcPct val="80000"/>
              </a:lnSpc>
            </a:pPr>
            <a:endParaRPr lang="tr-TR" sz="2600" dirty="0"/>
          </a:p>
          <a:p>
            <a:pPr eaLnBrk="1" hangingPunct="1">
              <a:lnSpc>
                <a:spcPct val="80000"/>
              </a:lnSpc>
            </a:pPr>
            <a:r>
              <a:rPr lang="tr-TR" sz="2600" dirty="0" smtClean="0"/>
              <a:t>Zimmet, rüşvet, hırsızlık, dolandırıcılık, sahtecilik, güveni kötüye kullanma, kaçakçılık, ihaleye fesat karıştırma… suçlarından hapis cezasına mahkûm olmak.</a:t>
            </a:r>
          </a:p>
        </p:txBody>
      </p:sp>
      <p:sp>
        <p:nvSpPr>
          <p:cNvPr id="2" name="Dikdörtgen 1"/>
          <p:cNvSpPr/>
          <p:nvPr/>
        </p:nvSpPr>
        <p:spPr>
          <a:xfrm>
            <a:off x="899592" y="260648"/>
            <a:ext cx="73448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b="1" dirty="0">
                <a:solidFill>
                  <a:srgbClr val="6600CC"/>
                </a:solidFill>
              </a:rPr>
              <a:t>Veteriner Hekimliği Mesleğinin İcrasına </a:t>
            </a:r>
            <a:br>
              <a:rPr lang="tr-TR" sz="2400" b="1" dirty="0">
                <a:solidFill>
                  <a:srgbClr val="6600CC"/>
                </a:solidFill>
              </a:rPr>
            </a:br>
            <a:r>
              <a:rPr lang="tr-TR" sz="2400" b="1" dirty="0">
                <a:solidFill>
                  <a:srgbClr val="6600CC"/>
                </a:solidFill>
              </a:rPr>
              <a:t>Geçici - Sürekli Olarak </a:t>
            </a:r>
            <a:r>
              <a:rPr lang="tr-TR" sz="2400" b="1" u="sng" dirty="0">
                <a:solidFill>
                  <a:srgbClr val="6600CC"/>
                </a:solidFill>
              </a:rPr>
              <a:t>Engel Teşkil Eden</a:t>
            </a:r>
            <a:r>
              <a:rPr lang="tr-TR" sz="2400" b="1" dirty="0">
                <a:solidFill>
                  <a:srgbClr val="6600CC"/>
                </a:solidFill>
              </a:rPr>
              <a:t> Durumlar</a:t>
            </a:r>
          </a:p>
        </p:txBody>
      </p:sp>
    </p:spTree>
    <p:extLst>
      <p:ext uri="{BB962C8B-B14F-4D97-AF65-F5344CB8AC3E}">
        <p14:creationId xmlns:p14="http://schemas.microsoft.com/office/powerpoint/2010/main" xmlns="" val="343338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2348880"/>
            <a:ext cx="7931224" cy="3777283"/>
          </a:xfrm>
        </p:spPr>
        <p:txBody>
          <a:bodyPr>
            <a:normAutofit lnSpcReduction="10000"/>
          </a:bodyPr>
          <a:lstStyle/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sz="1600" dirty="0" smtClean="0"/>
              <a:t>	</a:t>
            </a:r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sz="2400" dirty="0" smtClean="0">
                <a:solidFill>
                  <a:srgbClr val="FF6600"/>
                </a:solidFill>
              </a:rPr>
              <a:t>	</a:t>
            </a:r>
            <a:r>
              <a:rPr lang="tr-TR" sz="2400" dirty="0" smtClean="0">
                <a:solidFill>
                  <a:srgbClr val="C00000"/>
                </a:solidFill>
                <a:latin typeface="+mn-lt"/>
              </a:rPr>
              <a:t>Kuruluş Amacı:</a:t>
            </a:r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400" dirty="0" smtClean="0">
              <a:solidFill>
                <a:srgbClr val="C00000"/>
              </a:solidFill>
              <a:latin typeface="+mn-lt"/>
            </a:endParaRPr>
          </a:p>
          <a:p>
            <a:pPr marL="381000" indent="-381000" eaLnBrk="1" hangingPunct="1">
              <a:lnSpc>
                <a:spcPct val="80000"/>
              </a:lnSpc>
            </a:pPr>
            <a:r>
              <a:rPr lang="tr-TR" sz="2400" dirty="0" smtClean="0">
                <a:solidFill>
                  <a:schemeClr val="tx1"/>
                </a:solidFill>
                <a:latin typeface="+mn-lt"/>
              </a:rPr>
              <a:t>Veteriner hekimler arasında mesleki deontolojiyi ve dayanışmayı korumak</a:t>
            </a:r>
          </a:p>
          <a:p>
            <a:pPr marL="381000" indent="-381000" eaLnBrk="1" hangingPunct="1">
              <a:lnSpc>
                <a:spcPct val="80000"/>
              </a:lnSpc>
            </a:pPr>
            <a:endParaRPr lang="tr-TR" sz="2400" dirty="0" smtClean="0">
              <a:solidFill>
                <a:schemeClr val="tx1"/>
              </a:solidFill>
              <a:latin typeface="+mn-lt"/>
            </a:endParaRPr>
          </a:p>
          <a:p>
            <a:pPr marL="381000" indent="-381000" eaLnBrk="1" hangingPunct="1">
              <a:lnSpc>
                <a:spcPct val="80000"/>
              </a:lnSpc>
            </a:pPr>
            <a:r>
              <a:rPr lang="tr-TR" sz="2400" dirty="0" smtClean="0">
                <a:solidFill>
                  <a:schemeClr val="tx1"/>
                </a:solidFill>
                <a:latin typeface="+mn-lt"/>
              </a:rPr>
              <a:t>Veteriner hekimliğin kamu ve kişi yararına uygulanıp geliştirilmesini sağlamak</a:t>
            </a:r>
          </a:p>
          <a:p>
            <a:pPr marL="381000" indent="-381000" eaLnBrk="1" hangingPunct="1">
              <a:lnSpc>
                <a:spcPct val="80000"/>
              </a:lnSpc>
            </a:pPr>
            <a:endParaRPr lang="tr-TR" sz="2400" dirty="0" smtClean="0">
              <a:solidFill>
                <a:schemeClr val="tx1"/>
              </a:solidFill>
              <a:latin typeface="+mn-lt"/>
            </a:endParaRPr>
          </a:p>
          <a:p>
            <a:pPr marL="381000" indent="-381000" eaLnBrk="1" hangingPunct="1">
              <a:lnSpc>
                <a:spcPct val="80000"/>
              </a:lnSpc>
            </a:pPr>
            <a:r>
              <a:rPr lang="tr-TR" sz="2400" dirty="0" smtClean="0">
                <a:solidFill>
                  <a:schemeClr val="tx1"/>
                </a:solidFill>
                <a:latin typeface="+mn-lt"/>
              </a:rPr>
              <a:t>Meslek mensuplarının hak veya yararlarını korumak</a:t>
            </a:r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sz="2400" dirty="0" smtClean="0">
                <a:solidFill>
                  <a:schemeClr val="tx1"/>
                </a:solidFill>
                <a:latin typeface="+mn-lt"/>
              </a:rPr>
              <a:t>	</a:t>
            </a:r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sz="2400" dirty="0" smtClean="0">
                <a:solidFill>
                  <a:schemeClr val="tx1"/>
                </a:solidFill>
                <a:latin typeface="+mn-lt"/>
              </a:rPr>
              <a:t>	</a:t>
            </a:r>
          </a:p>
        </p:txBody>
      </p:sp>
      <p:sp>
        <p:nvSpPr>
          <p:cNvPr id="3" name="Dikdörtgen 2"/>
          <p:cNvSpPr/>
          <p:nvPr/>
        </p:nvSpPr>
        <p:spPr>
          <a:xfrm>
            <a:off x="1763688" y="764704"/>
            <a:ext cx="72728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/>
              <a:t>Bölüm : II   </a:t>
            </a:r>
            <a:r>
              <a:rPr lang="tr-TR" sz="2800" dirty="0">
                <a:solidFill>
                  <a:srgbClr val="C00000"/>
                </a:solidFill>
              </a:rPr>
              <a:t>Türk Veteriner Hekimleri Birliği</a:t>
            </a:r>
          </a:p>
        </p:txBody>
      </p:sp>
      <p:pic>
        <p:nvPicPr>
          <p:cNvPr id="4" name="Picture 2" descr="http://www.manisa-vho.org/UserFiles/image/12ab4tvhb-logo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383049"/>
            <a:ext cx="1512168" cy="2052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846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051720" y="1196752"/>
            <a:ext cx="4572000" cy="388414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81000" indent="-381000" algn="ctr">
              <a:lnSpc>
                <a:spcPct val="80000"/>
              </a:lnSpc>
            </a:pPr>
            <a:r>
              <a:rPr lang="tr-TR" sz="2800" dirty="0" smtClean="0">
                <a:solidFill>
                  <a:srgbClr val="C00000"/>
                </a:solidFill>
              </a:rPr>
              <a:t>TVHB </a:t>
            </a:r>
            <a:r>
              <a:rPr lang="tr-TR" sz="2800" dirty="0">
                <a:solidFill>
                  <a:srgbClr val="C00000"/>
                </a:solidFill>
              </a:rPr>
              <a:t>Organları </a:t>
            </a:r>
            <a:endParaRPr lang="tr-TR" sz="2800" dirty="0" smtClean="0">
              <a:solidFill>
                <a:srgbClr val="C00000"/>
              </a:solidFill>
            </a:endParaRPr>
          </a:p>
          <a:p>
            <a:pPr marL="381000" indent="-381000">
              <a:lnSpc>
                <a:spcPct val="80000"/>
              </a:lnSpc>
            </a:pPr>
            <a:endParaRPr lang="tr-TR" sz="2800" dirty="0">
              <a:solidFill>
                <a:srgbClr val="C00000"/>
              </a:solidFill>
            </a:endParaRPr>
          </a:p>
          <a:p>
            <a:pPr marL="381000" indent="-3810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tr-TR" sz="2800" dirty="0"/>
              <a:t>Veteriner Hekim </a:t>
            </a:r>
            <a:r>
              <a:rPr lang="tr-TR" sz="2800" dirty="0" smtClean="0"/>
              <a:t>Odaları</a:t>
            </a:r>
          </a:p>
          <a:p>
            <a:pPr marL="381000" indent="-381000">
              <a:lnSpc>
                <a:spcPct val="80000"/>
              </a:lnSpc>
              <a:buFont typeface="Wingdings" pitchFamily="2" charset="2"/>
              <a:buAutoNum type="arabicPeriod"/>
            </a:pPr>
            <a:endParaRPr lang="tr-TR" sz="2800" dirty="0"/>
          </a:p>
          <a:p>
            <a:pPr marL="381000" indent="-3810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tr-TR" sz="2800" dirty="0"/>
              <a:t>Birlik Merkez </a:t>
            </a:r>
            <a:r>
              <a:rPr lang="tr-TR" sz="2800" dirty="0" smtClean="0"/>
              <a:t>Konseyi</a:t>
            </a:r>
          </a:p>
          <a:p>
            <a:pPr>
              <a:lnSpc>
                <a:spcPct val="80000"/>
              </a:lnSpc>
            </a:pPr>
            <a:r>
              <a:rPr lang="tr-TR" sz="2800" dirty="0" smtClean="0"/>
              <a:t> </a:t>
            </a:r>
            <a:endParaRPr lang="tr-TR" sz="2800" dirty="0"/>
          </a:p>
          <a:p>
            <a:pPr>
              <a:lnSpc>
                <a:spcPct val="80000"/>
              </a:lnSpc>
            </a:pPr>
            <a:r>
              <a:rPr lang="tr-TR" sz="2800" dirty="0" smtClean="0"/>
              <a:t>3. Yüksek </a:t>
            </a:r>
            <a:r>
              <a:rPr lang="tr-TR" sz="2800" dirty="0"/>
              <a:t>Haysiyet Divanı </a:t>
            </a:r>
            <a:endParaRPr lang="tr-TR" sz="2800" dirty="0" smtClean="0"/>
          </a:p>
          <a:p>
            <a:pPr marL="381000" indent="-381000">
              <a:lnSpc>
                <a:spcPct val="80000"/>
              </a:lnSpc>
              <a:buFont typeface="Wingdings" pitchFamily="2" charset="2"/>
              <a:buAutoNum type="arabicPeriod"/>
            </a:pPr>
            <a:endParaRPr lang="tr-TR" sz="2800" dirty="0"/>
          </a:p>
          <a:p>
            <a:pPr>
              <a:lnSpc>
                <a:spcPct val="80000"/>
              </a:lnSpc>
            </a:pPr>
            <a:r>
              <a:rPr lang="tr-TR" sz="2800" dirty="0" smtClean="0"/>
              <a:t>4. Büyük Kongre</a:t>
            </a:r>
          </a:p>
          <a:p>
            <a:pPr marL="381000" indent="-381000">
              <a:lnSpc>
                <a:spcPct val="80000"/>
              </a:lnSpc>
              <a:buFont typeface="Wingdings" pitchFamily="2" charset="2"/>
              <a:buAutoNum type="arabicPeriod"/>
            </a:pPr>
            <a:endParaRPr lang="tr-TR" sz="2800" dirty="0"/>
          </a:p>
          <a:p>
            <a:pPr>
              <a:lnSpc>
                <a:spcPct val="80000"/>
              </a:lnSpc>
            </a:pPr>
            <a:r>
              <a:rPr lang="tr-TR" sz="2800" dirty="0" smtClean="0"/>
              <a:t>5. Denetleme </a:t>
            </a:r>
            <a:r>
              <a:rPr lang="tr-TR" sz="2800" dirty="0"/>
              <a:t>Kurulu</a:t>
            </a:r>
          </a:p>
        </p:txBody>
      </p:sp>
    </p:spTree>
    <p:extLst>
      <p:ext uri="{BB962C8B-B14F-4D97-AF65-F5344CB8AC3E}">
        <p14:creationId xmlns:p14="http://schemas.microsoft.com/office/powerpoint/2010/main" xmlns="" val="383634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800" dirty="0" smtClean="0"/>
              <a:t>Veteriner Hekim Odaları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dirty="0" smtClean="0">
                <a:solidFill>
                  <a:srgbClr val="FF6600"/>
                </a:solidFill>
              </a:rPr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dirty="0" smtClean="0">
                <a:solidFill>
                  <a:srgbClr val="FF6600"/>
                </a:solidFill>
              </a:rPr>
              <a:t>	</a:t>
            </a:r>
            <a:endParaRPr lang="tr-TR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1115616" y="2060848"/>
            <a:ext cx="73448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dirty="0" smtClean="0"/>
              <a:t>Sınırları içinde en az 30 veteriner hekim bulunan şehirlerde  kurulan tüzel kişiliğe sahip, kamu kurumu niteliğindeki meslek kuruluşudur.</a:t>
            </a:r>
          </a:p>
          <a:p>
            <a:endParaRPr lang="tr-TR" dirty="0"/>
          </a:p>
        </p:txBody>
      </p:sp>
      <p:sp>
        <p:nvSpPr>
          <p:cNvPr id="3" name="Metin kutusu 2"/>
          <p:cNvSpPr txBox="1"/>
          <p:nvPr/>
        </p:nvSpPr>
        <p:spPr>
          <a:xfrm flipH="1">
            <a:off x="1547664" y="4581128"/>
            <a:ext cx="61206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dirty="0" smtClean="0"/>
              <a:t>İl sınırları içerisinde 30 veteriner hekim bulunmayan yerlerde birkaç ilden oluşan bölge odaları kurulur.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409811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Üst Düzey">
  <a:themeElements>
    <a:clrScheme name="Üst Düzey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Üst Düze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Üst Düze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852</TotalTime>
  <Words>558</Words>
  <Application>Microsoft Office PowerPoint</Application>
  <PresentationFormat>Ekran Gösterisi (4:3)</PresentationFormat>
  <Paragraphs>131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0" baseType="lpstr">
      <vt:lpstr>Üst Düzey</vt:lpstr>
      <vt:lpstr> VETERİNER HEKİMLİĞİ MESLEĞİNİN İCRASINA, TÜRK VETERİNER HEKİMLERİ BİRLİĞİ İLE ODALARININ TEŞEKKÜL TARZINA VE GÖRECEĞİ İŞLERE DAİR KANUN                    </vt:lpstr>
      <vt:lpstr>Slayt 2</vt:lpstr>
      <vt:lpstr>Slayt 3</vt:lpstr>
      <vt:lpstr>Veteriner Hekimlerin Görev ve Yetkileri </vt:lpstr>
      <vt:lpstr>Slayt 5</vt:lpstr>
      <vt:lpstr>Slayt 6</vt:lpstr>
      <vt:lpstr>Slayt 7</vt:lpstr>
      <vt:lpstr>Slayt 8</vt:lpstr>
      <vt:lpstr>Veteriner Hekim Odaları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 Birlik Merkez Konseyi  </vt:lpstr>
      <vt:lpstr>Slayt 18</vt:lpstr>
      <vt:lpstr>Slayt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VETERİNER HEKİMLİĞİ MESLEĞİNİN İCRASINA, TÜRK VETERİNER HEKİMLERİ BİRLİĞİ İLE ODALARININ TEŞEKKÜL TARZINA VE GÖRECEĞİ İŞLERE DAİR KANUN</dc:title>
  <dc:creator>Özgül</dc:creator>
  <cp:lastModifiedBy>TAMAY</cp:lastModifiedBy>
  <cp:revision>80</cp:revision>
  <dcterms:created xsi:type="dcterms:W3CDTF">2012-09-05T13:31:01Z</dcterms:created>
  <dcterms:modified xsi:type="dcterms:W3CDTF">2012-10-23T07:18:03Z</dcterms:modified>
</cp:coreProperties>
</file>