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4" r:id="rId4"/>
    <p:sldId id="675" r:id="rId5"/>
    <p:sldId id="676" r:id="rId6"/>
    <p:sldId id="677" r:id="rId7"/>
    <p:sldId id="678" r:id="rId8"/>
    <p:sldId id="679" r:id="rId9"/>
    <p:sldId id="680" r:id="rId10"/>
    <p:sldId id="681" r:id="rId11"/>
    <p:sldId id="682" r:id="rId12"/>
    <p:sldId id="6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7</a:t>
            </a:fld>
            <a:endParaRPr lang="en-US"/>
          </a:p>
        </p:txBody>
      </p:sp>
    </p:spTree>
    <p:extLst>
      <p:ext uri="{BB962C8B-B14F-4D97-AF65-F5344CB8AC3E}">
        <p14:creationId xmlns:p14="http://schemas.microsoft.com/office/powerpoint/2010/main" val="415305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3557458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633245" y="920744"/>
            <a:ext cx="7557471" cy="5047536"/>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 Kavramı»</a:t>
            </a:r>
          </a:p>
          <a:p>
            <a:pPr marL="342900" indent="-342900" algn="just">
              <a:spcBef>
                <a:spcPts val="600"/>
              </a:spcBef>
              <a:spcAft>
                <a:spcPts val="600"/>
              </a:spcAft>
              <a:buFont typeface="Wingdings" panose="05000000000000000000" pitchFamily="2" charset="2"/>
              <a:buChar char="Ø"/>
            </a:pPr>
            <a:r>
              <a:rPr lang="tr-TR" spc="-50" dirty="0" smtClean="0">
                <a:solidFill>
                  <a:srgbClr val="000000"/>
                </a:solidFill>
                <a:latin typeface="+mj-lt"/>
                <a:ea typeface="Trebuchet MS" panose="020B0603020202020204" pitchFamily="34" charset="0"/>
                <a:cs typeface="Trebuchet MS" panose="020B0603020202020204" pitchFamily="34" charset="0"/>
              </a:rPr>
              <a:t>Stratejik </a:t>
            </a:r>
            <a:r>
              <a:rPr lang="tr-TR" spc="-50" dirty="0">
                <a:solidFill>
                  <a:srgbClr val="000000"/>
                </a:solidFill>
                <a:latin typeface="+mj-lt"/>
                <a:ea typeface="Trebuchet MS" panose="020B0603020202020204" pitchFamily="34" charset="0"/>
                <a:cs typeface="Trebuchet MS" panose="020B0603020202020204" pitchFamily="34" charset="0"/>
              </a:rPr>
              <a:t>yönetim kavramı, işletme ve yönetim alanında 20. yüzyılın ikinci </a:t>
            </a:r>
            <a:r>
              <a:rPr lang="tr-TR" spc="-50" dirty="0" smtClean="0">
                <a:solidFill>
                  <a:srgbClr val="000000"/>
                </a:solidFill>
                <a:latin typeface="+mj-lt"/>
                <a:ea typeface="Trebuchet MS" panose="020B0603020202020204" pitchFamily="34" charset="0"/>
                <a:cs typeface="Trebuchet MS" panose="020B0603020202020204" pitchFamily="34" charset="0"/>
              </a:rPr>
              <a:t>yarısında kullanılmaya </a:t>
            </a:r>
            <a:r>
              <a:rPr lang="tr-TR" spc="-50" dirty="0">
                <a:solidFill>
                  <a:srgbClr val="000000"/>
                </a:solidFill>
                <a:latin typeface="+mj-lt"/>
                <a:ea typeface="Trebuchet MS" panose="020B0603020202020204" pitchFamily="34" charset="0"/>
                <a:cs typeface="Trebuchet MS" panose="020B0603020202020204" pitchFamily="34" charset="0"/>
              </a:rPr>
              <a:t>başlanmıştır. O dönemlerde anlam olarak konu üzerinde henüz bir </a:t>
            </a:r>
            <a:r>
              <a:rPr lang="tr-TR" spc="-50" dirty="0" smtClean="0">
                <a:solidFill>
                  <a:srgbClr val="000000"/>
                </a:solidFill>
                <a:latin typeface="+mj-lt"/>
                <a:ea typeface="Trebuchet MS" panose="020B0603020202020204" pitchFamily="34" charset="0"/>
                <a:cs typeface="Trebuchet MS" panose="020B0603020202020204" pitchFamily="34" charset="0"/>
              </a:rPr>
              <a:t>fikir birliğine </a:t>
            </a:r>
            <a:r>
              <a:rPr lang="tr-TR" spc="-50" dirty="0">
                <a:solidFill>
                  <a:srgbClr val="000000"/>
                </a:solidFill>
                <a:latin typeface="+mj-lt"/>
                <a:ea typeface="Trebuchet MS" panose="020B0603020202020204" pitchFamily="34" charset="0"/>
                <a:cs typeface="Trebuchet MS" panose="020B0603020202020204" pitchFamily="34" charset="0"/>
              </a:rPr>
              <a:t>varılmamış olsa da, strateji işletmenin çevresi ile arasındaki </a:t>
            </a:r>
            <a:r>
              <a:rPr lang="tr-TR" spc="-50" dirty="0" smtClean="0">
                <a:solidFill>
                  <a:srgbClr val="000000"/>
                </a:solidFill>
                <a:latin typeface="+mj-lt"/>
                <a:ea typeface="Trebuchet MS" panose="020B0603020202020204" pitchFamily="34" charset="0"/>
                <a:cs typeface="Trebuchet MS" panose="020B0603020202020204" pitchFamily="34" charset="0"/>
              </a:rPr>
              <a:t>ilişkileri düzenleyen </a:t>
            </a:r>
            <a:r>
              <a:rPr lang="tr-TR" spc="-50" dirty="0">
                <a:solidFill>
                  <a:srgbClr val="000000"/>
                </a:solidFill>
                <a:latin typeface="+mj-lt"/>
                <a:ea typeface="Trebuchet MS" panose="020B0603020202020204" pitchFamily="34" charset="0"/>
                <a:cs typeface="Trebuchet MS" panose="020B0603020202020204" pitchFamily="34" charset="0"/>
              </a:rPr>
              <a:t>ve rakiplerine üstünlük sağlayabilmek amacıyla kaynaklarını </a:t>
            </a:r>
            <a:r>
              <a:rPr lang="tr-TR" spc="-50" dirty="0" smtClean="0">
                <a:solidFill>
                  <a:srgbClr val="000000"/>
                </a:solidFill>
                <a:latin typeface="+mj-lt"/>
                <a:ea typeface="Trebuchet MS" panose="020B0603020202020204" pitchFamily="34" charset="0"/>
                <a:cs typeface="Trebuchet MS" panose="020B0603020202020204" pitchFamily="34" charset="0"/>
              </a:rPr>
              <a:t>harekete geçiren </a:t>
            </a:r>
            <a:r>
              <a:rPr lang="tr-TR" spc="-50" dirty="0">
                <a:solidFill>
                  <a:srgbClr val="000000"/>
                </a:solidFill>
                <a:latin typeface="+mj-lt"/>
                <a:ea typeface="Trebuchet MS" panose="020B0603020202020204" pitchFamily="34" charset="0"/>
                <a:cs typeface="Trebuchet MS" panose="020B0603020202020204" pitchFamily="34" charset="0"/>
              </a:rPr>
              <a:t>bir anlam </a:t>
            </a:r>
            <a:r>
              <a:rPr lang="tr-TR" spc="-50" dirty="0" smtClean="0">
                <a:solidFill>
                  <a:srgbClr val="000000"/>
                </a:solidFill>
                <a:latin typeface="+mj-lt"/>
                <a:ea typeface="Trebuchet MS" panose="020B0603020202020204" pitchFamily="34" charset="0"/>
                <a:cs typeface="Trebuchet MS" panose="020B0603020202020204" pitchFamily="34" charset="0"/>
              </a:rPr>
              <a:t>taşımaktadır.</a:t>
            </a:r>
          </a:p>
          <a:p>
            <a:pPr marL="342900" indent="-342900" algn="just">
              <a:spcBef>
                <a:spcPts val="600"/>
              </a:spcBef>
              <a:spcAft>
                <a:spcPts val="600"/>
              </a:spcAft>
              <a:buFont typeface="Wingdings" panose="05000000000000000000" pitchFamily="2" charset="2"/>
              <a:buChar char="Ø"/>
            </a:pPr>
            <a:r>
              <a:rPr lang="tr-TR" spc="-50" dirty="0" smtClean="0">
                <a:solidFill>
                  <a:srgbClr val="000000"/>
                </a:solidFill>
                <a:latin typeface="+mj-lt"/>
                <a:ea typeface="Trebuchet MS" panose="020B0603020202020204" pitchFamily="34" charset="0"/>
                <a:cs typeface="Trebuchet MS" panose="020B0603020202020204" pitchFamily="34" charset="0"/>
              </a:rPr>
              <a:t>Peter </a:t>
            </a:r>
            <a:r>
              <a:rPr lang="tr-TR" spc="-50" dirty="0" err="1">
                <a:solidFill>
                  <a:srgbClr val="000000"/>
                </a:solidFill>
                <a:latin typeface="+mj-lt"/>
                <a:ea typeface="Trebuchet MS" panose="020B0603020202020204" pitchFamily="34" charset="0"/>
                <a:cs typeface="Trebuchet MS" panose="020B0603020202020204" pitchFamily="34" charset="0"/>
              </a:rPr>
              <a:t>Drucker</a:t>
            </a:r>
            <a:r>
              <a:rPr lang="tr-TR" spc="-50" dirty="0">
                <a:solidFill>
                  <a:srgbClr val="000000"/>
                </a:solidFill>
                <a:latin typeface="+mj-lt"/>
                <a:ea typeface="Trebuchet MS" panose="020B0603020202020204" pitchFamily="34" charset="0"/>
                <a:cs typeface="Trebuchet MS" panose="020B0603020202020204" pitchFamily="34" charset="0"/>
              </a:rPr>
              <a:t>, stratejik yönetimin ana görevinin bir </a:t>
            </a:r>
            <a:r>
              <a:rPr lang="tr-TR" spc="-50" dirty="0" smtClean="0">
                <a:solidFill>
                  <a:srgbClr val="000000"/>
                </a:solidFill>
                <a:latin typeface="+mj-lt"/>
                <a:ea typeface="Trebuchet MS" panose="020B0603020202020204" pitchFamily="34" charset="0"/>
                <a:cs typeface="Trebuchet MS" panose="020B0603020202020204" pitchFamily="34" charset="0"/>
              </a:rPr>
              <a:t>işin misyonunu </a:t>
            </a:r>
            <a:r>
              <a:rPr lang="tr-TR" spc="-50" dirty="0">
                <a:solidFill>
                  <a:srgbClr val="000000"/>
                </a:solidFill>
                <a:latin typeface="+mj-lt"/>
                <a:ea typeface="Trebuchet MS" panose="020B0603020202020204" pitchFamily="34" charset="0"/>
                <a:cs typeface="Trebuchet MS" panose="020B0603020202020204" pitchFamily="34" charset="0"/>
              </a:rPr>
              <a:t>baştan sona düşünmek ve “Bizim işimiz nedir, ne olmalıdır?” </a:t>
            </a:r>
            <a:r>
              <a:rPr lang="tr-TR" spc="-50" dirty="0" smtClean="0">
                <a:solidFill>
                  <a:srgbClr val="000000"/>
                </a:solidFill>
                <a:latin typeface="+mj-lt"/>
                <a:ea typeface="Trebuchet MS" panose="020B0603020202020204" pitchFamily="34" charset="0"/>
                <a:cs typeface="Trebuchet MS" panose="020B0603020202020204" pitchFamily="34" charset="0"/>
              </a:rPr>
              <a:t>sorularını sorarak</a:t>
            </a:r>
            <a:r>
              <a:rPr lang="tr-TR" spc="-50" dirty="0">
                <a:solidFill>
                  <a:srgbClr val="000000"/>
                </a:solidFill>
                <a:latin typeface="+mj-lt"/>
                <a:ea typeface="Trebuchet MS" panose="020B0603020202020204" pitchFamily="34" charset="0"/>
                <a:cs typeface="Trebuchet MS" panose="020B0603020202020204" pitchFamily="34" charset="0"/>
              </a:rPr>
              <a:t>, belirlenen amaçlar doğrultusunda, belirlenen kararların yarınki </a:t>
            </a:r>
            <a:r>
              <a:rPr lang="tr-TR" spc="-50" dirty="0" smtClean="0">
                <a:solidFill>
                  <a:srgbClr val="000000"/>
                </a:solidFill>
                <a:latin typeface="+mj-lt"/>
                <a:ea typeface="Trebuchet MS" panose="020B0603020202020204" pitchFamily="34" charset="0"/>
                <a:cs typeface="Trebuchet MS" panose="020B0603020202020204" pitchFamily="34" charset="0"/>
              </a:rPr>
              <a:t>sonuçları vermesini </a:t>
            </a:r>
            <a:r>
              <a:rPr lang="tr-TR" spc="-50" dirty="0">
                <a:solidFill>
                  <a:srgbClr val="000000"/>
                </a:solidFill>
                <a:latin typeface="+mj-lt"/>
                <a:ea typeface="Trebuchet MS" panose="020B0603020202020204" pitchFamily="34" charset="0"/>
                <a:cs typeface="Trebuchet MS" panose="020B0603020202020204" pitchFamily="34" charset="0"/>
              </a:rPr>
              <a:t>sağlamak olduğunu söylemiştir </a:t>
            </a:r>
            <a:endParaRPr lang="tr-TR" spc="-50" dirty="0" smtClean="0">
              <a:solidFill>
                <a:srgbClr val="000000"/>
              </a:solidFill>
              <a:latin typeface="+mj-lt"/>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pc="-50" dirty="0">
                <a:solidFill>
                  <a:srgbClr val="000000"/>
                </a:solidFill>
                <a:ea typeface="Trebuchet MS" panose="020B0603020202020204" pitchFamily="34" charset="0"/>
                <a:cs typeface="Trebuchet MS" panose="020B0603020202020204" pitchFamily="34" charset="0"/>
              </a:rPr>
              <a:t>Bir şirketin stratejisinin tanımı, yönetim fonksiyonlarından sadece bir tanesidir. Stratejik yönetim kararları aslında yönetim fonksiyonlarının tümünün önündedir. Stratejik yönetim ve stratejik yönetim süreci, şirketin ne yapması gerektiği ve nereye gitmesi gerektiği üzerinde kararlara ulaşmayla ilgilidir</a:t>
            </a:r>
          </a:p>
          <a:p>
            <a:pPr marL="342900" indent="-342900" algn="just">
              <a:spcBef>
                <a:spcPts val="600"/>
              </a:spcBef>
              <a:spcAft>
                <a:spcPts val="600"/>
              </a:spcAft>
              <a:buFont typeface="Wingdings" panose="05000000000000000000" pitchFamily="2" charset="2"/>
              <a:buChar char="Ø"/>
            </a:pPr>
            <a:endParaRPr lang="tr-TR"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2052" name="Picture 4" descr="stratejik yÃ¶netim ile ilgili gÃ¶rsel sonucu"/>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659" b="100000" l="0" r="100000">
                        <a14:foregroundMark x1="22656" y1="40976" x2="23535" y2="37805"/>
                        <a14:foregroundMark x1="23535" y1="32927" x2="24121" y2="33171"/>
                        <a14:foregroundMark x1="18652" y1="41829" x2="18652" y2="41829"/>
                        <a14:foregroundMark x1="28711" y1="40488" x2="28711" y2="40488"/>
                        <a14:foregroundMark x1="32324" y1="34390" x2="32324" y2="34390"/>
                        <a14:foregroundMark x1="26172" y1="33902" x2="26172" y2="33902"/>
                        <a14:foregroundMark x1="35645" y1="37073" x2="35645" y2="37073"/>
                        <a14:foregroundMark x1="39258" y1="36220" x2="39258" y2="36220"/>
                        <a14:foregroundMark x1="47363" y1="43293" x2="47363" y2="43293"/>
                        <a14:foregroundMark x1="45703" y1="37073" x2="45703" y2="37073"/>
                        <a14:foregroundMark x1="42578" y1="45732" x2="42578" y2="45732"/>
                        <a14:foregroundMark x1="44043" y1="40976" x2="44043" y2="40976"/>
                        <a14:foregroundMark x1="53516" y1="37561" x2="52441" y2="45122"/>
                        <a14:foregroundMark x1="50977" y1="37805" x2="50977" y2="37805"/>
                        <a14:foregroundMark x1="50293" y1="39146" x2="50293" y2="39146"/>
                        <a14:foregroundMark x1="56836" y1="38902" x2="56836" y2="38902"/>
                        <a14:foregroundMark x1="60840" y1="40244" x2="60840" y2="40244"/>
                        <a14:foregroundMark x1="62305" y1="44146" x2="62305" y2="44146"/>
                        <a14:foregroundMark x1="63379" y1="48902" x2="63379" y2="48902"/>
                        <a14:foregroundMark x1="63770" y1="40244" x2="63770" y2="40244"/>
                        <a14:foregroundMark x1="66309" y1="42561" x2="66309" y2="43902"/>
                        <a14:foregroundMark x1="70703" y1="47317" x2="70215" y2="49634"/>
                        <a14:foregroundMark x1="71484" y1="40976" x2="71484" y2="40976"/>
                        <a14:foregroundMark x1="74414" y1="50122" x2="75293" y2="44390"/>
                        <a14:foregroundMark x1="75293" y1="44390" x2="75293" y2="44390"/>
                        <a14:foregroundMark x1="79297" y1="45732" x2="79297" y2="45732"/>
                        <a14:foregroundMark x1="84082" y1="44146" x2="84082" y2="44146"/>
                        <a14:foregroundMark x1="83496" y1="51220" x2="83496" y2="51220"/>
                        <a14:foregroundMark x1="82813" y1="41829" x2="83105" y2="42317"/>
                        <a14:foregroundMark x1="33301" y1="43902" x2="34180" y2="43659"/>
                        <a14:foregroundMark x1="16113" y1="46463" x2="15332" y2="54390"/>
                        <a14:foregroundMark x1="11914" y1="51220" x2="11914" y2="51220"/>
                        <a14:foregroundMark x1="8984" y1="54390" x2="8984" y2="54390"/>
                        <a14:foregroundMark x1="22656" y1="48902" x2="22656" y2="48902"/>
                        <a14:foregroundMark x1="20313" y1="51463" x2="20313" y2="51463"/>
                        <a14:foregroundMark x1="27734" y1="53780" x2="27734" y2="53780"/>
                        <a14:foregroundMark x1="33594" y1="49146" x2="33594" y2="49146"/>
                        <a14:foregroundMark x1="33594" y1="49634" x2="32715" y2="54390"/>
                        <a14:foregroundMark x1="39844" y1="51707" x2="40234" y2="56707"/>
                        <a14:foregroundMark x1="37500" y1="52561" x2="35254" y2="58293"/>
                        <a14:foregroundMark x1="45117" y1="52561" x2="44434" y2="57439"/>
                        <a14:foregroundMark x1="48438" y1="57805" x2="48438" y2="57805"/>
                        <a14:foregroundMark x1="49707" y1="51951" x2="49707" y2="51951"/>
                        <a14:foregroundMark x1="53711" y1="52805" x2="53711" y2="52805"/>
                        <a14:foregroundMark x1="57715" y1="53293" x2="57715" y2="53293"/>
                        <a14:foregroundMark x1="55566" y1="57439" x2="55566" y2="57439"/>
                        <a14:foregroundMark x1="56836" y1="61463" x2="56836" y2="61463"/>
                        <a14:foregroundMark x1="61426" y1="56220" x2="61426" y2="56220"/>
                        <a14:foregroundMark x1="65430" y1="56707" x2="65430" y2="56707"/>
                        <a14:foregroundMark x1="59570" y1="62683" x2="59570" y2="62683"/>
                        <a14:foregroundMark x1="70898" y1="57439" x2="70898" y2="57439"/>
                        <a14:foregroundMark x1="72949" y1="60610" x2="72949" y2="60610"/>
                        <a14:foregroundMark x1="74414" y1="64512" x2="74414" y2="64512"/>
                        <a14:foregroundMark x1="74902" y1="55976" x2="74902" y2="55976"/>
                        <a14:foregroundMark x1="78613" y1="57195" x2="78613" y2="57195"/>
                        <a14:foregroundMark x1="77148" y1="62195" x2="77148" y2="62195"/>
                        <a14:foregroundMark x1="83496" y1="58293" x2="83496" y2="58293"/>
                        <a14:foregroundMark x1="85742" y1="57195" x2="85742" y2="57195"/>
                        <a14:foregroundMark x1="91406" y1="58537" x2="91406" y2="58537"/>
                        <a14:foregroundMark x1="88281" y1="60366" x2="88281" y2="60366"/>
                      </a14:backgroundRemoval>
                    </a14:imgEffect>
                  </a14:imgLayer>
                </a14:imgProps>
              </a:ext>
              <a:ext uri="{28A0092B-C50C-407E-A947-70E740481C1C}">
                <a14:useLocalDpi xmlns:a14="http://schemas.microsoft.com/office/drawing/2010/main" val="0"/>
              </a:ext>
            </a:extLst>
          </a:blip>
          <a:srcRect/>
          <a:stretch>
            <a:fillRect/>
          </a:stretch>
        </p:blipFill>
        <p:spPr bwMode="auto">
          <a:xfrm>
            <a:off x="6137031" y="103736"/>
            <a:ext cx="2356667" cy="251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7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611407" y="798162"/>
            <a:ext cx="7557471" cy="5224507"/>
          </a:xfrm>
          <a:prstGeom prst="rect">
            <a:avLst/>
          </a:prstGeom>
        </p:spPr>
        <p:txBody>
          <a:bodyPr wrap="square">
            <a:spAutoFit/>
          </a:bodyPr>
          <a:lstStyle/>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algn="ctr">
              <a:spcBef>
                <a:spcPts val="600"/>
              </a:spcBef>
              <a:spcAft>
                <a:spcPts val="600"/>
              </a:spcAft>
            </a:pPr>
            <a:r>
              <a:rPr lang="tr-TR" sz="2000" b="1" dirty="0"/>
              <a:t>«Stratejik Yönetim Kavramı»</a:t>
            </a:r>
          </a:p>
          <a:p>
            <a:pPr marL="342900" indent="-342900" algn="just">
              <a:spcBef>
                <a:spcPts val="600"/>
              </a:spcBef>
              <a:spcAft>
                <a:spcPts val="600"/>
              </a:spcAft>
              <a:buFont typeface="Wingdings" panose="05000000000000000000" pitchFamily="2" charset="2"/>
              <a:buChar char="Ø"/>
            </a:pPr>
            <a:r>
              <a:rPr lang="tr-TR" sz="1900" dirty="0" smtClean="0"/>
              <a:t>Stratejik </a:t>
            </a:r>
            <a:r>
              <a:rPr lang="tr-TR" sz="1900" dirty="0"/>
              <a:t>yönetim geleceğin bir planının yapılması değildir. Nitekim işletmenin çevresi devamlı değiştiğine göre planlar bir defa yapılarak bunlar değişmez kalıplar haline </a:t>
            </a:r>
            <a:r>
              <a:rPr lang="tr-TR" sz="1900" dirty="0" smtClean="0"/>
              <a:t>getirilmez</a:t>
            </a:r>
          </a:p>
          <a:p>
            <a:pPr marL="342900" indent="-342900" algn="just">
              <a:spcBef>
                <a:spcPts val="600"/>
              </a:spcBef>
              <a:spcAft>
                <a:spcPts val="600"/>
              </a:spcAft>
              <a:buFont typeface="Wingdings" panose="05000000000000000000" pitchFamily="2" charset="2"/>
              <a:buChar char="Ø"/>
            </a:pPr>
            <a:r>
              <a:rPr lang="tr-TR" sz="1900" dirty="0"/>
              <a:t>Bir örgütün bütün yönetim kademelerinde, fonksiyonel bölümlerinde, faaliyet gösterdiği bütün iş alanlarında; yönetim becerilerinin, örgütsel sorumlulukların, değerlerin, stratejik ve uygulamaya dönük karar mekanizmalarını birbirine bağlayan idari sistemlerin, hep birlikte geliştirilmesi ancak stratejik yönetimle mümkündür. Stratejik yönetimde, stratejik bakış ve davranış bütün organizasyona nüfus </a:t>
            </a:r>
            <a:r>
              <a:rPr lang="tr-TR" sz="1900" dirty="0" smtClean="0"/>
              <a:t>eder</a:t>
            </a:r>
          </a:p>
          <a:p>
            <a:pPr marL="342900" indent="-342900" algn="just">
              <a:spcBef>
                <a:spcPts val="600"/>
              </a:spcBef>
              <a:spcAft>
                <a:spcPts val="600"/>
              </a:spcAft>
              <a:buFont typeface="Wingdings" panose="05000000000000000000" pitchFamily="2" charset="2"/>
              <a:buChar char="Ø"/>
            </a:pPr>
            <a:r>
              <a:rPr lang="tr-TR" sz="1900" spc="-50" dirty="0">
                <a:solidFill>
                  <a:srgbClr val="000000"/>
                </a:solidFill>
                <a:ea typeface="Trebuchet MS" panose="020B0603020202020204" pitchFamily="34" charset="0"/>
                <a:cs typeface="Trebuchet MS" panose="020B0603020202020204" pitchFamily="34" charset="0"/>
              </a:rPr>
              <a:t>Stratejik yönetim düşüncesinin temel felsefesi herhangi bir zaman ve çevre içinde örgütlerin varlıklarını sürdürebilmelerini sağlayacak planların geliştirilmesi ve yönlerinin belirlenmesi görüşlerine dayanır </a:t>
            </a:r>
          </a:p>
          <a:p>
            <a:pPr marL="342900" indent="-342900" algn="just">
              <a:spcBef>
                <a:spcPts val="600"/>
              </a:spcBef>
              <a:spcAft>
                <a:spcPts val="600"/>
              </a:spcAft>
              <a:buFont typeface="Wingdings" panose="05000000000000000000" pitchFamily="2" charset="2"/>
              <a:buChar char="Ø"/>
            </a:pPr>
            <a:endParaRPr lang="tr-TR" sz="1900"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2052" name="Picture 4" descr="stratejik yÃ¶netim ile ilgili gÃ¶rsel sonucu"/>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659" b="100000" l="0" r="100000">
                        <a14:foregroundMark x1="22656" y1="40976" x2="23535" y2="37805"/>
                        <a14:foregroundMark x1="23535" y1="32927" x2="24121" y2="33171"/>
                        <a14:foregroundMark x1="18652" y1="41829" x2="18652" y2="41829"/>
                        <a14:foregroundMark x1="28711" y1="40488" x2="28711" y2="40488"/>
                        <a14:foregroundMark x1="32324" y1="34390" x2="32324" y2="34390"/>
                        <a14:foregroundMark x1="26172" y1="33902" x2="26172" y2="33902"/>
                        <a14:foregroundMark x1="35645" y1="37073" x2="35645" y2="37073"/>
                        <a14:foregroundMark x1="39258" y1="36220" x2="39258" y2="36220"/>
                        <a14:foregroundMark x1="47363" y1="43293" x2="47363" y2="43293"/>
                        <a14:foregroundMark x1="45703" y1="37073" x2="45703" y2="37073"/>
                        <a14:foregroundMark x1="42578" y1="45732" x2="42578" y2="45732"/>
                        <a14:foregroundMark x1="44043" y1="40976" x2="44043" y2="40976"/>
                        <a14:foregroundMark x1="53516" y1="37561" x2="52441" y2="45122"/>
                        <a14:foregroundMark x1="50977" y1="37805" x2="50977" y2="37805"/>
                        <a14:foregroundMark x1="50293" y1="39146" x2="50293" y2="39146"/>
                        <a14:foregroundMark x1="56836" y1="38902" x2="56836" y2="38902"/>
                        <a14:foregroundMark x1="60840" y1="40244" x2="60840" y2="40244"/>
                        <a14:foregroundMark x1="62305" y1="44146" x2="62305" y2="44146"/>
                        <a14:foregroundMark x1="63379" y1="48902" x2="63379" y2="48902"/>
                        <a14:foregroundMark x1="63770" y1="40244" x2="63770" y2="40244"/>
                        <a14:foregroundMark x1="66309" y1="42561" x2="66309" y2="43902"/>
                        <a14:foregroundMark x1="70703" y1="47317" x2="70215" y2="49634"/>
                        <a14:foregroundMark x1="71484" y1="40976" x2="71484" y2="40976"/>
                        <a14:foregroundMark x1="74414" y1="50122" x2="75293" y2="44390"/>
                        <a14:foregroundMark x1="75293" y1="44390" x2="75293" y2="44390"/>
                        <a14:foregroundMark x1="79297" y1="45732" x2="79297" y2="45732"/>
                        <a14:foregroundMark x1="84082" y1="44146" x2="84082" y2="44146"/>
                        <a14:foregroundMark x1="83496" y1="51220" x2="83496" y2="51220"/>
                        <a14:foregroundMark x1="82813" y1="41829" x2="83105" y2="42317"/>
                        <a14:foregroundMark x1="33301" y1="43902" x2="34180" y2="43659"/>
                        <a14:foregroundMark x1="16113" y1="46463" x2="15332" y2="54390"/>
                        <a14:foregroundMark x1="11914" y1="51220" x2="11914" y2="51220"/>
                        <a14:foregroundMark x1="8984" y1="54390" x2="8984" y2="54390"/>
                        <a14:foregroundMark x1="22656" y1="48902" x2="22656" y2="48902"/>
                        <a14:foregroundMark x1="20313" y1="51463" x2="20313" y2="51463"/>
                        <a14:foregroundMark x1="27734" y1="53780" x2="27734" y2="53780"/>
                        <a14:foregroundMark x1="33594" y1="49146" x2="33594" y2="49146"/>
                        <a14:foregroundMark x1="33594" y1="49634" x2="32715" y2="54390"/>
                        <a14:foregroundMark x1="39844" y1="51707" x2="40234" y2="56707"/>
                        <a14:foregroundMark x1="37500" y1="52561" x2="35254" y2="58293"/>
                        <a14:foregroundMark x1="45117" y1="52561" x2="44434" y2="57439"/>
                        <a14:foregroundMark x1="48438" y1="57805" x2="48438" y2="57805"/>
                        <a14:foregroundMark x1="49707" y1="51951" x2="49707" y2="51951"/>
                        <a14:foregroundMark x1="53711" y1="52805" x2="53711" y2="52805"/>
                        <a14:foregroundMark x1="57715" y1="53293" x2="57715" y2="53293"/>
                        <a14:foregroundMark x1="55566" y1="57439" x2="55566" y2="57439"/>
                        <a14:foregroundMark x1="56836" y1="61463" x2="56836" y2="61463"/>
                        <a14:foregroundMark x1="61426" y1="56220" x2="61426" y2="56220"/>
                        <a14:foregroundMark x1="65430" y1="56707" x2="65430" y2="56707"/>
                        <a14:foregroundMark x1="59570" y1="62683" x2="59570" y2="62683"/>
                        <a14:foregroundMark x1="70898" y1="57439" x2="70898" y2="57439"/>
                        <a14:foregroundMark x1="72949" y1="60610" x2="72949" y2="60610"/>
                        <a14:foregroundMark x1="74414" y1="64512" x2="74414" y2="64512"/>
                        <a14:foregroundMark x1="74902" y1="55976" x2="74902" y2="55976"/>
                        <a14:foregroundMark x1="78613" y1="57195" x2="78613" y2="57195"/>
                        <a14:foregroundMark x1="77148" y1="62195" x2="77148" y2="62195"/>
                        <a14:foregroundMark x1="83496" y1="58293" x2="83496" y2="58293"/>
                        <a14:foregroundMark x1="85742" y1="57195" x2="85742" y2="57195"/>
                        <a14:foregroundMark x1="91406" y1="58537" x2="91406" y2="58537"/>
                        <a14:foregroundMark x1="88281" y1="60366" x2="88281" y2="60366"/>
                      </a14:backgroundRemoval>
                    </a14:imgEffect>
                  </a14:imgLayer>
                </a14:imgProps>
              </a:ext>
              <a:ext uri="{28A0092B-C50C-407E-A947-70E740481C1C}">
                <a14:useLocalDpi xmlns:a14="http://schemas.microsoft.com/office/drawing/2010/main" val="0"/>
              </a:ext>
            </a:extLst>
          </a:blip>
          <a:srcRect/>
          <a:stretch>
            <a:fillRect/>
          </a:stretch>
        </p:blipFill>
        <p:spPr bwMode="auto">
          <a:xfrm>
            <a:off x="6137031" y="103736"/>
            <a:ext cx="2356667" cy="251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2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782854" y="954593"/>
            <a:ext cx="7557471" cy="961802"/>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Yönetimin Özellikleri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2050" name="Picture 2" descr="stratejik yÃ¶netim ile ilgili gÃ¶rsel sonucu"/>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5313" y1="75000" x2="42083" y2="80694"/>
                        <a14:foregroundMark x1="56354" y1="82361" x2="62813" y2="75556"/>
                        <a14:foregroundMark x1="69063" y1="54861" x2="65417" y2="42917"/>
                        <a14:foregroundMark x1="54063" y1="35000" x2="45729" y2="34583"/>
                        <a14:foregroundMark x1="34271" y1="46528" x2="30312" y2="57639"/>
                        <a14:foregroundMark x1="34063" y1="58472" x2="34063" y2="59444"/>
                        <a14:foregroundMark x1="32604" y1="59306" x2="32604" y2="59306"/>
                        <a14:foregroundMark x1="31563" y1="59444" x2="29896" y2="59167"/>
                        <a14:foregroundMark x1="71042" y1="56250" x2="71042" y2="56250"/>
                        <a14:foregroundMark x1="71354" y1="58333" x2="70208" y2="51250"/>
                        <a14:foregroundMark x1="70521" y1="59167" x2="67604" y2="59306"/>
                        <a14:foregroundMark x1="67083" y1="75833" x2="63854" y2="80278"/>
                        <a14:foregroundMark x1="63125" y1="81389" x2="58542" y2="84583"/>
                        <a14:foregroundMark x1="57083" y1="85833" x2="57083" y2="85833"/>
                        <a14:foregroundMark x1="45417" y1="80278" x2="45208" y2="81250"/>
                        <a14:foregroundMark x1="43854" y1="85833" x2="44063" y2="85139"/>
                        <a14:foregroundMark x1="56875" y1="33333" x2="55521" y2="38056"/>
                        <a14:foregroundMark x1="54375" y1="37917" x2="50313" y2="36528"/>
                        <a14:foregroundMark x1="49792" y1="36944" x2="45938" y2="37222"/>
                        <a14:foregroundMark x1="58646" y1="38472" x2="58646" y2="38472"/>
                        <a14:foregroundMark x1="57708" y1="38889" x2="57604" y2="37361"/>
                        <a14:foregroundMark x1="59375" y1="38194" x2="59375" y2="39167"/>
                        <a14:foregroundMark x1="60625" y1="38750" x2="60625" y2="38750"/>
                        <a14:foregroundMark x1="60625" y1="39444" x2="60313" y2="39583"/>
                        <a14:foregroundMark x1="61354" y1="38611" x2="61354" y2="39306"/>
                        <a14:foregroundMark x1="61667" y1="38333" x2="62187" y2="38194"/>
                        <a14:foregroundMark x1="62917" y1="38056" x2="62917" y2="39306"/>
                        <a14:foregroundMark x1="63750" y1="39028" x2="63542" y2="39444"/>
                        <a14:foregroundMark x1="62187" y1="67222" x2="62187" y2="65556"/>
                        <a14:foregroundMark x1="63854" y1="67361" x2="63854" y2="66111"/>
                        <a14:foregroundMark x1="64583" y1="66944" x2="64792" y2="66250"/>
                        <a14:foregroundMark x1="66354" y1="66528" x2="66458" y2="65972"/>
                        <a14:foregroundMark x1="67813" y1="66250" x2="68125" y2="65972"/>
                        <a14:foregroundMark x1="69583" y1="67222" x2="69479" y2="66111"/>
                        <a14:foregroundMark x1="68958" y1="66667" x2="68646" y2="66944"/>
                        <a14:foregroundMark x1="70313" y1="66111" x2="70938" y2="65972"/>
                        <a14:foregroundMark x1="71354" y1="65972" x2="71771" y2="66389"/>
                        <a14:foregroundMark x1="70104" y1="67361" x2="70104" y2="67222"/>
                        <a14:foregroundMark x1="72396" y1="65417" x2="72396" y2="67083"/>
                        <a14:foregroundMark x1="73750" y1="66944" x2="73750" y2="66944"/>
                        <a14:foregroundMark x1="73646" y1="66111" x2="73333" y2="65833"/>
                        <a14:foregroundMark x1="32500" y1="38611" x2="32500" y2="38611"/>
                        <a14:foregroundMark x1="34167" y1="38750" x2="34167" y2="38750"/>
                        <a14:foregroundMark x1="35625" y1="38333" x2="35625" y2="38333"/>
                        <a14:foregroundMark x1="35938" y1="37500" x2="35938" y2="37500"/>
                        <a14:foregroundMark x1="37188" y1="38472" x2="37188" y2="38472"/>
                        <a14:foregroundMark x1="38542" y1="38750" x2="38542" y2="38750"/>
                        <a14:foregroundMark x1="39375" y1="38333" x2="39375" y2="38333"/>
                        <a14:foregroundMark x1="40000" y1="38889" x2="40000" y2="38889"/>
                        <a14:foregroundMark x1="41458" y1="38611" x2="41458" y2="38611"/>
                        <a14:foregroundMark x1="43229" y1="38333" x2="43229" y2="38333"/>
                        <a14:foregroundMark x1="44583" y1="38750" x2="44583" y2="38750"/>
                        <a14:foregroundMark x1="44583" y1="37500" x2="44583" y2="37500"/>
                        <a14:foregroundMark x1="30521" y1="66389" x2="30521" y2="66389"/>
                        <a14:foregroundMark x1="30625" y1="64583" x2="30625" y2="64583"/>
                        <a14:foregroundMark x1="31771" y1="66250" x2="31771" y2="66250"/>
                        <a14:foregroundMark x1="32604" y1="65833" x2="32604" y2="65833"/>
                        <a14:foregroundMark x1="33229" y1="66667" x2="33229" y2="66667"/>
                        <a14:foregroundMark x1="47396" y1="84167" x2="47396" y2="84167"/>
                        <a14:foregroundMark x1="48021" y1="83889" x2="48021" y2="83889"/>
                        <a14:foregroundMark x1="46354" y1="84306" x2="46354" y2="84306"/>
                        <a14:foregroundMark x1="49479" y1="83472" x2="49479" y2="83472"/>
                        <a14:foregroundMark x1="50833" y1="83611" x2="50833" y2="83611"/>
                        <a14:foregroundMark x1="51875" y1="84028" x2="51875" y2="84028"/>
                        <a14:foregroundMark x1="52604" y1="83333" x2="52604" y2="83333"/>
                        <a14:foregroundMark x1="53854" y1="84028" x2="53854" y2="84028"/>
                        <a14:foregroundMark x1="53229" y1="84722" x2="53229" y2="84722"/>
                      </a14:backgroundRemoval>
                    </a14:imgEffect>
                  </a14:imgLayer>
                </a14:imgProps>
              </a:ext>
              <a:ext uri="{28A0092B-C50C-407E-A947-70E740481C1C}">
                <a14:useLocalDpi xmlns:a14="http://schemas.microsoft.com/office/drawing/2010/main" val="0"/>
              </a:ext>
            </a:extLst>
          </a:blip>
          <a:srcRect l="21871" t="22698" r="22629" b="9354"/>
          <a:stretch/>
        </p:blipFill>
        <p:spPr bwMode="auto">
          <a:xfrm>
            <a:off x="6435431" y="2360853"/>
            <a:ext cx="2170855" cy="265775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82854" y="1357470"/>
            <a:ext cx="7557470" cy="1477328"/>
          </a:xfrm>
          <a:prstGeom prst="rect">
            <a:avLst/>
          </a:prstGeom>
        </p:spPr>
        <p:txBody>
          <a:bodyPr wrap="square">
            <a:spAutoFit/>
          </a:bodyPr>
          <a:lstStyle/>
          <a:p>
            <a:pPr algn="just">
              <a:spcBef>
                <a:spcPts val="600"/>
              </a:spcBef>
              <a:spcAft>
                <a:spcPts val="600"/>
              </a:spcAft>
            </a:pPr>
            <a:r>
              <a:rPr lang="tr-TR" sz="2000" dirty="0"/>
              <a:t>Stratejik </a:t>
            </a:r>
            <a:r>
              <a:rPr lang="tr-TR" sz="2000" dirty="0" smtClean="0"/>
              <a:t>yönetim, genel </a:t>
            </a:r>
            <a:r>
              <a:rPr lang="tr-TR" sz="2000" dirty="0"/>
              <a:t>yönetimin sahip olduğu </a:t>
            </a:r>
            <a:r>
              <a:rPr lang="tr-TR" sz="2000" dirty="0" smtClean="0"/>
              <a:t>özelliklerin tümünü kapsamaktadır. Ancak bu özelliklerden farklı olarak kendine özgü bir takım özellikleri bulunmaktadır.</a:t>
            </a:r>
          </a:p>
          <a:p>
            <a:pPr algn="just">
              <a:spcBef>
                <a:spcPts val="600"/>
              </a:spcBef>
              <a:spcAft>
                <a:spcPts val="600"/>
              </a:spcAft>
            </a:pPr>
            <a:r>
              <a:rPr lang="tr-TR" sz="2000" dirty="0" smtClean="0"/>
              <a:t>Stratejik yönetimin diğer yönetim türlerinden farkı:</a:t>
            </a:r>
          </a:p>
        </p:txBody>
      </p:sp>
      <p:sp>
        <p:nvSpPr>
          <p:cNvPr id="5" name="Dikdörtgen 4"/>
          <p:cNvSpPr/>
          <p:nvPr/>
        </p:nvSpPr>
        <p:spPr>
          <a:xfrm>
            <a:off x="799902" y="2789550"/>
            <a:ext cx="5635529" cy="3600986"/>
          </a:xfrm>
          <a:prstGeom prst="rect">
            <a:avLst/>
          </a:prstGeom>
        </p:spPr>
        <p:txBody>
          <a:bodyPr wrap="square">
            <a:spAutoFit/>
          </a:bodyPr>
          <a:lstStyle/>
          <a:p>
            <a:pPr marL="800100" lvl="1" indent="-342900" algn="just">
              <a:spcBef>
                <a:spcPts val="600"/>
              </a:spcBef>
              <a:spcAft>
                <a:spcPts val="600"/>
              </a:spcAft>
              <a:buFont typeface="Arial" panose="020B0604020202020204" pitchFamily="34" charset="0"/>
              <a:buChar char="•"/>
            </a:pPr>
            <a:r>
              <a:rPr lang="tr-TR" dirty="0"/>
              <a:t>Stratejik yönetim, örgütteki en üst yönetimin bir fonksiyonu olarak değerlendirilmelidir. Zira stratejik yönetim tümüyle işletmenin geleceğine yöneliktir.</a:t>
            </a:r>
          </a:p>
          <a:p>
            <a:pPr marL="800100" lvl="1" indent="-342900" algn="just">
              <a:spcBef>
                <a:spcPts val="600"/>
              </a:spcBef>
              <a:spcAft>
                <a:spcPts val="600"/>
              </a:spcAft>
              <a:buFont typeface="Arial" panose="020B0604020202020204" pitchFamily="34" charset="0"/>
              <a:buChar char="•"/>
            </a:pPr>
            <a:r>
              <a:rPr lang="tr-TR" dirty="0"/>
              <a:t>İşletmenin vizyonuna yöneliktir; geleceğe yönelik uzun vadeli amaçları geliştirir, sonuca varmak için nelerin yapılması gerektiğini düşünür</a:t>
            </a:r>
            <a:r>
              <a:rPr lang="tr-TR" dirty="0" smtClean="0"/>
              <a:t>.</a:t>
            </a:r>
          </a:p>
          <a:p>
            <a:pPr marL="800100" lvl="1" indent="-342900" algn="just">
              <a:spcBef>
                <a:spcPts val="600"/>
              </a:spcBef>
              <a:spcAft>
                <a:spcPts val="600"/>
              </a:spcAft>
              <a:buFont typeface="Arial" panose="020B0604020202020204" pitchFamily="34" charset="0"/>
              <a:buChar char="•"/>
            </a:pPr>
            <a:r>
              <a:rPr lang="tr-TR" dirty="0"/>
              <a:t>Stratejik yönetim için işletme açık bir sistemdir. Bu nedenle çevre oldukça yakından takip edilen bir faktördür.</a:t>
            </a:r>
          </a:p>
          <a:p>
            <a:pPr marL="800100" lvl="1" indent="-342900" algn="just">
              <a:spcBef>
                <a:spcPts val="600"/>
              </a:spcBef>
              <a:spcAft>
                <a:spcPts val="600"/>
              </a:spcAft>
              <a:buFont typeface="Arial" panose="020B0604020202020204" pitchFamily="34" charset="0"/>
              <a:buChar char="•"/>
            </a:pPr>
            <a:endParaRPr lang="tr-TR" dirty="0"/>
          </a:p>
        </p:txBody>
      </p:sp>
    </p:spTree>
    <p:extLst>
      <p:ext uri="{BB962C8B-B14F-4D97-AF65-F5344CB8AC3E}">
        <p14:creationId xmlns:p14="http://schemas.microsoft.com/office/powerpoint/2010/main" val="329995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691416" y="989724"/>
            <a:ext cx="7557471" cy="961802"/>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Yönetimin Özellikleri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Dikdörtgen 2"/>
          <p:cNvSpPr/>
          <p:nvPr/>
        </p:nvSpPr>
        <p:spPr>
          <a:xfrm>
            <a:off x="691416" y="1409630"/>
            <a:ext cx="7557470" cy="4708981"/>
          </a:xfrm>
          <a:prstGeom prst="rect">
            <a:avLst/>
          </a:prstGeom>
        </p:spPr>
        <p:txBody>
          <a:bodyPr wrap="square">
            <a:spAutoFit/>
          </a:bodyPr>
          <a:lstStyle/>
          <a:p>
            <a:pPr algn="just">
              <a:spcBef>
                <a:spcPts val="600"/>
              </a:spcBef>
              <a:spcAft>
                <a:spcPts val="600"/>
              </a:spcAft>
            </a:pPr>
            <a:r>
              <a:rPr lang="tr-TR" sz="2000" dirty="0"/>
              <a:t>Stratejik yönetimin diğer yönetim türlerinden farkı</a:t>
            </a:r>
            <a:r>
              <a:rPr lang="tr-TR" sz="2000" dirty="0" smtClean="0"/>
              <a:t>:</a:t>
            </a:r>
          </a:p>
          <a:p>
            <a:pPr marL="800100" lvl="1" indent="-342900" algn="just">
              <a:spcBef>
                <a:spcPts val="600"/>
              </a:spcBef>
              <a:spcAft>
                <a:spcPts val="600"/>
              </a:spcAft>
              <a:buFont typeface="Arial" panose="020B0604020202020204" pitchFamily="34" charset="0"/>
              <a:buChar char="•"/>
            </a:pPr>
            <a:r>
              <a:rPr lang="tr-TR" sz="2000" dirty="0" smtClean="0"/>
              <a:t>Stratejik </a:t>
            </a:r>
            <a:r>
              <a:rPr lang="tr-TR" sz="2000" dirty="0"/>
              <a:t>yönetim, işletmeyi bir bütün olarak algılar; bütünü oluşturan diğer parçalar da ilgi alanı içindedir. Alınan stratejik kararların etkilerine yönelik bütün-parça ilişkisini göz önünde bulundurur.</a:t>
            </a:r>
          </a:p>
          <a:p>
            <a:pPr marL="800100" lvl="1" indent="-342900" algn="just">
              <a:spcBef>
                <a:spcPts val="600"/>
              </a:spcBef>
              <a:spcAft>
                <a:spcPts val="600"/>
              </a:spcAft>
              <a:buFont typeface="Arial" panose="020B0604020202020204" pitchFamily="34" charset="0"/>
              <a:buChar char="•"/>
            </a:pPr>
            <a:r>
              <a:rPr lang="tr-TR" sz="2000" dirty="0" smtClean="0"/>
              <a:t>Stratejik </a:t>
            </a:r>
            <a:r>
              <a:rPr lang="tr-TR" sz="2000" dirty="0"/>
              <a:t>yönetim, dış çevresine karşı toplumun çıkarlarını göz önüne alan bir </a:t>
            </a:r>
            <a:r>
              <a:rPr lang="tr-TR" sz="2000" dirty="0" smtClean="0"/>
              <a:t>sosyal sorumluluk </a:t>
            </a:r>
            <a:r>
              <a:rPr lang="tr-TR" sz="2000" dirty="0"/>
              <a:t>taşır.</a:t>
            </a:r>
          </a:p>
          <a:p>
            <a:pPr marL="800100" lvl="1" indent="-342900" algn="just">
              <a:spcBef>
                <a:spcPts val="600"/>
              </a:spcBef>
              <a:spcAft>
                <a:spcPts val="600"/>
              </a:spcAft>
              <a:buFont typeface="Arial" panose="020B0604020202020204" pitchFamily="34" charset="0"/>
              <a:buChar char="•"/>
            </a:pPr>
            <a:r>
              <a:rPr lang="tr-TR" sz="2000" dirty="0" smtClean="0"/>
              <a:t>Stratejik </a:t>
            </a:r>
            <a:r>
              <a:rPr lang="tr-TR" sz="2000" dirty="0"/>
              <a:t>yönetim, işletmenin temel amaçlarının gerçekleştirilmesine yönelik </a:t>
            </a:r>
            <a:r>
              <a:rPr lang="tr-TR" sz="2000" dirty="0" smtClean="0"/>
              <a:t>kaynak dağıtımını </a:t>
            </a:r>
            <a:r>
              <a:rPr lang="tr-TR" sz="2000" dirty="0"/>
              <a:t>en etkili bir şekilde yapar.</a:t>
            </a:r>
          </a:p>
          <a:p>
            <a:pPr marL="800100" lvl="1" indent="-342900" algn="just">
              <a:spcBef>
                <a:spcPts val="600"/>
              </a:spcBef>
              <a:spcAft>
                <a:spcPts val="600"/>
              </a:spcAft>
              <a:buFont typeface="Arial" panose="020B0604020202020204" pitchFamily="34" charset="0"/>
              <a:buChar char="•"/>
            </a:pPr>
            <a:r>
              <a:rPr lang="tr-TR" sz="2000" dirty="0" smtClean="0"/>
              <a:t>Strateji </a:t>
            </a:r>
            <a:r>
              <a:rPr lang="tr-TR" sz="2000" dirty="0"/>
              <a:t>yönetimin belirlediği amaçlar, alınan kararlar, faaliyetleri içinde en </a:t>
            </a:r>
            <a:r>
              <a:rPr lang="tr-TR" sz="2000" dirty="0" smtClean="0"/>
              <a:t>alt birimlere </a:t>
            </a:r>
            <a:r>
              <a:rPr lang="tr-TR" sz="2000" dirty="0"/>
              <a:t>kadar herkesin ortak hareket noktasını oluşturur. </a:t>
            </a:r>
          </a:p>
        </p:txBody>
      </p:sp>
    </p:spTree>
    <p:extLst>
      <p:ext uri="{BB962C8B-B14F-4D97-AF65-F5344CB8AC3E}">
        <p14:creationId xmlns:p14="http://schemas.microsoft.com/office/powerpoint/2010/main" val="311041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782855" y="1078485"/>
            <a:ext cx="7557471" cy="553998"/>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 Yararları</a:t>
            </a: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Dikdörtgen 2"/>
          <p:cNvSpPr/>
          <p:nvPr/>
        </p:nvSpPr>
        <p:spPr>
          <a:xfrm>
            <a:off x="611406" y="1461035"/>
            <a:ext cx="7557471" cy="4785926"/>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1900" dirty="0"/>
              <a:t>Stratejik yönetim anlayışı, belirsiz, değişken ve oldukça riskli bir çevrede </a:t>
            </a:r>
            <a:r>
              <a:rPr lang="tr-TR" sz="1900" dirty="0" smtClean="0"/>
              <a:t>işletmeye belirli </a:t>
            </a:r>
            <a:r>
              <a:rPr lang="tr-TR" sz="1900" dirty="0"/>
              <a:t>bir yön kazandırır. Bununla birlikte stratejik yönetim, niteliksel ve </a:t>
            </a:r>
            <a:r>
              <a:rPr lang="tr-TR" sz="1900" dirty="0" smtClean="0"/>
              <a:t>niceliksel bilginin </a:t>
            </a:r>
            <a:r>
              <a:rPr lang="tr-TR" sz="1900" dirty="0"/>
              <a:t>düzenlenip, belirsiz şartlar altında etkili karar verebilme yaklaşımı </a:t>
            </a:r>
            <a:r>
              <a:rPr lang="tr-TR" sz="1900" dirty="0" smtClean="0"/>
              <a:t>olduğuna göre </a:t>
            </a:r>
            <a:r>
              <a:rPr lang="tr-TR" sz="1900" dirty="0"/>
              <a:t>bu kararlar, inisiyatifi kararlarla karşılaştırıldığında yöneticiye yaratıcı ve </a:t>
            </a:r>
            <a:r>
              <a:rPr lang="tr-TR" sz="1900" dirty="0" smtClean="0"/>
              <a:t>sezgisel düşünce </a:t>
            </a:r>
            <a:r>
              <a:rPr lang="tr-TR" sz="1900" dirty="0"/>
              <a:t>yollarını açmaktadır. </a:t>
            </a:r>
            <a:endParaRPr lang="tr-TR" sz="1900" dirty="0" smtClean="0"/>
          </a:p>
          <a:p>
            <a:pPr marL="342900" indent="-342900" algn="just">
              <a:spcBef>
                <a:spcPts val="600"/>
              </a:spcBef>
              <a:spcAft>
                <a:spcPts val="600"/>
              </a:spcAft>
              <a:buFont typeface="Arial" panose="020B0604020202020204" pitchFamily="34" charset="0"/>
              <a:buChar char="•"/>
            </a:pPr>
            <a:r>
              <a:rPr lang="tr-TR" sz="1900" dirty="0" smtClean="0"/>
              <a:t>Stratejik </a:t>
            </a:r>
            <a:r>
              <a:rPr lang="tr-TR" sz="1900" dirty="0"/>
              <a:t>yönetim, çevreyi değerlendirme ve geleceği tahmin etme imkanı verir. Bu nedenle işletme nasıl davranacağı ve ne gibi tedbirler alacağı konusunda hazırlık yapma fırsatı bulur. Fırsat ve tehditleri izleme imkanı </a:t>
            </a:r>
            <a:r>
              <a:rPr lang="tr-TR" sz="1900" dirty="0" smtClean="0"/>
              <a:t>yakalar.</a:t>
            </a:r>
          </a:p>
          <a:p>
            <a:pPr marL="342900" indent="-342900" algn="just">
              <a:spcBef>
                <a:spcPts val="600"/>
              </a:spcBef>
              <a:spcAft>
                <a:spcPts val="600"/>
              </a:spcAft>
              <a:buFont typeface="Arial" panose="020B0604020202020204" pitchFamily="34" charset="0"/>
              <a:buChar char="•"/>
            </a:pPr>
            <a:r>
              <a:rPr lang="tr-TR" sz="1900" dirty="0" smtClean="0"/>
              <a:t>Stratejik </a:t>
            </a:r>
            <a:r>
              <a:rPr lang="tr-TR" sz="1900" dirty="0"/>
              <a:t>yönetim, koordinasyon sağlamada ortak bir hedef oluşturarak, işletmenin alt bölümlerinin birbirlerinden ayrılarak, farklı amaçlara yönelmesine engel olur. Stratejinin olmaması halinde bölümler gittikçe farklılaşacak ve her biri ortak amacı değil, kendi amacını gerçekleştirme eğilimini </a:t>
            </a:r>
            <a:r>
              <a:rPr lang="tr-TR" sz="1900" dirty="0" smtClean="0"/>
              <a:t>gösterecektir.</a:t>
            </a:r>
            <a:endParaRPr lang="tr-TR" sz="1900" dirty="0"/>
          </a:p>
        </p:txBody>
      </p:sp>
    </p:spTree>
    <p:extLst>
      <p:ext uri="{BB962C8B-B14F-4D97-AF65-F5344CB8AC3E}">
        <p14:creationId xmlns:p14="http://schemas.microsoft.com/office/powerpoint/2010/main" val="76569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754183" y="1038034"/>
            <a:ext cx="7557471" cy="553998"/>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 Yararları</a:t>
            </a: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Dikdörtgen 2"/>
          <p:cNvSpPr/>
          <p:nvPr/>
        </p:nvSpPr>
        <p:spPr>
          <a:xfrm>
            <a:off x="838219" y="1761024"/>
            <a:ext cx="7502108" cy="400110"/>
          </a:xfrm>
          <a:prstGeom prst="rect">
            <a:avLst/>
          </a:prstGeom>
        </p:spPr>
        <p:txBody>
          <a:bodyPr wrap="square">
            <a:spAutoFit/>
          </a:bodyPr>
          <a:lstStyle/>
          <a:p>
            <a:pPr algn="just">
              <a:spcBef>
                <a:spcPts val="600"/>
              </a:spcBef>
              <a:spcAft>
                <a:spcPts val="600"/>
              </a:spcAft>
            </a:pPr>
            <a:r>
              <a:rPr lang="tr-TR" sz="2000" dirty="0" smtClean="0"/>
              <a:t>Stratejik </a:t>
            </a:r>
            <a:r>
              <a:rPr lang="tr-TR" sz="2000" dirty="0"/>
              <a:t>yönetimin </a:t>
            </a:r>
            <a:r>
              <a:rPr lang="tr-TR" sz="2000" dirty="0" smtClean="0"/>
              <a:t>yararları </a:t>
            </a:r>
            <a:r>
              <a:rPr lang="tr-TR" sz="1400" dirty="0" smtClean="0"/>
              <a:t>(</a:t>
            </a:r>
            <a:r>
              <a:rPr lang="tr-TR" sz="1400" dirty="0" err="1"/>
              <a:t>Jauch</a:t>
            </a:r>
            <a:r>
              <a:rPr lang="tr-TR" sz="1400" dirty="0"/>
              <a:t> ve </a:t>
            </a:r>
            <a:r>
              <a:rPr lang="tr-TR" sz="1400" dirty="0" smtClean="0"/>
              <a:t>Glueck,1989</a:t>
            </a:r>
            <a:r>
              <a:rPr lang="tr-TR" sz="1400" dirty="0"/>
              <a:t>)</a:t>
            </a:r>
            <a:r>
              <a:rPr lang="tr-TR" sz="1400" dirty="0" smtClean="0"/>
              <a:t>: </a:t>
            </a:r>
          </a:p>
        </p:txBody>
      </p:sp>
      <p:pic>
        <p:nvPicPr>
          <p:cNvPr id="4098" name="Picture 2" descr="stratejik yÃ¶netim yararlar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161" y="2024014"/>
            <a:ext cx="2096485" cy="208949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810538" y="2180330"/>
            <a:ext cx="5377941" cy="3323987"/>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dirty="0"/>
              <a:t>Stratejik yönetim, bir şirketin temel problemlerini araştırmada yöneticilere yardım eder.</a:t>
            </a:r>
          </a:p>
          <a:p>
            <a:pPr marL="342900" indent="-342900" algn="just">
              <a:spcBef>
                <a:spcPts val="600"/>
              </a:spcBef>
              <a:spcAft>
                <a:spcPts val="600"/>
              </a:spcAft>
              <a:buFont typeface="Arial" panose="020B0604020202020204" pitchFamily="34" charset="0"/>
              <a:buChar char="•"/>
            </a:pPr>
            <a:r>
              <a:rPr lang="tr-TR" sz="2000" dirty="0"/>
              <a:t>Stratejik yönetimde araştırma, sürecin yöneticilere yardım edebilmesi için ilerleme sağlar</a:t>
            </a:r>
            <a:r>
              <a:rPr lang="tr-TR" sz="2000" dirty="0" smtClean="0"/>
              <a:t>.</a:t>
            </a:r>
          </a:p>
          <a:p>
            <a:pPr marL="342900" indent="-342900" algn="just">
              <a:spcBef>
                <a:spcPts val="600"/>
              </a:spcBef>
              <a:spcAft>
                <a:spcPts val="600"/>
              </a:spcAft>
              <a:buFont typeface="Arial" panose="020B0604020202020204" pitchFamily="34" charset="0"/>
              <a:buChar char="•"/>
            </a:pPr>
            <a:r>
              <a:rPr lang="tr-TR" sz="2000" dirty="0"/>
              <a:t>Stratejik yönetim, açık amaçlar ve yönelimler </a:t>
            </a:r>
            <a:r>
              <a:rPr lang="tr-TR" sz="2000" dirty="0" smtClean="0"/>
              <a:t>sağlar.</a:t>
            </a:r>
            <a:endParaRPr lang="tr-TR" sz="2000" dirty="0"/>
          </a:p>
          <a:p>
            <a:pPr marL="342900" indent="-342900" algn="just">
              <a:spcBef>
                <a:spcPts val="600"/>
              </a:spcBef>
              <a:spcAft>
                <a:spcPts val="600"/>
              </a:spcAft>
              <a:buFont typeface="Arial" panose="020B0604020202020204" pitchFamily="34" charset="0"/>
              <a:buChar char="•"/>
            </a:pPr>
            <a:endParaRPr lang="tr-TR" sz="2000" dirty="0"/>
          </a:p>
        </p:txBody>
      </p:sp>
    </p:spTree>
    <p:extLst>
      <p:ext uri="{BB962C8B-B14F-4D97-AF65-F5344CB8AC3E}">
        <p14:creationId xmlns:p14="http://schemas.microsoft.com/office/powerpoint/2010/main" val="3433907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400110"/>
          </a:xfrm>
          <a:prstGeom prst="rect">
            <a:avLst/>
          </a:prstGeom>
        </p:spPr>
        <p:txBody>
          <a:bodyPr wrap="square">
            <a:spAutoFit/>
          </a:bodyPr>
          <a:lstStyle/>
          <a:p>
            <a:pPr marL="0" lvl="1" algn="ctr">
              <a:spcBef>
                <a:spcPct val="20000"/>
              </a:spcBef>
              <a:buClr>
                <a:schemeClr val="accent1"/>
              </a:buClr>
            </a:pPr>
            <a:r>
              <a:rPr lang="tr-TR" sz="2000" b="1" dirty="0" smtClean="0"/>
              <a:t>STRATEJİK YÖNETİM</a:t>
            </a:r>
            <a:endParaRPr lang="en-US" sz="2000" b="1" dirty="0"/>
          </a:p>
        </p:txBody>
      </p:sp>
      <p:sp>
        <p:nvSpPr>
          <p:cNvPr id="4" name="Dikdörtgen 3"/>
          <p:cNvSpPr/>
          <p:nvPr/>
        </p:nvSpPr>
        <p:spPr>
          <a:xfrm>
            <a:off x="782856" y="1355484"/>
            <a:ext cx="7557471" cy="553998"/>
          </a:xfrm>
          <a:prstGeom prst="rect">
            <a:avLst/>
          </a:prstGeom>
        </p:spPr>
        <p:txBody>
          <a:bodyPr wrap="square">
            <a:spAutoFit/>
          </a:bodyPr>
          <a:lstStyle/>
          <a:p>
            <a:pPr algn="ctr">
              <a:lnSpc>
                <a:spcPct val="150000"/>
              </a:lnSpc>
              <a:spcBef>
                <a:spcPts val="600"/>
              </a:spcBef>
              <a:spcAft>
                <a:spcPts val="600"/>
              </a:spcAft>
            </a:pPr>
            <a:r>
              <a:rPr lang="tr-TR" sz="2000" b="1" dirty="0" smtClean="0"/>
              <a:t>Stratejik Yönetimin Unsurları</a:t>
            </a: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Dikdörtgen 4"/>
          <p:cNvSpPr/>
          <p:nvPr/>
        </p:nvSpPr>
        <p:spPr>
          <a:xfrm>
            <a:off x="820946" y="1956110"/>
            <a:ext cx="7519381" cy="2246769"/>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dirty="0" smtClean="0"/>
              <a:t>Üst Yönetimin fonksiyonudur</a:t>
            </a:r>
          </a:p>
          <a:p>
            <a:pPr marL="342900" indent="-342900" algn="just">
              <a:spcBef>
                <a:spcPts val="600"/>
              </a:spcBef>
              <a:spcAft>
                <a:spcPts val="600"/>
              </a:spcAft>
              <a:buFont typeface="Wingdings" panose="05000000000000000000" pitchFamily="2" charset="2"/>
              <a:buChar char="Ø"/>
            </a:pPr>
            <a:r>
              <a:rPr lang="tr-TR" sz="2000" dirty="0" smtClean="0"/>
              <a:t>Uzun dönemlidir.</a:t>
            </a:r>
          </a:p>
          <a:p>
            <a:pPr marL="342900" indent="-342900" algn="just">
              <a:spcBef>
                <a:spcPts val="600"/>
              </a:spcBef>
              <a:spcAft>
                <a:spcPts val="600"/>
              </a:spcAft>
              <a:buFont typeface="Wingdings" panose="05000000000000000000" pitchFamily="2" charset="2"/>
              <a:buChar char="Ø"/>
            </a:pPr>
            <a:r>
              <a:rPr lang="tr-TR" sz="2000" dirty="0" smtClean="0"/>
              <a:t>Örgütün bütününe ilişkindir</a:t>
            </a:r>
          </a:p>
          <a:p>
            <a:pPr marL="342900" indent="-342900" algn="just">
              <a:spcBef>
                <a:spcPts val="600"/>
              </a:spcBef>
              <a:spcAft>
                <a:spcPts val="600"/>
              </a:spcAft>
              <a:buFont typeface="Wingdings" panose="05000000000000000000" pitchFamily="2" charset="2"/>
              <a:buChar char="Ø"/>
            </a:pPr>
            <a:r>
              <a:rPr lang="tr-TR" sz="2000" dirty="0" smtClean="0"/>
              <a:t>Çevreyle uyumu amaçlar </a:t>
            </a:r>
          </a:p>
          <a:p>
            <a:pPr marL="342900" indent="-342900" algn="just">
              <a:spcBef>
                <a:spcPts val="600"/>
              </a:spcBef>
              <a:spcAft>
                <a:spcPts val="600"/>
              </a:spcAft>
              <a:buFont typeface="Wingdings" panose="05000000000000000000" pitchFamily="2" charset="2"/>
              <a:buChar char="Ø"/>
            </a:pPr>
            <a:r>
              <a:rPr lang="tr-TR" sz="2000" dirty="0" smtClean="0"/>
              <a:t>Sürdürülebilir rekabet üstünlüğünü amaçlar</a:t>
            </a:r>
            <a:endParaRPr lang="tr-TR" sz="2000" dirty="0"/>
          </a:p>
        </p:txBody>
      </p:sp>
      <p:pic>
        <p:nvPicPr>
          <p:cNvPr id="1026" name="Picture 2" descr="yÃ¶netim unsurlarÄ± ile ilgili gÃ¶rsel sonucu"/>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7778" l="64297" r="94766">
                        <a14:foregroundMark x1="81016" y1="71667" x2="81016" y2="71667"/>
                        <a14:foregroundMark x1="71484" y1="85278" x2="71484" y2="85278"/>
                        <a14:foregroundMark x1="83906" y1="46250" x2="83906" y2="46250"/>
                        <a14:foregroundMark x1="72422" y1="33194" x2="72422" y2="33194"/>
                        <a14:foregroundMark x1="72734" y1="34028" x2="72734" y2="32917"/>
                        <a14:foregroundMark x1="72969" y1="32778" x2="72969" y2="33889"/>
                        <a14:foregroundMark x1="73359" y1="32778" x2="73594" y2="34306"/>
                        <a14:foregroundMark x1="72813" y1="32222" x2="73594" y2="32083"/>
                        <a14:backgroundMark x1="77969" y1="29444" x2="85313" y2="29167"/>
                        <a14:backgroundMark x1="75469" y1="21528" x2="88203" y2="20972"/>
                      </a14:backgroundRemoval>
                    </a14:imgEffect>
                  </a14:imgLayer>
                </a14:imgProps>
              </a:ext>
              <a:ext uri="{28A0092B-C50C-407E-A947-70E740481C1C}">
                <a14:useLocalDpi xmlns:a14="http://schemas.microsoft.com/office/drawing/2010/main" val="0"/>
              </a:ext>
            </a:extLst>
          </a:blip>
          <a:srcRect l="65107" t="20185" r="7605" b="7475"/>
          <a:stretch/>
        </p:blipFill>
        <p:spPr bwMode="auto">
          <a:xfrm>
            <a:off x="6917650" y="2298885"/>
            <a:ext cx="1410889" cy="28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1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17074</TotalTime>
  <Words>839</Words>
  <Application>Microsoft Office PowerPoint</Application>
  <PresentationFormat>Ekran Gösterisi (4:3)</PresentationFormat>
  <Paragraphs>60</Paragraphs>
  <Slides>10</Slides>
  <Notes>1</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854</cp:revision>
  <cp:lastPrinted>2016-10-24T07:53:35Z</cp:lastPrinted>
  <dcterms:created xsi:type="dcterms:W3CDTF">2016-09-18T09:35:24Z</dcterms:created>
  <dcterms:modified xsi:type="dcterms:W3CDTF">2020-02-24T10:34:54Z</dcterms:modified>
</cp:coreProperties>
</file>