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sldIdLst>
    <p:sldId id="256" r:id="rId2"/>
    <p:sldId id="401" r:id="rId3"/>
    <p:sldId id="402" r:id="rId4"/>
    <p:sldId id="403" r:id="rId5"/>
    <p:sldId id="276"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4CFE9A-004A-7C45-8FD5-963F059BE181}" type="datetimeFigureOut">
              <a:rPr lang="en-US" smtClean="0"/>
              <a:t>5/4/2020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C2B91E-E5C4-3444-9E10-38262267669E}" type="slidenum">
              <a:rPr lang="en-US" smtClean="0"/>
              <a:t>‹#›</a:t>
            </a:fld>
            <a:endParaRPr lang="en-US"/>
          </a:p>
        </p:txBody>
      </p:sp>
    </p:spTree>
    <p:extLst>
      <p:ext uri="{BB962C8B-B14F-4D97-AF65-F5344CB8AC3E}">
        <p14:creationId xmlns:p14="http://schemas.microsoft.com/office/powerpoint/2010/main" val="32370917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16" name="15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4" name="13 Veri Yer Tutucusu"/>
          <p:cNvSpPr>
            <a:spLocks noGrp="1"/>
          </p:cNvSpPr>
          <p:nvPr>
            <p:ph type="dt" sz="half" idx="14"/>
          </p:nvPr>
        </p:nvSpPr>
        <p:spPr/>
        <p:txBody>
          <a:bodyPr/>
          <a:lstStyle/>
          <a:p>
            <a:fld id="{D9F75050-0E15-4C5B-92B0-66D068882F1F}" type="datetimeFigureOut">
              <a:rPr lang="tr-TR" smtClean="0"/>
              <a:pPr/>
              <a:t>4.05.2020</a:t>
            </a:fld>
            <a:endParaRPr lang="tr-TR"/>
          </a:p>
        </p:txBody>
      </p:sp>
      <p:sp>
        <p:nvSpPr>
          <p:cNvPr id="15" name="14 Slayt Numarası Yer Tutucusu"/>
          <p:cNvSpPr>
            <a:spLocks noGrp="1"/>
          </p:cNvSpPr>
          <p:nvPr>
            <p:ph type="sldNum" sz="quarter" idx="15"/>
          </p:nvPr>
        </p:nvSpPr>
        <p:spPr/>
        <p:txBody>
          <a:bodyPr/>
          <a:lstStyle>
            <a:lvl1pPr algn="ctr">
              <a:defRPr/>
            </a:lvl1pPr>
          </a:lstStyle>
          <a:p>
            <a:fld id="{B1DEFA8C-F947-479F-BE07-76B6B3F80BF1}" type="slidenum">
              <a:rPr lang="tr-TR" smtClean="0"/>
              <a:pPr/>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a:t>Asıl başlık stili için tıklatın</a:t>
            </a:r>
            <a:endParaRPr kumimoji="0" lang="en-US"/>
          </a:p>
        </p:txBody>
      </p:sp>
      <p:sp>
        <p:nvSpPr>
          <p:cNvPr id="8" name="7 Veri Yer Tutucusu"/>
          <p:cNvSpPr>
            <a:spLocks noGrp="1"/>
          </p:cNvSpPr>
          <p:nvPr>
            <p:ph type="dt" sz="half" idx="14"/>
          </p:nvPr>
        </p:nvSpPr>
        <p:spPr/>
        <p:txBody>
          <a:bodyPr/>
          <a:lstStyle/>
          <a:p>
            <a:fld id="{D9F75050-0E15-4C5B-92B0-66D068882F1F}" type="datetimeFigureOut">
              <a:rPr lang="tr-TR" smtClean="0"/>
              <a:pPr/>
              <a:t>4.05.2020</a:t>
            </a:fld>
            <a:endParaRPr lang="tr-TR"/>
          </a:p>
        </p:txBody>
      </p:sp>
      <p:sp>
        <p:nvSpPr>
          <p:cNvPr id="9" name="8 Slayt Numarası Yer Tutucusu"/>
          <p:cNvSpPr>
            <a:spLocks noGrp="1"/>
          </p:cNvSpPr>
          <p:nvPr>
            <p:ph type="sldNum" sz="quarter" idx="15"/>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8" name="7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9" name="8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F75050-0E15-4C5B-92B0-66D068882F1F}" type="datetimeFigureOut">
              <a:rPr lang="tr-TR" smtClean="0"/>
              <a:pPr/>
              <a:t>4.05.2020</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DEFA8C-F947-479F-BE07-76B6B3F80BF1}" type="slidenum">
              <a:rPr lang="tr-TR" smtClean="0"/>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564904"/>
            <a:ext cx="8229600" cy="1219200"/>
          </a:xfrm>
        </p:spPr>
        <p:txBody>
          <a:bodyPr/>
          <a:lstStyle/>
          <a:p>
            <a:pPr algn="ctr"/>
            <a:r>
              <a:rPr lang="tr-TR" sz="3200" b="1" dirty="0">
                <a:solidFill>
                  <a:srgbClr val="C00000"/>
                </a:solidFill>
              </a:rPr>
              <a:t>OKUL ÖNCESİ EĞİTİM ROGRAMLARI-I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2123728" y="2060848"/>
            <a:ext cx="6563072" cy="4035152"/>
          </a:xfrm>
        </p:spPr>
        <p:txBody>
          <a:bodyPr/>
          <a:lstStyle/>
          <a:p>
            <a:pPr>
              <a:buFont typeface="Wingdings" pitchFamily="2" charset="2"/>
              <a:buChar char="Ø"/>
            </a:pPr>
            <a:r>
              <a:rPr lang="tr-TR" dirty="0">
                <a:solidFill>
                  <a:srgbClr val="FFFFFF"/>
                </a:solidFill>
              </a:rPr>
              <a:t>Kazanım ve göstergeler</a:t>
            </a:r>
          </a:p>
          <a:p>
            <a:pPr>
              <a:buFont typeface="Wingdings" pitchFamily="2" charset="2"/>
              <a:buChar char="Ø"/>
            </a:pPr>
            <a:r>
              <a:rPr lang="tr-TR" dirty="0">
                <a:solidFill>
                  <a:srgbClr val="FFFFFF"/>
                </a:solidFill>
              </a:rPr>
              <a:t>Kavramlar</a:t>
            </a:r>
          </a:p>
          <a:p>
            <a:pPr>
              <a:buFont typeface="Wingdings" pitchFamily="2" charset="2"/>
              <a:buChar char="Ø"/>
            </a:pPr>
            <a:r>
              <a:rPr lang="tr-TR" dirty="0">
                <a:solidFill>
                  <a:srgbClr val="FFFFFF"/>
                </a:solidFill>
              </a:rPr>
              <a:t>Alan gezileri</a:t>
            </a:r>
          </a:p>
          <a:p>
            <a:pPr>
              <a:buFont typeface="Wingdings" pitchFamily="2" charset="2"/>
              <a:buChar char="Ø"/>
            </a:pPr>
            <a:r>
              <a:rPr lang="tr-TR" dirty="0">
                <a:solidFill>
                  <a:srgbClr val="FFFFFF"/>
                </a:solidFill>
              </a:rPr>
              <a:t>Belirli gün ve haftalar</a:t>
            </a:r>
          </a:p>
          <a:p>
            <a:pPr>
              <a:buFont typeface="Wingdings" pitchFamily="2" charset="2"/>
              <a:buChar char="Ø"/>
            </a:pPr>
            <a:r>
              <a:rPr lang="tr-TR" dirty="0">
                <a:solidFill>
                  <a:srgbClr val="FFFFFF"/>
                </a:solidFill>
              </a:rPr>
              <a:t>Aile katılımı</a:t>
            </a:r>
          </a:p>
          <a:p>
            <a:pPr>
              <a:buFont typeface="Wingdings" pitchFamily="2" charset="2"/>
              <a:buChar char="Ø"/>
            </a:pPr>
            <a:r>
              <a:rPr lang="tr-TR" dirty="0">
                <a:solidFill>
                  <a:srgbClr val="FFFFFF"/>
                </a:solidFill>
              </a:rPr>
              <a:t>Değerlendirme</a:t>
            </a:r>
          </a:p>
          <a:p>
            <a:endParaRPr lang="tr-TR" dirty="0">
              <a:solidFill>
                <a:srgbClr val="FFFFFF"/>
              </a:solidFill>
            </a:endParaRPr>
          </a:p>
          <a:p>
            <a:endParaRPr lang="tr-TR" dirty="0">
              <a:solidFill>
                <a:srgbClr val="FFFFFF"/>
              </a:solidFill>
            </a:endParaRPr>
          </a:p>
          <a:p>
            <a:endParaRPr lang="tr-TR" dirty="0">
              <a:solidFill>
                <a:srgbClr val="FFFFFF"/>
              </a:solidFill>
            </a:endParaRPr>
          </a:p>
        </p:txBody>
      </p:sp>
      <p:sp>
        <p:nvSpPr>
          <p:cNvPr id="3" name="2 Slayt Numarası Yer Tutucusu"/>
          <p:cNvSpPr>
            <a:spLocks noGrp="1"/>
          </p:cNvSpPr>
          <p:nvPr>
            <p:ph type="sldNum" sz="quarter" idx="15"/>
          </p:nvPr>
        </p:nvSpPr>
        <p:spPr/>
        <p:txBody>
          <a:bodyPr/>
          <a:lstStyle/>
          <a:p>
            <a:fld id="{B1DEFA8C-F947-479F-BE07-76B6B3F80BF1}" type="slidenum">
              <a:rPr lang="tr-TR" smtClean="0"/>
              <a:pPr/>
              <a:t>2</a:t>
            </a:fld>
            <a:endParaRPr lang="tr-TR"/>
          </a:p>
        </p:txBody>
      </p:sp>
      <p:sp>
        <p:nvSpPr>
          <p:cNvPr id="5" name="4 Başlık"/>
          <p:cNvSpPr>
            <a:spLocks noGrp="1"/>
          </p:cNvSpPr>
          <p:nvPr>
            <p:ph type="title"/>
          </p:nvPr>
        </p:nvSpPr>
        <p:spPr/>
        <p:txBody>
          <a:bodyPr/>
          <a:lstStyle/>
          <a:p>
            <a:pPr algn="ctr"/>
            <a:r>
              <a:rPr lang="tr-TR" dirty="0">
                <a:solidFill>
                  <a:srgbClr val="C00000"/>
                </a:solidFill>
              </a:rPr>
              <a:t>AYLIK PLAN</a:t>
            </a:r>
          </a:p>
        </p:txBody>
      </p:sp>
    </p:spTree>
    <p:extLst>
      <p:ext uri="{BB962C8B-B14F-4D97-AF65-F5344CB8AC3E}">
        <p14:creationId xmlns:p14="http://schemas.microsoft.com/office/powerpoint/2010/main" val="152609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İçerik Yer Tutucusu"/>
          <p:cNvGraphicFramePr>
            <a:graphicFrameLocks noGrp="1"/>
          </p:cNvGraphicFramePr>
          <p:nvPr>
            <p:ph idx="1"/>
          </p:nvPr>
        </p:nvGraphicFramePr>
        <p:xfrm>
          <a:off x="457200" y="1524000"/>
          <a:ext cx="8229600" cy="4828032"/>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pPr algn="ctr">
                        <a:lnSpc>
                          <a:spcPct val="115000"/>
                        </a:lnSpc>
                        <a:spcAft>
                          <a:spcPts val="0"/>
                        </a:spcAft>
                      </a:pPr>
                      <a:r>
                        <a:rPr lang="tr-TR" sz="1100" b="1" dirty="0">
                          <a:latin typeface="Times New Roman"/>
                          <a:ea typeface="Calibri"/>
                          <a:cs typeface="Times New Roman"/>
                        </a:rPr>
                        <a:t>Aylık Eğitim Planı Formatı </a:t>
                      </a:r>
                      <a:r>
                        <a:rPr lang="tr-TR" sz="1100" dirty="0">
                          <a:latin typeface="Times New Roman"/>
                          <a:ea typeface="Calibri"/>
                          <a:cs typeface="Times New Roman"/>
                        </a:rPr>
                        <a:t> (MEB, 2013)</a:t>
                      </a:r>
                      <a:endParaRPr lang="tr-TR" sz="1100" dirty="0">
                        <a:latin typeface="Calibri"/>
                        <a:ea typeface="Calibri"/>
                        <a:cs typeface="Times New Roman"/>
                      </a:endParaRPr>
                    </a:p>
                    <a:p>
                      <a:pPr>
                        <a:lnSpc>
                          <a:spcPct val="115000"/>
                        </a:lnSpc>
                        <a:spcAft>
                          <a:spcPts val="0"/>
                        </a:spcAft>
                      </a:pPr>
                      <a:r>
                        <a:rPr lang="tr-TR" sz="1000" dirty="0">
                          <a:latin typeface="Times New Roman"/>
                          <a:ea typeface="Calibri"/>
                          <a:cs typeface="Times New Roman"/>
                        </a:rPr>
                        <a:t>Okul Adı                           : ………. </a:t>
                      </a:r>
                      <a:endParaRPr lang="tr-TR" sz="1100" dirty="0">
                        <a:latin typeface="Calibri"/>
                        <a:ea typeface="Calibri"/>
                        <a:cs typeface="Times New Roman"/>
                      </a:endParaRPr>
                    </a:p>
                    <a:p>
                      <a:pPr>
                        <a:lnSpc>
                          <a:spcPct val="115000"/>
                        </a:lnSpc>
                        <a:spcAft>
                          <a:spcPts val="0"/>
                        </a:spcAft>
                      </a:pPr>
                      <a:r>
                        <a:rPr lang="tr-TR" sz="1000" dirty="0">
                          <a:latin typeface="Times New Roman"/>
                          <a:ea typeface="Calibri"/>
                          <a:cs typeface="Times New Roman"/>
                        </a:rPr>
                        <a:t>Öğretmen Adı ve Soyadı  : ……….</a:t>
                      </a:r>
                      <a:endParaRPr lang="tr-TR" sz="1100" dirty="0">
                        <a:latin typeface="Calibri"/>
                        <a:ea typeface="Calibri"/>
                        <a:cs typeface="Times New Roman"/>
                      </a:endParaRPr>
                    </a:p>
                    <a:p>
                      <a:pPr>
                        <a:lnSpc>
                          <a:spcPct val="115000"/>
                        </a:lnSpc>
                        <a:spcAft>
                          <a:spcPts val="0"/>
                        </a:spcAft>
                      </a:pPr>
                      <a:r>
                        <a:rPr lang="tr-TR" sz="1000" dirty="0">
                          <a:latin typeface="Times New Roman"/>
                          <a:ea typeface="Calibri"/>
                          <a:cs typeface="Times New Roman"/>
                        </a:rPr>
                        <a:t>Tarih                                 :  …./…./……..</a:t>
                      </a:r>
                      <a:endParaRPr lang="tr-TR" sz="1100" dirty="0">
                        <a:latin typeface="Calibri"/>
                        <a:ea typeface="Calibri"/>
                        <a:cs typeface="Times New Roman"/>
                      </a:endParaRPr>
                    </a:p>
                    <a:p>
                      <a:pPr>
                        <a:lnSpc>
                          <a:spcPct val="115000"/>
                        </a:lnSpc>
                        <a:spcAft>
                          <a:spcPts val="0"/>
                        </a:spcAft>
                      </a:pPr>
                      <a:r>
                        <a:rPr lang="tr-TR" sz="1000" dirty="0">
                          <a:latin typeface="Times New Roman"/>
                          <a:ea typeface="Calibri"/>
                          <a:cs typeface="Times New Roman"/>
                        </a:rPr>
                        <a:t>Yaş Grubu (Ay)                : ……….</a:t>
                      </a:r>
                      <a:endParaRPr lang="tr-TR" sz="1100" dirty="0">
                        <a:latin typeface="Calibri"/>
                        <a:ea typeface="Calibri"/>
                        <a:cs typeface="Times New Roman"/>
                      </a:endParaRPr>
                    </a:p>
                  </a:txBody>
                  <a:tcPr marL="68580" marR="68580" marT="0" marB="0"/>
                </a:tc>
                <a:tc>
                  <a:txBody>
                    <a:bodyPr/>
                    <a:lstStyle/>
                    <a:p>
                      <a:endParaRPr lang="tr-TR"/>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0"/>
                  </a:ext>
                </a:extLst>
              </a:tr>
              <a:tr h="370840">
                <a:tc>
                  <a:txBody>
                    <a:bodyPr/>
                    <a:lstStyle/>
                    <a:p>
                      <a:pPr algn="just">
                        <a:lnSpc>
                          <a:spcPct val="115000"/>
                        </a:lnSpc>
                        <a:spcAft>
                          <a:spcPts val="0"/>
                        </a:spcAft>
                      </a:pPr>
                      <a:endParaRPr lang="tr-TR" sz="1000">
                        <a:latin typeface="Times New Roman"/>
                        <a:ea typeface="Calibri"/>
                        <a:cs typeface="Times New Roman"/>
                      </a:endParaRPr>
                    </a:p>
                    <a:p>
                      <a:pPr algn="just">
                        <a:lnSpc>
                          <a:spcPct val="115000"/>
                        </a:lnSpc>
                        <a:spcAft>
                          <a:spcPts val="0"/>
                        </a:spcAft>
                      </a:pPr>
                      <a:r>
                        <a:rPr lang="tr-TR" sz="1000">
                          <a:latin typeface="Times New Roman"/>
                          <a:ea typeface="Calibri"/>
                          <a:cs typeface="Times New Roman"/>
                        </a:rPr>
                        <a:t>AYLAR</a:t>
                      </a:r>
                      <a:endParaRPr lang="tr-TR" sz="1100">
                        <a:latin typeface="Calibri"/>
                        <a:ea typeface="Calibri"/>
                        <a:cs typeface="Times New Roman"/>
                      </a:endParaRPr>
                    </a:p>
                  </a:txBody>
                  <a:tcPr marL="68580" marR="68580" marT="0" marB="0"/>
                </a:tc>
                <a:tc rowSpan="2" gridSpan="3">
                  <a:txBody>
                    <a:bodyPr/>
                    <a:lstStyle/>
                    <a:p>
                      <a:pPr algn="just">
                        <a:lnSpc>
                          <a:spcPct val="115000"/>
                        </a:lnSpc>
                        <a:spcAft>
                          <a:spcPts val="0"/>
                        </a:spcAft>
                      </a:pPr>
                      <a:r>
                        <a:rPr lang="tr-TR" sz="1000" b="1">
                          <a:latin typeface="Times New Roman"/>
                          <a:ea typeface="Calibri"/>
                          <a:cs typeface="Times New Roman"/>
                        </a:rPr>
                        <a:t>KAZANIMLAR VE GÖSTERGELERİ</a:t>
                      </a:r>
                      <a:endParaRPr lang="tr-TR" sz="1100">
                        <a:latin typeface="Calibri"/>
                        <a:ea typeface="Calibri"/>
                        <a:cs typeface="Times New Roman"/>
                      </a:endParaRPr>
                    </a:p>
                    <a:p>
                      <a:pPr algn="just">
                        <a:lnSpc>
                          <a:spcPct val="115000"/>
                        </a:lnSpc>
                        <a:spcAft>
                          <a:spcPts val="0"/>
                        </a:spcAft>
                      </a:pPr>
                      <a:r>
                        <a:rPr lang="tr-TR" sz="1000">
                          <a:latin typeface="Times New Roman"/>
                          <a:ea typeface="Calibri"/>
                          <a:cs typeface="Times New Roman"/>
                        </a:rPr>
                        <a:t>Çocukların gelişimsel özellikleri göz önünde bulundurularak o ay içinde ulaşılması beklenen kazanım ve göstergeler seçilir. Seçilen kazanım ve göstergeler gelişim alanları belirtilerek açık olarak yazılır.</a:t>
                      </a:r>
                      <a:endParaRPr lang="tr-TR" sz="1100">
                        <a:latin typeface="Calibri"/>
                        <a:ea typeface="Calibri"/>
                        <a:cs typeface="Times New Roman"/>
                      </a:endParaRPr>
                    </a:p>
                  </a:txBody>
                  <a:tcPr marL="68580" marR="68580" marT="0" marB="0"/>
                </a:tc>
                <a:tc rowSpan="2" hMerge="1">
                  <a:txBody>
                    <a:bodyPr/>
                    <a:lstStyle/>
                    <a:p>
                      <a:endParaRPr lang="tr-TR"/>
                    </a:p>
                  </a:txBody>
                  <a:tcPr/>
                </a:tc>
                <a:tc rowSpan="2" hMerge="1">
                  <a:txBody>
                    <a:bodyPr/>
                    <a:lstStyle/>
                    <a:p>
                      <a:endParaRPr lang="tr-TR"/>
                    </a:p>
                  </a:txBody>
                  <a:tcPr/>
                </a:tc>
                <a:extLst>
                  <a:ext uri="{0D108BD9-81ED-4DB2-BD59-A6C34878D82A}">
                    <a16:rowId xmlns:a16="http://schemas.microsoft.com/office/drawing/2014/main" val="10001"/>
                  </a:ext>
                </a:extLst>
              </a:tr>
              <a:tr h="370840">
                <a:tc rowSpan="4">
                  <a:txBody>
                    <a:bodyPr/>
                    <a:lstStyle/>
                    <a:p>
                      <a:pPr algn="just">
                        <a:lnSpc>
                          <a:spcPct val="115000"/>
                        </a:lnSpc>
                        <a:spcAft>
                          <a:spcPts val="0"/>
                        </a:spcAft>
                      </a:pPr>
                      <a:endParaRPr lang="tr-TR" sz="1000">
                        <a:latin typeface="Times New Roman"/>
                        <a:ea typeface="Calibri"/>
                        <a:cs typeface="Times New Roman"/>
                      </a:endParaRPr>
                    </a:p>
                    <a:p>
                      <a:pPr algn="ctr">
                        <a:lnSpc>
                          <a:spcPct val="115000"/>
                        </a:lnSpc>
                        <a:spcAft>
                          <a:spcPts val="0"/>
                        </a:spcAft>
                      </a:pPr>
                      <a:r>
                        <a:rPr lang="tr-TR" sz="1000">
                          <a:latin typeface="Times New Roman"/>
                          <a:ea typeface="Calibri"/>
                          <a:cs typeface="Times New Roman"/>
                        </a:rPr>
                        <a:t>……………………</a:t>
                      </a:r>
                      <a:endParaRPr lang="tr-TR" sz="1100">
                        <a:latin typeface="Calibri"/>
                        <a:ea typeface="Calibri"/>
                        <a:cs typeface="Times New Roman"/>
                      </a:endParaRPr>
                    </a:p>
                  </a:txBody>
                  <a:tcPr marL="68580" marR="68580" marT="0" marB="0" vert="vert270"/>
                </a:tc>
                <a:tc gridSpan="3" vMerge="1">
                  <a:txBody>
                    <a:bodyPr/>
                    <a:lstStyle/>
                    <a:p>
                      <a:endParaRPr lang="tr-TR"/>
                    </a:p>
                  </a:txBody>
                  <a:tcPr/>
                </a:tc>
                <a:tc hMerge="1" vMerge="1">
                  <a:txBody>
                    <a:bodyPr/>
                    <a:lstStyle/>
                    <a:p>
                      <a:endParaRPr lang="tr-TR"/>
                    </a:p>
                  </a:txBody>
                  <a:tcPr/>
                </a:tc>
                <a:tc hMerge="1" vMerge="1">
                  <a:txBody>
                    <a:bodyPr/>
                    <a:lstStyle/>
                    <a:p>
                      <a:endParaRPr lang="tr-TR"/>
                    </a:p>
                  </a:txBody>
                  <a:tcPr/>
                </a:tc>
                <a:extLst>
                  <a:ext uri="{0D108BD9-81ED-4DB2-BD59-A6C34878D82A}">
                    <a16:rowId xmlns:a16="http://schemas.microsoft.com/office/drawing/2014/main" val="10002"/>
                  </a:ext>
                </a:extLst>
              </a:tr>
              <a:tr h="370840">
                <a:tc vMerge="1">
                  <a:txBody>
                    <a:bodyPr/>
                    <a:lstStyle/>
                    <a:p>
                      <a:endParaRPr lang="tr-TR"/>
                    </a:p>
                  </a:txBody>
                  <a:tcPr/>
                </a:tc>
                <a:tc gridSpan="3">
                  <a:txBody>
                    <a:bodyPr/>
                    <a:lstStyle/>
                    <a:p>
                      <a:pPr algn="just">
                        <a:lnSpc>
                          <a:spcPct val="115000"/>
                        </a:lnSpc>
                        <a:spcAft>
                          <a:spcPts val="0"/>
                        </a:spcAft>
                      </a:pPr>
                      <a:r>
                        <a:rPr lang="tr-TR" sz="1000" b="1">
                          <a:latin typeface="Times New Roman"/>
                          <a:ea typeface="Calibri"/>
                          <a:cs typeface="Times New Roman"/>
                        </a:rPr>
                        <a:t>KAVRAMLAR</a:t>
                      </a:r>
                      <a:endParaRPr lang="tr-TR" sz="1100">
                        <a:latin typeface="Calibri"/>
                        <a:ea typeface="Calibri"/>
                        <a:cs typeface="Times New Roman"/>
                      </a:endParaRPr>
                    </a:p>
                    <a:p>
                      <a:pPr algn="just">
                        <a:lnSpc>
                          <a:spcPct val="115000"/>
                        </a:lnSpc>
                        <a:spcAft>
                          <a:spcPts val="0"/>
                        </a:spcAft>
                      </a:pPr>
                      <a:r>
                        <a:rPr lang="tr-TR" sz="1000">
                          <a:latin typeface="Times New Roman"/>
                          <a:ea typeface="Calibri"/>
                          <a:cs typeface="Times New Roman"/>
                        </a:rPr>
                        <a:t>Kavramlar o ay için belirlenen kazanımlarla ilişkilendirilerek seçilir ve kategorileriyle birlikte yazılır. Gerekli durumlarda kavram listesine yeni kavramlar eklenebilir.</a:t>
                      </a:r>
                      <a:endParaRPr lang="tr-TR" sz="1100">
                        <a:latin typeface="Calibri"/>
                        <a:ea typeface="Calibri"/>
                        <a:cs typeface="Times New Roman"/>
                      </a:endParaRPr>
                    </a:p>
                  </a:txBody>
                  <a:tcPr marL="68580" marR="68580" marT="0" marB="0"/>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3"/>
                  </a:ext>
                </a:extLst>
              </a:tr>
              <a:tr h="370840">
                <a:tc vMerge="1">
                  <a:txBody>
                    <a:bodyPr/>
                    <a:lstStyle/>
                    <a:p>
                      <a:endParaRPr lang="tr-TR"/>
                    </a:p>
                  </a:txBody>
                  <a:tcPr/>
                </a:tc>
                <a:tc>
                  <a:txBody>
                    <a:bodyPr/>
                    <a:lstStyle/>
                    <a:p>
                      <a:pPr algn="ctr">
                        <a:lnSpc>
                          <a:spcPct val="115000"/>
                        </a:lnSpc>
                        <a:spcAft>
                          <a:spcPts val="0"/>
                        </a:spcAft>
                      </a:pPr>
                      <a:r>
                        <a:rPr lang="tr-TR" sz="1000" b="1">
                          <a:latin typeface="Times New Roman"/>
                          <a:ea typeface="Calibri"/>
                          <a:cs typeface="Times New Roman"/>
                        </a:rPr>
                        <a:t>BELİRLİ GÜN VE HAFTALAR</a:t>
                      </a:r>
                      <a:endParaRPr lang="tr-TR" sz="1100">
                        <a:latin typeface="Calibri"/>
                        <a:ea typeface="Calibri"/>
                        <a:cs typeface="Times New Roman"/>
                      </a:endParaRPr>
                    </a:p>
                  </a:txBody>
                  <a:tcPr marL="68580" marR="68580" marT="0" marB="0"/>
                </a:tc>
                <a:tc>
                  <a:txBody>
                    <a:bodyPr/>
                    <a:lstStyle/>
                    <a:p>
                      <a:pPr algn="ctr">
                        <a:lnSpc>
                          <a:spcPct val="115000"/>
                        </a:lnSpc>
                        <a:spcAft>
                          <a:spcPts val="0"/>
                        </a:spcAft>
                      </a:pPr>
                      <a:r>
                        <a:rPr lang="tr-TR" sz="1000" b="1">
                          <a:latin typeface="Times New Roman"/>
                          <a:ea typeface="Calibri"/>
                          <a:cs typeface="Times New Roman"/>
                        </a:rPr>
                        <a:t>ALAN GEZİLERİ</a:t>
                      </a:r>
                      <a:endParaRPr lang="tr-TR" sz="1100">
                        <a:latin typeface="Calibri"/>
                        <a:ea typeface="Calibri"/>
                        <a:cs typeface="Times New Roman"/>
                      </a:endParaRPr>
                    </a:p>
                  </a:txBody>
                  <a:tcPr marL="68580" marR="68580" marT="0" marB="0"/>
                </a:tc>
                <a:tc>
                  <a:txBody>
                    <a:bodyPr/>
                    <a:lstStyle/>
                    <a:p>
                      <a:pPr algn="ctr">
                        <a:lnSpc>
                          <a:spcPct val="115000"/>
                        </a:lnSpc>
                        <a:spcAft>
                          <a:spcPts val="0"/>
                        </a:spcAft>
                      </a:pPr>
                      <a:r>
                        <a:rPr lang="tr-TR" sz="1000" b="1">
                          <a:latin typeface="Times New Roman"/>
                          <a:ea typeface="Calibri"/>
                          <a:cs typeface="Times New Roman"/>
                        </a:rPr>
                        <a:t>AİLE KATILIMI</a:t>
                      </a:r>
                      <a:endParaRPr lang="tr-TR" sz="1100">
                        <a:latin typeface="Calibri"/>
                        <a:ea typeface="Calibri"/>
                        <a:cs typeface="Times New Roman"/>
                      </a:endParaRPr>
                    </a:p>
                  </a:txBody>
                  <a:tcPr marL="68580" marR="68580" marT="0" marB="0"/>
                </a:tc>
                <a:extLst>
                  <a:ext uri="{0D108BD9-81ED-4DB2-BD59-A6C34878D82A}">
                    <a16:rowId xmlns:a16="http://schemas.microsoft.com/office/drawing/2014/main" val="10004"/>
                  </a:ext>
                </a:extLst>
              </a:tr>
              <a:tr h="370840">
                <a:tc vMerge="1">
                  <a:txBody>
                    <a:bodyPr/>
                    <a:lstStyle/>
                    <a:p>
                      <a:endParaRPr lang="tr-TR"/>
                    </a:p>
                  </a:txBody>
                  <a:tcPr/>
                </a:tc>
                <a:tc>
                  <a:txBody>
                    <a:bodyPr/>
                    <a:lstStyle/>
                    <a:p>
                      <a:pPr algn="just">
                        <a:lnSpc>
                          <a:spcPct val="115000"/>
                        </a:lnSpc>
                        <a:spcAft>
                          <a:spcPts val="0"/>
                        </a:spcAft>
                      </a:pPr>
                      <a:r>
                        <a:rPr lang="tr-TR" sz="1000">
                          <a:latin typeface="Times New Roman"/>
                          <a:ea typeface="Calibri"/>
                          <a:cs typeface="Times New Roman"/>
                        </a:rPr>
                        <a:t>O ay için uygun olan belirli gün ve haftalar belirlenerek yazılır.</a:t>
                      </a:r>
                      <a:endParaRPr lang="tr-TR" sz="1100">
                        <a:latin typeface="Calibri"/>
                        <a:ea typeface="Calibri"/>
                        <a:cs typeface="Times New Roman"/>
                      </a:endParaRPr>
                    </a:p>
                  </a:txBody>
                  <a:tcPr marL="68580" marR="68580" marT="0" marB="0"/>
                </a:tc>
                <a:tc>
                  <a:txBody>
                    <a:bodyPr/>
                    <a:lstStyle/>
                    <a:p>
                      <a:pPr algn="just">
                        <a:lnSpc>
                          <a:spcPct val="115000"/>
                        </a:lnSpc>
                        <a:spcAft>
                          <a:spcPts val="0"/>
                        </a:spcAft>
                      </a:pPr>
                      <a:r>
                        <a:rPr lang="tr-TR" sz="1000">
                          <a:latin typeface="Times New Roman"/>
                          <a:ea typeface="Calibri"/>
                          <a:cs typeface="Times New Roman"/>
                        </a:rPr>
                        <a:t>O ay için belirlenen kazanımlara uygun olarak yapılacak alan gezileri yazılır.</a:t>
                      </a:r>
                      <a:endParaRPr lang="tr-TR" sz="1100">
                        <a:latin typeface="Calibri"/>
                        <a:ea typeface="Calibri"/>
                        <a:cs typeface="Times New Roman"/>
                      </a:endParaRPr>
                    </a:p>
                  </a:txBody>
                  <a:tcPr marL="68580" marR="68580" marT="0" marB="0"/>
                </a:tc>
                <a:tc>
                  <a:txBody>
                    <a:bodyPr/>
                    <a:lstStyle/>
                    <a:p>
                      <a:pPr algn="just">
                        <a:lnSpc>
                          <a:spcPct val="115000"/>
                        </a:lnSpc>
                        <a:spcAft>
                          <a:spcPts val="0"/>
                        </a:spcAft>
                      </a:pPr>
                      <a:r>
                        <a:rPr lang="tr-TR" sz="1000">
                          <a:latin typeface="Times New Roman"/>
                          <a:ea typeface="Calibri"/>
                          <a:cs typeface="Times New Roman"/>
                        </a:rPr>
                        <a:t>O ay için belirlenen kazanımlara göre evde ve okulda ailelerle birlikte yapılacak etkinlikler yazılır.</a:t>
                      </a:r>
                      <a:endParaRPr lang="tr-TR" sz="1100">
                        <a:latin typeface="Calibri"/>
                        <a:ea typeface="Calibri"/>
                        <a:cs typeface="Times New Roman"/>
                      </a:endParaRPr>
                    </a:p>
                  </a:txBody>
                  <a:tcPr marL="68580" marR="68580" marT="0" marB="0"/>
                </a:tc>
                <a:extLst>
                  <a:ext uri="{0D108BD9-81ED-4DB2-BD59-A6C34878D82A}">
                    <a16:rowId xmlns:a16="http://schemas.microsoft.com/office/drawing/2014/main" val="10005"/>
                  </a:ext>
                </a:extLst>
              </a:tr>
              <a:tr h="370840">
                <a:tc gridSpan="4">
                  <a:txBody>
                    <a:bodyPr/>
                    <a:lstStyle/>
                    <a:p>
                      <a:pPr algn="just">
                        <a:lnSpc>
                          <a:spcPct val="115000"/>
                        </a:lnSpc>
                        <a:spcAft>
                          <a:spcPts val="0"/>
                        </a:spcAft>
                      </a:pPr>
                      <a:r>
                        <a:rPr lang="tr-TR" sz="1000" b="1" dirty="0">
                          <a:latin typeface="Times New Roman"/>
                          <a:ea typeface="Calibri"/>
                          <a:cs typeface="Times New Roman"/>
                        </a:rPr>
                        <a:t>DEĞERLENDİRME</a:t>
                      </a:r>
                      <a:endParaRPr lang="tr-TR" sz="1100" dirty="0">
                        <a:latin typeface="Calibri"/>
                        <a:ea typeface="Calibri"/>
                        <a:cs typeface="Times New Roman"/>
                      </a:endParaRPr>
                    </a:p>
                    <a:p>
                      <a:pPr algn="just">
                        <a:lnSpc>
                          <a:spcPct val="115000"/>
                        </a:lnSpc>
                        <a:spcAft>
                          <a:spcPts val="0"/>
                        </a:spcAft>
                      </a:pPr>
                      <a:r>
                        <a:rPr lang="tr-TR" sz="1000" dirty="0">
                          <a:latin typeface="Times New Roman"/>
                          <a:ea typeface="Calibri"/>
                          <a:cs typeface="Times New Roman"/>
                        </a:rPr>
                        <a:t>Ay sonunda yapılacak değerlendirmeler günlük değerlendirmeler göz önüne alınarak </a:t>
                      </a:r>
                      <a:r>
                        <a:rPr lang="tr-TR" sz="1000" b="1" dirty="0">
                          <a:latin typeface="Times New Roman"/>
                          <a:ea typeface="Calibri"/>
                          <a:cs typeface="Times New Roman"/>
                        </a:rPr>
                        <a:t>çocuk, program</a:t>
                      </a:r>
                      <a:r>
                        <a:rPr lang="tr-TR" sz="1000" dirty="0">
                          <a:latin typeface="Times New Roman"/>
                          <a:ea typeface="Calibri"/>
                          <a:cs typeface="Times New Roman"/>
                        </a:rPr>
                        <a:t> ve </a:t>
                      </a:r>
                      <a:r>
                        <a:rPr lang="tr-TR" sz="1000" b="1" dirty="0">
                          <a:latin typeface="Times New Roman"/>
                          <a:ea typeface="Calibri"/>
                          <a:cs typeface="Times New Roman"/>
                        </a:rPr>
                        <a:t>öğretmen boyutlarında genel</a:t>
                      </a:r>
                      <a:r>
                        <a:rPr lang="tr-TR" sz="1000" dirty="0">
                          <a:latin typeface="Times New Roman"/>
                          <a:ea typeface="Calibri"/>
                          <a:cs typeface="Times New Roman"/>
                        </a:rPr>
                        <a:t> olarak yapılır.</a:t>
                      </a:r>
                      <a:endParaRPr lang="tr-TR" sz="1100" dirty="0">
                        <a:latin typeface="Calibri"/>
                        <a:ea typeface="Calibri"/>
                        <a:cs typeface="Times New Roman"/>
                      </a:endParaRPr>
                    </a:p>
                    <a:p>
                      <a:pPr algn="just">
                        <a:lnSpc>
                          <a:spcPct val="115000"/>
                        </a:lnSpc>
                        <a:spcAft>
                          <a:spcPts val="0"/>
                        </a:spcAft>
                      </a:pPr>
                      <a:r>
                        <a:rPr lang="tr-TR" sz="1000" b="1" dirty="0">
                          <a:latin typeface="Times New Roman"/>
                          <a:ea typeface="Calibri"/>
                          <a:cs typeface="Times New Roman"/>
                        </a:rPr>
                        <a:t>Çocuklar</a:t>
                      </a:r>
                      <a:r>
                        <a:rPr lang="tr-TR" sz="1000" dirty="0">
                          <a:latin typeface="Times New Roman"/>
                          <a:ea typeface="Calibri"/>
                          <a:cs typeface="Times New Roman"/>
                        </a:rPr>
                        <a:t>; “Gelişim Gözlem Formu”na kaydedilen gözlemler dikkate alınarak değerlendirilir.</a:t>
                      </a:r>
                      <a:endParaRPr lang="tr-TR" sz="1100" dirty="0">
                        <a:latin typeface="Calibri"/>
                        <a:ea typeface="Calibri"/>
                        <a:cs typeface="Times New Roman"/>
                      </a:endParaRPr>
                    </a:p>
                    <a:p>
                      <a:pPr algn="just">
                        <a:lnSpc>
                          <a:spcPct val="115000"/>
                        </a:lnSpc>
                        <a:spcAft>
                          <a:spcPts val="0"/>
                        </a:spcAft>
                      </a:pPr>
                      <a:r>
                        <a:rPr lang="tr-TR" sz="1000" b="1" dirty="0">
                          <a:latin typeface="Times New Roman"/>
                          <a:ea typeface="Calibri"/>
                          <a:cs typeface="Times New Roman"/>
                        </a:rPr>
                        <a:t>Program</a:t>
                      </a:r>
                      <a:r>
                        <a:rPr lang="tr-TR" sz="1000" dirty="0">
                          <a:latin typeface="Times New Roman"/>
                          <a:ea typeface="Calibri"/>
                          <a:cs typeface="Times New Roman"/>
                        </a:rPr>
                        <a:t>; kazanım ve göstergeler, kavramlar, alan gezileri, aile katılımı, materyaller ve uyarlama boyutları dikkate alınarak değerlendirilir.</a:t>
                      </a:r>
                      <a:endParaRPr lang="tr-TR" sz="1100" dirty="0">
                        <a:latin typeface="Calibri"/>
                        <a:ea typeface="Calibri"/>
                        <a:cs typeface="Times New Roman"/>
                      </a:endParaRPr>
                    </a:p>
                    <a:p>
                      <a:pPr algn="just">
                        <a:lnSpc>
                          <a:spcPct val="115000"/>
                        </a:lnSpc>
                        <a:spcAft>
                          <a:spcPts val="0"/>
                        </a:spcAft>
                      </a:pPr>
                      <a:r>
                        <a:rPr lang="tr-TR" sz="1000" b="1" dirty="0">
                          <a:latin typeface="Times New Roman"/>
                          <a:ea typeface="Calibri"/>
                          <a:cs typeface="Times New Roman"/>
                        </a:rPr>
                        <a:t>Öğretmen</a:t>
                      </a:r>
                      <a:r>
                        <a:rPr lang="tr-TR" sz="1000" dirty="0">
                          <a:latin typeface="Times New Roman"/>
                          <a:ea typeface="Calibri"/>
                          <a:cs typeface="Times New Roman"/>
                        </a:rPr>
                        <a:t>; o ay planladığı programın tüm boyutlarını dikkate alarak kendini değerlendirir. </a:t>
                      </a:r>
                      <a:endParaRPr lang="tr-TR" sz="1100" dirty="0">
                        <a:latin typeface="Calibri"/>
                        <a:ea typeface="Calibri"/>
                        <a:cs typeface="Times New Roman"/>
                      </a:endParaRPr>
                    </a:p>
                    <a:p>
                      <a:pPr algn="just">
                        <a:lnSpc>
                          <a:spcPct val="115000"/>
                        </a:lnSpc>
                        <a:spcAft>
                          <a:spcPts val="0"/>
                        </a:spcAft>
                      </a:pPr>
                      <a:r>
                        <a:rPr lang="tr-TR" sz="1000" b="1" i="1" dirty="0">
                          <a:latin typeface="Times New Roman"/>
                          <a:ea typeface="Calibri"/>
                          <a:cs typeface="Times New Roman"/>
                        </a:rPr>
                        <a:t>Bu değerlendirmeler sonucunda bir sonraki ayda alınacak kazanım ve göstergeler belirlenir. Her ay kullanılması gereken formlar bu bölümde belirtilir</a:t>
                      </a:r>
                      <a:r>
                        <a:rPr lang="tr-TR" sz="1000" dirty="0">
                          <a:latin typeface="Times New Roman"/>
                          <a:ea typeface="Calibri"/>
                          <a:cs typeface="Times New Roman"/>
                        </a:rPr>
                        <a:t>. (Eylül ayında “Okul Tanıtım ve Aile Tanıma Dosyası”nda bulunan formlar ile  “Aile Eğitimi İhtiyaç Belirleme Formu” ve “Aile Katılımı Tercih Formu” uygulanır. Eğitim yılı boyunca her çocuk için “Gelişim Gözlem Formu” doldurulur. Her dönemin sonunda her çocuk için “Gelişim Raporu” hazırlanır).</a:t>
                      </a:r>
                      <a:endParaRPr lang="tr-TR" sz="1100" dirty="0">
                        <a:latin typeface="Calibri"/>
                        <a:ea typeface="Calibri"/>
                        <a:cs typeface="Times New Roman"/>
                      </a:endParaRPr>
                    </a:p>
                  </a:txBody>
                  <a:tcPr marL="68580" marR="68580" marT="0" marB="0"/>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6"/>
                  </a:ext>
                </a:extLst>
              </a:tr>
            </a:tbl>
          </a:graphicData>
        </a:graphic>
      </p:graphicFrame>
      <p:sp>
        <p:nvSpPr>
          <p:cNvPr id="3" name="2 Slayt Numarası Yer Tutucusu"/>
          <p:cNvSpPr>
            <a:spLocks noGrp="1"/>
          </p:cNvSpPr>
          <p:nvPr>
            <p:ph type="sldNum" sz="quarter" idx="15"/>
          </p:nvPr>
        </p:nvSpPr>
        <p:spPr/>
        <p:txBody>
          <a:bodyPr/>
          <a:lstStyle/>
          <a:p>
            <a:fld id="{B1DEFA8C-F947-479F-BE07-76B6B3F80BF1}" type="slidenum">
              <a:rPr lang="tr-TR" smtClean="0"/>
              <a:pPr/>
              <a:t>3</a:t>
            </a:fld>
            <a:endParaRPr lang="tr-TR"/>
          </a:p>
        </p:txBody>
      </p:sp>
      <p:sp>
        <p:nvSpPr>
          <p:cNvPr id="4" name="3 Başlık"/>
          <p:cNvSpPr>
            <a:spLocks noGrp="1"/>
          </p:cNvSpPr>
          <p:nvPr>
            <p:ph type="title"/>
          </p:nvPr>
        </p:nvSpPr>
        <p:spPr/>
        <p:txBody>
          <a:bodyPr/>
          <a:lstStyle/>
          <a:p>
            <a:pPr algn="ctr"/>
            <a:r>
              <a:rPr lang="tr-TR" dirty="0">
                <a:solidFill>
                  <a:srgbClr val="C00000"/>
                </a:solidFill>
              </a:rPr>
              <a:t>AYLIK PLANI</a:t>
            </a:r>
          </a:p>
        </p:txBody>
      </p:sp>
    </p:spTree>
    <p:extLst>
      <p:ext uri="{BB962C8B-B14F-4D97-AF65-F5344CB8AC3E}">
        <p14:creationId xmlns:p14="http://schemas.microsoft.com/office/powerpoint/2010/main" val="2295556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1475656" y="2357430"/>
            <a:ext cx="7211144" cy="3738570"/>
          </a:xfrm>
        </p:spPr>
        <p:txBody>
          <a:bodyPr/>
          <a:lstStyle/>
          <a:p>
            <a:r>
              <a:rPr lang="tr-TR" i="1" dirty="0"/>
              <a:t>Güne Başlama Zamanı</a:t>
            </a:r>
          </a:p>
          <a:p>
            <a:r>
              <a:rPr lang="tr-TR" i="1" dirty="0"/>
              <a:t>Oyun Zamanı</a:t>
            </a:r>
          </a:p>
          <a:p>
            <a:r>
              <a:rPr lang="tr-TR" i="1" dirty="0"/>
              <a:t>Etkinlik Zamanı</a:t>
            </a:r>
          </a:p>
          <a:p>
            <a:r>
              <a:rPr lang="tr-TR" i="1" dirty="0"/>
              <a:t>Günü Değerlendirme Zamanı</a:t>
            </a:r>
          </a:p>
          <a:p>
            <a:r>
              <a:rPr lang="tr-TR" i="1" dirty="0"/>
              <a:t>Genel Değerlendirme</a:t>
            </a:r>
            <a:endParaRPr lang="tr-TR" dirty="0"/>
          </a:p>
        </p:txBody>
      </p:sp>
      <p:sp>
        <p:nvSpPr>
          <p:cNvPr id="3" name="2 Slayt Numarası Yer Tutucusu"/>
          <p:cNvSpPr>
            <a:spLocks noGrp="1"/>
          </p:cNvSpPr>
          <p:nvPr>
            <p:ph type="sldNum" sz="quarter" idx="15"/>
          </p:nvPr>
        </p:nvSpPr>
        <p:spPr/>
        <p:txBody>
          <a:bodyPr/>
          <a:lstStyle/>
          <a:p>
            <a:fld id="{B1DEFA8C-F947-479F-BE07-76B6B3F80BF1}" type="slidenum">
              <a:rPr lang="tr-TR" smtClean="0"/>
              <a:pPr/>
              <a:t>4</a:t>
            </a:fld>
            <a:endParaRPr lang="tr-TR"/>
          </a:p>
        </p:txBody>
      </p:sp>
      <p:sp>
        <p:nvSpPr>
          <p:cNvPr id="4" name="3 Başlık"/>
          <p:cNvSpPr>
            <a:spLocks noGrp="1"/>
          </p:cNvSpPr>
          <p:nvPr>
            <p:ph type="title"/>
          </p:nvPr>
        </p:nvSpPr>
        <p:spPr/>
        <p:txBody>
          <a:bodyPr/>
          <a:lstStyle/>
          <a:p>
            <a:pPr algn="ctr"/>
            <a:r>
              <a:rPr lang="tr-TR" dirty="0">
                <a:solidFill>
                  <a:srgbClr val="C00000"/>
                </a:solidFill>
              </a:rPr>
              <a:t>GÜNLÜK EĞİTİM AKIŞI</a:t>
            </a:r>
          </a:p>
        </p:txBody>
      </p:sp>
    </p:spTree>
    <p:extLst>
      <p:ext uri="{BB962C8B-B14F-4D97-AF65-F5344CB8AC3E}">
        <p14:creationId xmlns:p14="http://schemas.microsoft.com/office/powerpoint/2010/main" val="3770824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67544" y="1916832"/>
            <a:ext cx="8229600" cy="1881182"/>
          </a:xfrm>
        </p:spPr>
        <p:txBody>
          <a:bodyPr>
            <a:normAutofit fontScale="85000" lnSpcReduction="20000"/>
          </a:bodyPr>
          <a:lstStyle/>
          <a:p>
            <a:pPr lvl="0" algn="just"/>
            <a:r>
              <a:rPr lang="tr-TR" dirty="0"/>
              <a:t>MEB, (2013). Okul Öncesi Eğitim Programı. Ankara: MEB Temel Eğitimi Genel Müdürlüğü..</a:t>
            </a:r>
          </a:p>
          <a:p>
            <a:pPr lvl="0" algn="just"/>
            <a:r>
              <a:rPr lang="tr-TR" dirty="0"/>
              <a:t>MEB,  (2013).0 -36 Ay Çocukları İçin Eğitim Programı. Ankara: Milli Eğitim Bakanlığı Temel Eğitim Genel Müdürlüğü. </a:t>
            </a:r>
          </a:p>
          <a:p>
            <a:pPr lvl="0" algn="just"/>
            <a:r>
              <a:rPr lang="tr-TR" dirty="0"/>
              <a:t>Akyol, A. (Editör) (2015).  Okul Öncesi Eğitim Programları, Her Yönüyle Okul Öncesi Eğitim, 157-183, Ankara: Hedef Yayıncılık.</a:t>
            </a:r>
          </a:p>
        </p:txBody>
      </p:sp>
      <p:sp>
        <p:nvSpPr>
          <p:cNvPr id="6" name="2 Başlık"/>
          <p:cNvSpPr>
            <a:spLocks noGrp="1"/>
          </p:cNvSpPr>
          <p:nvPr>
            <p:ph type="title"/>
          </p:nvPr>
        </p:nvSpPr>
        <p:spPr>
          <a:xfrm>
            <a:off x="428596" y="-285776"/>
            <a:ext cx="8229600" cy="1219200"/>
          </a:xfrm>
        </p:spPr>
        <p:txBody>
          <a:bodyPr>
            <a:normAutofit/>
          </a:bodyPr>
          <a:lstStyle/>
          <a:p>
            <a:r>
              <a:rPr lang="tr-TR" sz="3200" dirty="0">
                <a:solidFill>
                  <a:srgbClr val="C00000"/>
                </a:solidFill>
              </a:rPr>
              <a:t>Kaynaklar</a:t>
            </a:r>
          </a:p>
        </p:txBody>
      </p:sp>
    </p:spTree>
    <p:extLst>
      <p:ext uri="{BB962C8B-B14F-4D97-AF65-F5344CB8AC3E}">
        <p14:creationId xmlns:p14="http://schemas.microsoft.com/office/powerpoint/2010/main" val="399848241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emplate>
  <TotalTime>151</TotalTime>
  <Words>386</Words>
  <Application>Microsoft Office PowerPoint</Application>
  <PresentationFormat>Ekran Gösterisi (4:3)</PresentationFormat>
  <Paragraphs>48</Paragraphs>
  <Slides>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vt:i4>
      </vt:variant>
    </vt:vector>
  </HeadingPairs>
  <TitlesOfParts>
    <vt:vector size="11" baseType="lpstr">
      <vt:lpstr>Calibri</vt:lpstr>
      <vt:lpstr>Constantia</vt:lpstr>
      <vt:lpstr>Times New Roman</vt:lpstr>
      <vt:lpstr>Wingdings</vt:lpstr>
      <vt:lpstr>Wingdings 2</vt:lpstr>
      <vt:lpstr>Kağıt</vt:lpstr>
      <vt:lpstr>OKUL ÖNCESİ EĞİTİM ROGRAMLARI-I</vt:lpstr>
      <vt:lpstr>AYLIK PLAN</vt:lpstr>
      <vt:lpstr>AYLIK PLANI</vt:lpstr>
      <vt:lpstr>GÜNLÜK EĞİTİM AKIŞI</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 ÖNCESİ EĞİTİM PROGRAMLARI-I</dc:title>
  <dc:creator>aysel</dc:creator>
  <cp:lastModifiedBy>Emin Demir</cp:lastModifiedBy>
  <cp:revision>23</cp:revision>
  <dcterms:created xsi:type="dcterms:W3CDTF">2013-09-22T16:02:41Z</dcterms:created>
  <dcterms:modified xsi:type="dcterms:W3CDTF">2020-05-03T22:56:36Z</dcterms:modified>
</cp:coreProperties>
</file>