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87" r:id="rId4"/>
    <p:sldId id="258" r:id="rId5"/>
    <p:sldId id="259" r:id="rId6"/>
    <p:sldId id="260" r:id="rId7"/>
    <p:sldId id="261" r:id="rId8"/>
    <p:sldId id="262" r:id="rId9"/>
    <p:sldId id="263"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Orta Stil 3 - Vurgu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5BE263C-DBD7-4A20-BB59-AAB30ACAA65A}" styleName="Orta Stil 3 - Vurgu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3318" autoAdjust="0"/>
  </p:normalViewPr>
  <p:slideViewPr>
    <p:cSldViewPr snapToGrid="0">
      <p:cViewPr varScale="1">
        <p:scale>
          <a:sx n="84" d="100"/>
          <a:sy n="84" d="100"/>
        </p:scale>
        <p:origin x="23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587B3A-EA01-4B99-818B-3F596DCE0B57}" type="doc">
      <dgm:prSet loTypeId="urn:microsoft.com/office/officeart/2005/8/layout/hProcess3" loCatId="process" qsTypeId="urn:microsoft.com/office/officeart/2005/8/quickstyle/3d5" qsCatId="3D" csTypeId="urn:microsoft.com/office/officeart/2005/8/colors/accent2_2" csCatId="accent2" phldr="1"/>
      <dgm:spPr/>
    </dgm:pt>
    <dgm:pt modelId="{7890E3BE-964F-43D2-9373-53B132D2DAC0}">
      <dgm:prSet phldrT="[Metin]"/>
      <dgm:spPr/>
      <dgm:t>
        <a:bodyPr/>
        <a:lstStyle/>
        <a:p>
          <a:r>
            <a:rPr lang="tr-TR" dirty="0" smtClean="0"/>
            <a:t>Size </a:t>
          </a:r>
          <a:endParaRPr lang="tr-TR" dirty="0"/>
        </a:p>
      </dgm:t>
    </dgm:pt>
    <dgm:pt modelId="{259A61F1-99DA-45E7-B208-AA4991571AAF}" type="parTrans" cxnId="{6F697016-AC81-4871-88A2-703047C1EF6D}">
      <dgm:prSet/>
      <dgm:spPr/>
      <dgm:t>
        <a:bodyPr/>
        <a:lstStyle/>
        <a:p>
          <a:endParaRPr lang="tr-TR"/>
        </a:p>
      </dgm:t>
    </dgm:pt>
    <dgm:pt modelId="{12D73767-5ECB-4739-A815-463191C35904}" type="sibTrans" cxnId="{6F697016-AC81-4871-88A2-703047C1EF6D}">
      <dgm:prSet/>
      <dgm:spPr/>
      <dgm:t>
        <a:bodyPr/>
        <a:lstStyle/>
        <a:p>
          <a:endParaRPr lang="tr-TR"/>
        </a:p>
      </dgm:t>
    </dgm:pt>
    <dgm:pt modelId="{CB644EAC-1BB5-4582-84F2-9094B64D16B7}">
      <dgm:prSet phldrT="[Metin]"/>
      <dgm:spPr/>
      <dgm:t>
        <a:bodyPr/>
        <a:lstStyle/>
        <a:p>
          <a:r>
            <a:rPr lang="tr-TR" dirty="0" err="1" smtClean="0"/>
            <a:t>Extent</a:t>
          </a:r>
          <a:r>
            <a:rPr lang="tr-TR" dirty="0" smtClean="0"/>
            <a:t> </a:t>
          </a:r>
          <a:endParaRPr lang="tr-TR" dirty="0"/>
        </a:p>
      </dgm:t>
    </dgm:pt>
    <dgm:pt modelId="{1672D765-096C-453F-A11D-F3CFF000C878}" type="parTrans" cxnId="{0D9B0384-5A69-40C0-BDA5-0242702D5231}">
      <dgm:prSet/>
      <dgm:spPr/>
      <dgm:t>
        <a:bodyPr/>
        <a:lstStyle/>
        <a:p>
          <a:endParaRPr lang="tr-TR"/>
        </a:p>
      </dgm:t>
    </dgm:pt>
    <dgm:pt modelId="{D2E0D5BD-EF0E-4EB3-A851-173842168375}" type="sibTrans" cxnId="{0D9B0384-5A69-40C0-BDA5-0242702D5231}">
      <dgm:prSet/>
      <dgm:spPr/>
      <dgm:t>
        <a:bodyPr/>
        <a:lstStyle/>
        <a:p>
          <a:endParaRPr lang="tr-TR"/>
        </a:p>
      </dgm:t>
    </dgm:pt>
    <dgm:pt modelId="{FEA74345-338D-44FA-B005-B4B053112E07}">
      <dgm:prSet phldrT="[Metin]"/>
      <dgm:spPr/>
      <dgm:t>
        <a:bodyPr/>
        <a:lstStyle/>
        <a:p>
          <a:r>
            <a:rPr lang="tr-TR" dirty="0" err="1" smtClean="0"/>
            <a:t>Timing</a:t>
          </a:r>
          <a:endParaRPr lang="tr-TR" dirty="0"/>
        </a:p>
      </dgm:t>
    </dgm:pt>
    <dgm:pt modelId="{D193A29E-2DE3-4322-9EC4-C31203E81426}" type="parTrans" cxnId="{E3693BD3-EE45-4D5A-9423-31E885D66FFD}">
      <dgm:prSet/>
      <dgm:spPr/>
      <dgm:t>
        <a:bodyPr/>
        <a:lstStyle/>
        <a:p>
          <a:endParaRPr lang="tr-TR"/>
        </a:p>
      </dgm:t>
    </dgm:pt>
    <dgm:pt modelId="{B0A304E6-4290-4B2F-AB07-5AED5DCE8295}" type="sibTrans" cxnId="{E3693BD3-EE45-4D5A-9423-31E885D66FFD}">
      <dgm:prSet/>
      <dgm:spPr/>
      <dgm:t>
        <a:bodyPr/>
        <a:lstStyle/>
        <a:p>
          <a:endParaRPr lang="tr-TR"/>
        </a:p>
      </dgm:t>
    </dgm:pt>
    <dgm:pt modelId="{ECA05A10-D2D1-46C7-9EB0-30F2F300BC15}" type="pres">
      <dgm:prSet presAssocID="{8C587B3A-EA01-4B99-818B-3F596DCE0B57}" presName="Name0" presStyleCnt="0">
        <dgm:presLayoutVars>
          <dgm:dir/>
          <dgm:animLvl val="lvl"/>
          <dgm:resizeHandles val="exact"/>
        </dgm:presLayoutVars>
      </dgm:prSet>
      <dgm:spPr/>
    </dgm:pt>
    <dgm:pt modelId="{CE1B6B24-D64B-4A05-A65A-7A8BA27AC476}" type="pres">
      <dgm:prSet presAssocID="{8C587B3A-EA01-4B99-818B-3F596DCE0B57}" presName="dummy" presStyleCnt="0"/>
      <dgm:spPr/>
    </dgm:pt>
    <dgm:pt modelId="{78A8EA55-A126-48D5-833C-58E5A1108CD2}" type="pres">
      <dgm:prSet presAssocID="{8C587B3A-EA01-4B99-818B-3F596DCE0B57}" presName="linH" presStyleCnt="0"/>
      <dgm:spPr/>
    </dgm:pt>
    <dgm:pt modelId="{222D7E29-DE0E-4C17-87F0-15E76FC082CF}" type="pres">
      <dgm:prSet presAssocID="{8C587B3A-EA01-4B99-818B-3F596DCE0B57}" presName="padding1" presStyleCnt="0"/>
      <dgm:spPr/>
    </dgm:pt>
    <dgm:pt modelId="{BD64869E-11EB-447C-806F-3B4F2623D5F4}" type="pres">
      <dgm:prSet presAssocID="{7890E3BE-964F-43D2-9373-53B132D2DAC0}" presName="linV" presStyleCnt="0"/>
      <dgm:spPr/>
    </dgm:pt>
    <dgm:pt modelId="{6078C621-C12D-48D4-B94B-72B32E9391DF}" type="pres">
      <dgm:prSet presAssocID="{7890E3BE-964F-43D2-9373-53B132D2DAC0}" presName="spVertical1" presStyleCnt="0"/>
      <dgm:spPr/>
    </dgm:pt>
    <dgm:pt modelId="{CA843B64-8A2D-4B28-A5E1-E69F7BF4765D}" type="pres">
      <dgm:prSet presAssocID="{7890E3BE-964F-43D2-9373-53B132D2DAC0}" presName="parTx" presStyleLbl="revTx" presStyleIdx="0" presStyleCnt="3">
        <dgm:presLayoutVars>
          <dgm:chMax val="0"/>
          <dgm:chPref val="0"/>
          <dgm:bulletEnabled val="1"/>
        </dgm:presLayoutVars>
      </dgm:prSet>
      <dgm:spPr/>
      <dgm:t>
        <a:bodyPr/>
        <a:lstStyle/>
        <a:p>
          <a:endParaRPr lang="tr-TR"/>
        </a:p>
      </dgm:t>
    </dgm:pt>
    <dgm:pt modelId="{5F0786F9-91A0-4C42-ADF2-DF1DF45563AA}" type="pres">
      <dgm:prSet presAssocID="{7890E3BE-964F-43D2-9373-53B132D2DAC0}" presName="spVertical2" presStyleCnt="0"/>
      <dgm:spPr/>
    </dgm:pt>
    <dgm:pt modelId="{A895B280-FA93-484B-B7C2-A1A20EE561AE}" type="pres">
      <dgm:prSet presAssocID="{7890E3BE-964F-43D2-9373-53B132D2DAC0}" presName="spVertical3" presStyleCnt="0"/>
      <dgm:spPr/>
    </dgm:pt>
    <dgm:pt modelId="{0DDD2BE2-42DA-44B5-AFB5-3CEBE968B4BB}" type="pres">
      <dgm:prSet presAssocID="{12D73767-5ECB-4739-A815-463191C35904}" presName="space" presStyleCnt="0"/>
      <dgm:spPr/>
    </dgm:pt>
    <dgm:pt modelId="{C589C808-665C-495D-821D-D63C1F9DC0B3}" type="pres">
      <dgm:prSet presAssocID="{CB644EAC-1BB5-4582-84F2-9094B64D16B7}" presName="linV" presStyleCnt="0"/>
      <dgm:spPr/>
    </dgm:pt>
    <dgm:pt modelId="{254E8728-2128-43AC-8BE2-84441D79761D}" type="pres">
      <dgm:prSet presAssocID="{CB644EAC-1BB5-4582-84F2-9094B64D16B7}" presName="spVertical1" presStyleCnt="0"/>
      <dgm:spPr/>
    </dgm:pt>
    <dgm:pt modelId="{650384AD-7EB4-4222-9959-E500CC8F3DFE}" type="pres">
      <dgm:prSet presAssocID="{CB644EAC-1BB5-4582-84F2-9094B64D16B7}" presName="parTx" presStyleLbl="revTx" presStyleIdx="1" presStyleCnt="3">
        <dgm:presLayoutVars>
          <dgm:chMax val="0"/>
          <dgm:chPref val="0"/>
          <dgm:bulletEnabled val="1"/>
        </dgm:presLayoutVars>
      </dgm:prSet>
      <dgm:spPr/>
      <dgm:t>
        <a:bodyPr/>
        <a:lstStyle/>
        <a:p>
          <a:endParaRPr lang="tr-TR"/>
        </a:p>
      </dgm:t>
    </dgm:pt>
    <dgm:pt modelId="{FFF1AEFD-44F9-4E06-8645-5B89176BB381}" type="pres">
      <dgm:prSet presAssocID="{CB644EAC-1BB5-4582-84F2-9094B64D16B7}" presName="spVertical2" presStyleCnt="0"/>
      <dgm:spPr/>
    </dgm:pt>
    <dgm:pt modelId="{36C711A1-7F87-4D01-8240-70E85E0CD7F1}" type="pres">
      <dgm:prSet presAssocID="{CB644EAC-1BB5-4582-84F2-9094B64D16B7}" presName="spVertical3" presStyleCnt="0"/>
      <dgm:spPr/>
    </dgm:pt>
    <dgm:pt modelId="{6B540E96-8EDB-42DD-8B41-9D585D8C5491}" type="pres">
      <dgm:prSet presAssocID="{D2E0D5BD-EF0E-4EB3-A851-173842168375}" presName="space" presStyleCnt="0"/>
      <dgm:spPr/>
    </dgm:pt>
    <dgm:pt modelId="{054B72A3-07D1-4F33-881F-A452F40B728C}" type="pres">
      <dgm:prSet presAssocID="{FEA74345-338D-44FA-B005-B4B053112E07}" presName="linV" presStyleCnt="0"/>
      <dgm:spPr/>
    </dgm:pt>
    <dgm:pt modelId="{8CA940C9-6F94-4FFA-9621-7E9DD8CE7929}" type="pres">
      <dgm:prSet presAssocID="{FEA74345-338D-44FA-B005-B4B053112E07}" presName="spVertical1" presStyleCnt="0"/>
      <dgm:spPr/>
    </dgm:pt>
    <dgm:pt modelId="{21B39D7D-C8E5-4126-BE33-11D8F3140CAF}" type="pres">
      <dgm:prSet presAssocID="{FEA74345-338D-44FA-B005-B4B053112E07}" presName="parTx" presStyleLbl="revTx" presStyleIdx="2" presStyleCnt="3">
        <dgm:presLayoutVars>
          <dgm:chMax val="0"/>
          <dgm:chPref val="0"/>
          <dgm:bulletEnabled val="1"/>
        </dgm:presLayoutVars>
      </dgm:prSet>
      <dgm:spPr/>
      <dgm:t>
        <a:bodyPr/>
        <a:lstStyle/>
        <a:p>
          <a:endParaRPr lang="tr-TR"/>
        </a:p>
      </dgm:t>
    </dgm:pt>
    <dgm:pt modelId="{0B367E87-33D1-41E9-8224-8932B9357582}" type="pres">
      <dgm:prSet presAssocID="{FEA74345-338D-44FA-B005-B4B053112E07}" presName="spVertical2" presStyleCnt="0"/>
      <dgm:spPr/>
    </dgm:pt>
    <dgm:pt modelId="{3B0B2E82-CED7-4AA7-98A9-C8CC153A6C91}" type="pres">
      <dgm:prSet presAssocID="{FEA74345-338D-44FA-B005-B4B053112E07}" presName="spVertical3" presStyleCnt="0"/>
      <dgm:spPr/>
    </dgm:pt>
    <dgm:pt modelId="{7732B3EC-5F40-42EE-A8D6-C677A6317236}" type="pres">
      <dgm:prSet presAssocID="{8C587B3A-EA01-4B99-818B-3F596DCE0B57}" presName="padding2" presStyleCnt="0"/>
      <dgm:spPr/>
    </dgm:pt>
    <dgm:pt modelId="{83761115-8DA9-4635-B5A6-D4164FF1C720}" type="pres">
      <dgm:prSet presAssocID="{8C587B3A-EA01-4B99-818B-3F596DCE0B57}" presName="negArrow" presStyleCnt="0"/>
      <dgm:spPr/>
    </dgm:pt>
    <dgm:pt modelId="{8FC9EC6A-F2E6-49B8-BE61-ABF0899C77E8}" type="pres">
      <dgm:prSet presAssocID="{8C587B3A-EA01-4B99-818B-3F596DCE0B57}" presName="backgroundArrow" presStyleLbl="node1" presStyleIdx="0" presStyleCnt="1" custLinFactNeighborX="-1955" custLinFactNeighborY="5498"/>
      <dgm:spPr/>
    </dgm:pt>
  </dgm:ptLst>
  <dgm:cxnLst>
    <dgm:cxn modelId="{EBD13EBD-EDA0-4B48-A1B1-DCEB52A3E629}" type="presOf" srcId="{7890E3BE-964F-43D2-9373-53B132D2DAC0}" destId="{CA843B64-8A2D-4B28-A5E1-E69F7BF4765D}" srcOrd="0" destOrd="0" presId="urn:microsoft.com/office/officeart/2005/8/layout/hProcess3"/>
    <dgm:cxn modelId="{06AE91D4-5625-459E-80CF-FC483BF6B048}" type="presOf" srcId="{CB644EAC-1BB5-4582-84F2-9094B64D16B7}" destId="{650384AD-7EB4-4222-9959-E500CC8F3DFE}" srcOrd="0" destOrd="0" presId="urn:microsoft.com/office/officeart/2005/8/layout/hProcess3"/>
    <dgm:cxn modelId="{6F697016-AC81-4871-88A2-703047C1EF6D}" srcId="{8C587B3A-EA01-4B99-818B-3F596DCE0B57}" destId="{7890E3BE-964F-43D2-9373-53B132D2DAC0}" srcOrd="0" destOrd="0" parTransId="{259A61F1-99DA-45E7-B208-AA4991571AAF}" sibTransId="{12D73767-5ECB-4739-A815-463191C35904}"/>
    <dgm:cxn modelId="{E3693BD3-EE45-4D5A-9423-31E885D66FFD}" srcId="{8C587B3A-EA01-4B99-818B-3F596DCE0B57}" destId="{FEA74345-338D-44FA-B005-B4B053112E07}" srcOrd="2" destOrd="0" parTransId="{D193A29E-2DE3-4322-9EC4-C31203E81426}" sibTransId="{B0A304E6-4290-4B2F-AB07-5AED5DCE8295}"/>
    <dgm:cxn modelId="{ADF81FE8-B2F3-4A08-8A66-67E37539BFF9}" type="presOf" srcId="{FEA74345-338D-44FA-B005-B4B053112E07}" destId="{21B39D7D-C8E5-4126-BE33-11D8F3140CAF}" srcOrd="0" destOrd="0" presId="urn:microsoft.com/office/officeart/2005/8/layout/hProcess3"/>
    <dgm:cxn modelId="{6E75F72B-F447-4712-98DD-AE9338811749}" type="presOf" srcId="{8C587B3A-EA01-4B99-818B-3F596DCE0B57}" destId="{ECA05A10-D2D1-46C7-9EB0-30F2F300BC15}" srcOrd="0" destOrd="0" presId="urn:microsoft.com/office/officeart/2005/8/layout/hProcess3"/>
    <dgm:cxn modelId="{0D9B0384-5A69-40C0-BDA5-0242702D5231}" srcId="{8C587B3A-EA01-4B99-818B-3F596DCE0B57}" destId="{CB644EAC-1BB5-4582-84F2-9094B64D16B7}" srcOrd="1" destOrd="0" parTransId="{1672D765-096C-453F-A11D-F3CFF000C878}" sibTransId="{D2E0D5BD-EF0E-4EB3-A851-173842168375}"/>
    <dgm:cxn modelId="{EACB140B-9473-4EA2-95BC-2E0E795FB4DB}" type="presParOf" srcId="{ECA05A10-D2D1-46C7-9EB0-30F2F300BC15}" destId="{CE1B6B24-D64B-4A05-A65A-7A8BA27AC476}" srcOrd="0" destOrd="0" presId="urn:microsoft.com/office/officeart/2005/8/layout/hProcess3"/>
    <dgm:cxn modelId="{088F5439-9D2B-4D35-845A-8464961FF047}" type="presParOf" srcId="{ECA05A10-D2D1-46C7-9EB0-30F2F300BC15}" destId="{78A8EA55-A126-48D5-833C-58E5A1108CD2}" srcOrd="1" destOrd="0" presId="urn:microsoft.com/office/officeart/2005/8/layout/hProcess3"/>
    <dgm:cxn modelId="{A11CFD84-D64D-4AD3-B11F-4C8ED14AA1F5}" type="presParOf" srcId="{78A8EA55-A126-48D5-833C-58E5A1108CD2}" destId="{222D7E29-DE0E-4C17-87F0-15E76FC082CF}" srcOrd="0" destOrd="0" presId="urn:microsoft.com/office/officeart/2005/8/layout/hProcess3"/>
    <dgm:cxn modelId="{6B904D68-5022-4975-9643-F122C875A067}" type="presParOf" srcId="{78A8EA55-A126-48D5-833C-58E5A1108CD2}" destId="{BD64869E-11EB-447C-806F-3B4F2623D5F4}" srcOrd="1" destOrd="0" presId="urn:microsoft.com/office/officeart/2005/8/layout/hProcess3"/>
    <dgm:cxn modelId="{4CE2109F-1AC9-4600-BFA1-329B2342D659}" type="presParOf" srcId="{BD64869E-11EB-447C-806F-3B4F2623D5F4}" destId="{6078C621-C12D-48D4-B94B-72B32E9391DF}" srcOrd="0" destOrd="0" presId="urn:microsoft.com/office/officeart/2005/8/layout/hProcess3"/>
    <dgm:cxn modelId="{0222A04B-FE74-4369-9A84-F1C6C24A1899}" type="presParOf" srcId="{BD64869E-11EB-447C-806F-3B4F2623D5F4}" destId="{CA843B64-8A2D-4B28-A5E1-E69F7BF4765D}" srcOrd="1" destOrd="0" presId="urn:microsoft.com/office/officeart/2005/8/layout/hProcess3"/>
    <dgm:cxn modelId="{E5C1948D-FCF2-4B53-A8D3-4C37E37D2FC5}" type="presParOf" srcId="{BD64869E-11EB-447C-806F-3B4F2623D5F4}" destId="{5F0786F9-91A0-4C42-ADF2-DF1DF45563AA}" srcOrd="2" destOrd="0" presId="urn:microsoft.com/office/officeart/2005/8/layout/hProcess3"/>
    <dgm:cxn modelId="{223E720A-A3D5-44F7-97B9-75D25C1FAE13}" type="presParOf" srcId="{BD64869E-11EB-447C-806F-3B4F2623D5F4}" destId="{A895B280-FA93-484B-B7C2-A1A20EE561AE}" srcOrd="3" destOrd="0" presId="urn:microsoft.com/office/officeart/2005/8/layout/hProcess3"/>
    <dgm:cxn modelId="{ED71DC99-6253-48D9-950F-FAB2C4957FBD}" type="presParOf" srcId="{78A8EA55-A126-48D5-833C-58E5A1108CD2}" destId="{0DDD2BE2-42DA-44B5-AFB5-3CEBE968B4BB}" srcOrd="2" destOrd="0" presId="urn:microsoft.com/office/officeart/2005/8/layout/hProcess3"/>
    <dgm:cxn modelId="{FC3E3FFB-5622-4851-ADA7-6864D55BB5CE}" type="presParOf" srcId="{78A8EA55-A126-48D5-833C-58E5A1108CD2}" destId="{C589C808-665C-495D-821D-D63C1F9DC0B3}" srcOrd="3" destOrd="0" presId="urn:microsoft.com/office/officeart/2005/8/layout/hProcess3"/>
    <dgm:cxn modelId="{51B869BF-8C8C-442A-9195-C9B937E3118D}" type="presParOf" srcId="{C589C808-665C-495D-821D-D63C1F9DC0B3}" destId="{254E8728-2128-43AC-8BE2-84441D79761D}" srcOrd="0" destOrd="0" presId="urn:microsoft.com/office/officeart/2005/8/layout/hProcess3"/>
    <dgm:cxn modelId="{0377F215-A22B-4D46-975B-8134DAE5D87A}" type="presParOf" srcId="{C589C808-665C-495D-821D-D63C1F9DC0B3}" destId="{650384AD-7EB4-4222-9959-E500CC8F3DFE}" srcOrd="1" destOrd="0" presId="urn:microsoft.com/office/officeart/2005/8/layout/hProcess3"/>
    <dgm:cxn modelId="{00DA3EAF-0FD6-4EA9-B24A-CC941105E04C}" type="presParOf" srcId="{C589C808-665C-495D-821D-D63C1F9DC0B3}" destId="{FFF1AEFD-44F9-4E06-8645-5B89176BB381}" srcOrd="2" destOrd="0" presId="urn:microsoft.com/office/officeart/2005/8/layout/hProcess3"/>
    <dgm:cxn modelId="{CC5F0841-FC05-47FB-880B-E9114A9C49DF}" type="presParOf" srcId="{C589C808-665C-495D-821D-D63C1F9DC0B3}" destId="{36C711A1-7F87-4D01-8240-70E85E0CD7F1}" srcOrd="3" destOrd="0" presId="urn:microsoft.com/office/officeart/2005/8/layout/hProcess3"/>
    <dgm:cxn modelId="{531D0453-3020-468A-AD35-8A357EA95B70}" type="presParOf" srcId="{78A8EA55-A126-48D5-833C-58E5A1108CD2}" destId="{6B540E96-8EDB-42DD-8B41-9D585D8C5491}" srcOrd="4" destOrd="0" presId="urn:microsoft.com/office/officeart/2005/8/layout/hProcess3"/>
    <dgm:cxn modelId="{04FFB88D-D389-4EE7-8765-73E48DB492E1}" type="presParOf" srcId="{78A8EA55-A126-48D5-833C-58E5A1108CD2}" destId="{054B72A3-07D1-4F33-881F-A452F40B728C}" srcOrd="5" destOrd="0" presId="urn:microsoft.com/office/officeart/2005/8/layout/hProcess3"/>
    <dgm:cxn modelId="{6DF06CE1-22ED-4AE0-80A9-CEE0C299BA44}" type="presParOf" srcId="{054B72A3-07D1-4F33-881F-A452F40B728C}" destId="{8CA940C9-6F94-4FFA-9621-7E9DD8CE7929}" srcOrd="0" destOrd="0" presId="urn:microsoft.com/office/officeart/2005/8/layout/hProcess3"/>
    <dgm:cxn modelId="{06D42E1E-BF1E-4232-A53B-3C3EF0C1826D}" type="presParOf" srcId="{054B72A3-07D1-4F33-881F-A452F40B728C}" destId="{21B39D7D-C8E5-4126-BE33-11D8F3140CAF}" srcOrd="1" destOrd="0" presId="urn:microsoft.com/office/officeart/2005/8/layout/hProcess3"/>
    <dgm:cxn modelId="{DCE6E45A-8065-4B3B-8871-D1E7BFAC4AFB}" type="presParOf" srcId="{054B72A3-07D1-4F33-881F-A452F40B728C}" destId="{0B367E87-33D1-41E9-8224-8932B9357582}" srcOrd="2" destOrd="0" presId="urn:microsoft.com/office/officeart/2005/8/layout/hProcess3"/>
    <dgm:cxn modelId="{DA2207D7-C41D-44B6-B5B4-07FFEDE2E840}" type="presParOf" srcId="{054B72A3-07D1-4F33-881F-A452F40B728C}" destId="{3B0B2E82-CED7-4AA7-98A9-C8CC153A6C91}" srcOrd="3" destOrd="0" presId="urn:microsoft.com/office/officeart/2005/8/layout/hProcess3"/>
    <dgm:cxn modelId="{C2616A95-8BF0-4BD6-AB5D-2D5C44FE3C88}" type="presParOf" srcId="{78A8EA55-A126-48D5-833C-58E5A1108CD2}" destId="{7732B3EC-5F40-42EE-A8D6-C677A6317236}" srcOrd="6" destOrd="0" presId="urn:microsoft.com/office/officeart/2005/8/layout/hProcess3"/>
    <dgm:cxn modelId="{2B376CD8-1B4B-4E78-8568-1B2DAE81704B}" type="presParOf" srcId="{78A8EA55-A126-48D5-833C-58E5A1108CD2}" destId="{83761115-8DA9-4635-B5A6-D4164FF1C720}" srcOrd="7" destOrd="0" presId="urn:microsoft.com/office/officeart/2005/8/layout/hProcess3"/>
    <dgm:cxn modelId="{AD654E8B-D0FB-4B9D-B6AC-3B69A53AFC49}" type="presParOf" srcId="{78A8EA55-A126-48D5-833C-58E5A1108CD2}" destId="{8FC9EC6A-F2E6-49B8-BE61-ABF0899C77E8}" srcOrd="8"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3B3EB6B-2399-4323-B0D8-F31532513AE7}" type="doc">
      <dgm:prSet loTypeId="urn:microsoft.com/office/officeart/2005/8/layout/arrow6" loCatId="relationship" qsTypeId="urn:microsoft.com/office/officeart/2005/8/quickstyle/simple3" qsCatId="simple" csTypeId="urn:microsoft.com/office/officeart/2005/8/colors/accent2_3" csCatId="accent2" phldr="1"/>
      <dgm:spPr/>
      <dgm:t>
        <a:bodyPr/>
        <a:lstStyle/>
        <a:p>
          <a:endParaRPr lang="tr-TR"/>
        </a:p>
      </dgm:t>
    </dgm:pt>
    <dgm:pt modelId="{FFDF2EA8-0CB3-491B-A2F6-2278DD840D97}">
      <dgm:prSet phldrT="[Metin]" custT="1"/>
      <dgm:spPr/>
      <dgm:t>
        <a:bodyPr/>
        <a:lstStyle/>
        <a:p>
          <a:r>
            <a:rPr lang="tr-TR" sz="2800" dirty="0" err="1" smtClean="0"/>
            <a:t>Texture</a:t>
          </a:r>
          <a:r>
            <a:rPr lang="tr-TR" sz="2800" dirty="0" smtClean="0"/>
            <a:t> </a:t>
          </a:r>
        </a:p>
        <a:p>
          <a:r>
            <a:rPr lang="tr-TR" sz="2800" dirty="0" err="1" smtClean="0"/>
            <a:t>Flavour</a:t>
          </a:r>
          <a:endParaRPr lang="tr-TR" sz="2800" dirty="0"/>
        </a:p>
      </dgm:t>
    </dgm:pt>
    <dgm:pt modelId="{CD4ED885-1CDC-4663-BC8B-DBC0DB8794CD}" type="parTrans" cxnId="{7F653626-B59B-4D5E-91B7-5283418E6E6A}">
      <dgm:prSet/>
      <dgm:spPr/>
      <dgm:t>
        <a:bodyPr/>
        <a:lstStyle/>
        <a:p>
          <a:endParaRPr lang="tr-TR"/>
        </a:p>
      </dgm:t>
    </dgm:pt>
    <dgm:pt modelId="{60DF2633-A20E-473A-B37C-DB2A58AA0BEC}" type="sibTrans" cxnId="{7F653626-B59B-4D5E-91B7-5283418E6E6A}">
      <dgm:prSet/>
      <dgm:spPr/>
      <dgm:t>
        <a:bodyPr/>
        <a:lstStyle/>
        <a:p>
          <a:endParaRPr lang="tr-TR"/>
        </a:p>
      </dgm:t>
    </dgm:pt>
    <dgm:pt modelId="{27EDCBC4-82D5-4FE4-9715-3805A0326BAC}">
      <dgm:prSet phldrT="[Metin]" custT="1"/>
      <dgm:spPr/>
      <dgm:t>
        <a:bodyPr/>
        <a:lstStyle/>
        <a:p>
          <a:r>
            <a:rPr lang="tr-TR" sz="2400" dirty="0" smtClean="0"/>
            <a:t>Acidification</a:t>
          </a:r>
        </a:p>
        <a:p>
          <a:r>
            <a:rPr lang="tr-TR" sz="2400" dirty="0" smtClean="0"/>
            <a:t>Development of </a:t>
          </a:r>
          <a:r>
            <a:rPr lang="tr-TR" sz="2400" dirty="0" err="1" smtClean="0"/>
            <a:t>rigor</a:t>
          </a:r>
          <a:r>
            <a:rPr lang="tr-TR" sz="2400" dirty="0" smtClean="0"/>
            <a:t> </a:t>
          </a:r>
          <a:r>
            <a:rPr lang="tr-TR" sz="2400" dirty="0" err="1" smtClean="0"/>
            <a:t>mortis</a:t>
          </a:r>
          <a:endParaRPr lang="tr-TR" sz="2400" dirty="0" smtClean="0"/>
        </a:p>
        <a:p>
          <a:r>
            <a:rPr lang="tr-TR" sz="2400" dirty="0" err="1" smtClean="0"/>
            <a:t>Resolution</a:t>
          </a:r>
          <a:r>
            <a:rPr lang="tr-TR" sz="2400" dirty="0" smtClean="0"/>
            <a:t> of </a:t>
          </a:r>
          <a:r>
            <a:rPr lang="tr-TR" sz="2400" dirty="0" err="1" smtClean="0"/>
            <a:t>rigor</a:t>
          </a:r>
          <a:endParaRPr lang="tr-TR" sz="2400" dirty="0" smtClean="0"/>
        </a:p>
        <a:p>
          <a:r>
            <a:rPr lang="tr-TR" sz="2400" dirty="0" err="1" smtClean="0"/>
            <a:t>Tenderization</a:t>
          </a:r>
          <a:endParaRPr lang="tr-TR" sz="2400" dirty="0" smtClean="0"/>
        </a:p>
      </dgm:t>
    </dgm:pt>
    <dgm:pt modelId="{5D26CCED-0575-4808-8CFA-82166BE7A059}" type="parTrans" cxnId="{04B51835-A679-4EAF-99D0-97F80C7C3779}">
      <dgm:prSet/>
      <dgm:spPr/>
      <dgm:t>
        <a:bodyPr/>
        <a:lstStyle/>
        <a:p>
          <a:endParaRPr lang="tr-TR"/>
        </a:p>
      </dgm:t>
    </dgm:pt>
    <dgm:pt modelId="{1B2B162F-009A-47BF-9031-9B24D4FB5B5B}" type="sibTrans" cxnId="{04B51835-A679-4EAF-99D0-97F80C7C3779}">
      <dgm:prSet/>
      <dgm:spPr/>
      <dgm:t>
        <a:bodyPr/>
        <a:lstStyle/>
        <a:p>
          <a:endParaRPr lang="tr-TR"/>
        </a:p>
      </dgm:t>
    </dgm:pt>
    <dgm:pt modelId="{36C23EC1-9996-41FF-9FC9-C2A64D3A9EDA}" type="pres">
      <dgm:prSet presAssocID="{53B3EB6B-2399-4323-B0D8-F31532513AE7}" presName="compositeShape" presStyleCnt="0">
        <dgm:presLayoutVars>
          <dgm:chMax val="2"/>
          <dgm:dir/>
          <dgm:resizeHandles val="exact"/>
        </dgm:presLayoutVars>
      </dgm:prSet>
      <dgm:spPr/>
      <dgm:t>
        <a:bodyPr/>
        <a:lstStyle/>
        <a:p>
          <a:endParaRPr lang="tr-TR"/>
        </a:p>
      </dgm:t>
    </dgm:pt>
    <dgm:pt modelId="{7A6992D5-6726-4348-8160-A64D8E7F8A94}" type="pres">
      <dgm:prSet presAssocID="{53B3EB6B-2399-4323-B0D8-F31532513AE7}" presName="ribbon" presStyleLbl="node1" presStyleIdx="0" presStyleCnt="1" custScaleY="152053"/>
      <dgm:spPr/>
    </dgm:pt>
    <dgm:pt modelId="{8509C2A0-758C-4EB9-A93D-AA8EB5C262DD}" type="pres">
      <dgm:prSet presAssocID="{53B3EB6B-2399-4323-B0D8-F31532513AE7}" presName="leftArrowText" presStyleLbl="node1" presStyleIdx="0" presStyleCnt="1">
        <dgm:presLayoutVars>
          <dgm:chMax val="0"/>
          <dgm:bulletEnabled val="1"/>
        </dgm:presLayoutVars>
      </dgm:prSet>
      <dgm:spPr/>
      <dgm:t>
        <a:bodyPr/>
        <a:lstStyle/>
        <a:p>
          <a:endParaRPr lang="tr-TR"/>
        </a:p>
      </dgm:t>
    </dgm:pt>
    <dgm:pt modelId="{E529B901-4878-4661-BD6D-A1C1A0733CA7}" type="pres">
      <dgm:prSet presAssocID="{53B3EB6B-2399-4323-B0D8-F31532513AE7}" presName="rightArrowText" presStyleLbl="node1" presStyleIdx="0" presStyleCnt="1">
        <dgm:presLayoutVars>
          <dgm:chMax val="0"/>
          <dgm:bulletEnabled val="1"/>
        </dgm:presLayoutVars>
      </dgm:prSet>
      <dgm:spPr/>
      <dgm:t>
        <a:bodyPr/>
        <a:lstStyle/>
        <a:p>
          <a:endParaRPr lang="tr-TR"/>
        </a:p>
      </dgm:t>
    </dgm:pt>
  </dgm:ptLst>
  <dgm:cxnLst>
    <dgm:cxn modelId="{7F653626-B59B-4D5E-91B7-5283418E6E6A}" srcId="{53B3EB6B-2399-4323-B0D8-F31532513AE7}" destId="{FFDF2EA8-0CB3-491B-A2F6-2278DD840D97}" srcOrd="0" destOrd="0" parTransId="{CD4ED885-1CDC-4663-BC8B-DBC0DB8794CD}" sibTransId="{60DF2633-A20E-473A-B37C-DB2A58AA0BEC}"/>
    <dgm:cxn modelId="{DF14DA16-05A2-4AAB-9EE8-E7DAC39EE7C2}" type="presOf" srcId="{FFDF2EA8-0CB3-491B-A2F6-2278DD840D97}" destId="{8509C2A0-758C-4EB9-A93D-AA8EB5C262DD}" srcOrd="0" destOrd="0" presId="urn:microsoft.com/office/officeart/2005/8/layout/arrow6"/>
    <dgm:cxn modelId="{04B51835-A679-4EAF-99D0-97F80C7C3779}" srcId="{53B3EB6B-2399-4323-B0D8-F31532513AE7}" destId="{27EDCBC4-82D5-4FE4-9715-3805A0326BAC}" srcOrd="1" destOrd="0" parTransId="{5D26CCED-0575-4808-8CFA-82166BE7A059}" sibTransId="{1B2B162F-009A-47BF-9031-9B24D4FB5B5B}"/>
    <dgm:cxn modelId="{80014CF9-3774-4DFB-83CF-52DF4E934795}" type="presOf" srcId="{53B3EB6B-2399-4323-B0D8-F31532513AE7}" destId="{36C23EC1-9996-41FF-9FC9-C2A64D3A9EDA}" srcOrd="0" destOrd="0" presId="urn:microsoft.com/office/officeart/2005/8/layout/arrow6"/>
    <dgm:cxn modelId="{8098B601-2745-4353-8B8E-EEA3ECBD75DF}" type="presOf" srcId="{27EDCBC4-82D5-4FE4-9715-3805A0326BAC}" destId="{E529B901-4878-4661-BD6D-A1C1A0733CA7}" srcOrd="0" destOrd="0" presId="urn:microsoft.com/office/officeart/2005/8/layout/arrow6"/>
    <dgm:cxn modelId="{BFEC17D7-9BEE-4285-84B4-DB8AFB32D074}" type="presParOf" srcId="{36C23EC1-9996-41FF-9FC9-C2A64D3A9EDA}" destId="{7A6992D5-6726-4348-8160-A64D8E7F8A94}" srcOrd="0" destOrd="0" presId="urn:microsoft.com/office/officeart/2005/8/layout/arrow6"/>
    <dgm:cxn modelId="{9179C7F1-8C85-4A7F-96B1-B9313E5BB2A2}" type="presParOf" srcId="{36C23EC1-9996-41FF-9FC9-C2A64D3A9EDA}" destId="{8509C2A0-758C-4EB9-A93D-AA8EB5C262DD}" srcOrd="1" destOrd="0" presId="urn:microsoft.com/office/officeart/2005/8/layout/arrow6"/>
    <dgm:cxn modelId="{4AF0A1CF-774A-4BA5-9EF0-FA02C67642A3}" type="presParOf" srcId="{36C23EC1-9996-41FF-9FC9-C2A64D3A9EDA}" destId="{E529B901-4878-4661-BD6D-A1C1A0733CA7}" srcOrd="2" destOrd="0" presId="urn:microsoft.com/office/officeart/2005/8/layout/arrow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C9EC6A-F2E6-49B8-BE61-ABF0899C77E8}">
      <dsp:nvSpPr>
        <dsp:cNvPr id="0" name=""/>
        <dsp:cNvSpPr/>
      </dsp:nvSpPr>
      <dsp:spPr>
        <a:xfrm>
          <a:off x="0" y="492725"/>
          <a:ext cx="4893424" cy="2376000"/>
        </a:xfrm>
        <a:prstGeom prst="rightArrow">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21B39D7D-C8E5-4126-BE33-11D8F3140CAF}">
      <dsp:nvSpPr>
        <dsp:cNvPr id="0" name=""/>
        <dsp:cNvSpPr/>
      </dsp:nvSpPr>
      <dsp:spPr>
        <a:xfrm>
          <a:off x="3224929" y="956093"/>
          <a:ext cx="1179152" cy="118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35280" rIns="0" bIns="335280" numCol="1" spcCol="1270" anchor="ctr" anchorCtr="0">
          <a:noAutofit/>
        </a:bodyPr>
        <a:lstStyle/>
        <a:p>
          <a:pPr lvl="0" algn="ctr" defTabSz="1466850">
            <a:lnSpc>
              <a:spcPct val="90000"/>
            </a:lnSpc>
            <a:spcBef>
              <a:spcPct val="0"/>
            </a:spcBef>
            <a:spcAft>
              <a:spcPct val="35000"/>
            </a:spcAft>
          </a:pPr>
          <a:r>
            <a:rPr lang="tr-TR" sz="3300" kern="1200" dirty="0" err="1" smtClean="0"/>
            <a:t>Timing</a:t>
          </a:r>
          <a:endParaRPr lang="tr-TR" sz="3300" kern="1200" dirty="0"/>
        </a:p>
      </dsp:txBody>
      <dsp:txXfrm>
        <a:off x="3224929" y="956093"/>
        <a:ext cx="1179152" cy="1188000"/>
      </dsp:txXfrm>
    </dsp:sp>
    <dsp:sp modelId="{650384AD-7EB4-4222-9959-E500CC8F3DFE}">
      <dsp:nvSpPr>
        <dsp:cNvPr id="0" name=""/>
        <dsp:cNvSpPr/>
      </dsp:nvSpPr>
      <dsp:spPr>
        <a:xfrm>
          <a:off x="1809946" y="956093"/>
          <a:ext cx="1179152" cy="118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35280" rIns="0" bIns="335280" numCol="1" spcCol="1270" anchor="ctr" anchorCtr="0">
          <a:noAutofit/>
        </a:bodyPr>
        <a:lstStyle/>
        <a:p>
          <a:pPr lvl="0" algn="ctr" defTabSz="1466850">
            <a:lnSpc>
              <a:spcPct val="90000"/>
            </a:lnSpc>
            <a:spcBef>
              <a:spcPct val="0"/>
            </a:spcBef>
            <a:spcAft>
              <a:spcPct val="35000"/>
            </a:spcAft>
          </a:pPr>
          <a:r>
            <a:rPr lang="tr-TR" sz="3300" kern="1200" dirty="0" err="1" smtClean="0"/>
            <a:t>Extent</a:t>
          </a:r>
          <a:r>
            <a:rPr lang="tr-TR" sz="3300" kern="1200" dirty="0" smtClean="0"/>
            <a:t> </a:t>
          </a:r>
          <a:endParaRPr lang="tr-TR" sz="3300" kern="1200" dirty="0"/>
        </a:p>
      </dsp:txBody>
      <dsp:txXfrm>
        <a:off x="1809946" y="956093"/>
        <a:ext cx="1179152" cy="1188000"/>
      </dsp:txXfrm>
    </dsp:sp>
    <dsp:sp modelId="{CA843B64-8A2D-4B28-A5E1-E69F7BF4765D}">
      <dsp:nvSpPr>
        <dsp:cNvPr id="0" name=""/>
        <dsp:cNvSpPr/>
      </dsp:nvSpPr>
      <dsp:spPr>
        <a:xfrm>
          <a:off x="394962" y="956093"/>
          <a:ext cx="1179152" cy="118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35280" rIns="0" bIns="335280" numCol="1" spcCol="1270" anchor="ctr" anchorCtr="0">
          <a:noAutofit/>
        </a:bodyPr>
        <a:lstStyle/>
        <a:p>
          <a:pPr lvl="0" algn="ctr" defTabSz="1466850">
            <a:lnSpc>
              <a:spcPct val="90000"/>
            </a:lnSpc>
            <a:spcBef>
              <a:spcPct val="0"/>
            </a:spcBef>
            <a:spcAft>
              <a:spcPct val="35000"/>
            </a:spcAft>
          </a:pPr>
          <a:r>
            <a:rPr lang="tr-TR" sz="3300" kern="1200" dirty="0" smtClean="0"/>
            <a:t>Size </a:t>
          </a:r>
          <a:endParaRPr lang="tr-TR" sz="3300" kern="1200" dirty="0"/>
        </a:p>
      </dsp:txBody>
      <dsp:txXfrm>
        <a:off x="394962" y="956093"/>
        <a:ext cx="1179152" cy="1188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6992D5-6726-4348-8160-A64D8E7F8A94}">
      <dsp:nvSpPr>
        <dsp:cNvPr id="0" name=""/>
        <dsp:cNvSpPr/>
      </dsp:nvSpPr>
      <dsp:spPr>
        <a:xfrm>
          <a:off x="0" y="219831"/>
          <a:ext cx="9063990" cy="5512827"/>
        </a:xfrm>
        <a:prstGeom prst="leftRightRibbon">
          <a:avLst/>
        </a:prstGeom>
        <a:gradFill rotWithShape="0">
          <a:gsLst>
            <a:gs pos="0">
              <a:schemeClr val="accent2">
                <a:shade val="80000"/>
                <a:hueOff val="0"/>
                <a:satOff val="0"/>
                <a:lumOff val="0"/>
                <a:alphaOff val="0"/>
                <a:lumMod val="110000"/>
                <a:satMod val="105000"/>
                <a:tint val="67000"/>
              </a:schemeClr>
            </a:gs>
            <a:gs pos="50000">
              <a:schemeClr val="accent2">
                <a:shade val="80000"/>
                <a:hueOff val="0"/>
                <a:satOff val="0"/>
                <a:lumOff val="0"/>
                <a:alphaOff val="0"/>
                <a:lumMod val="105000"/>
                <a:satMod val="103000"/>
                <a:tint val="73000"/>
              </a:schemeClr>
            </a:gs>
            <a:gs pos="100000">
              <a:schemeClr val="accent2">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509C2A0-758C-4EB9-A93D-AA8EB5C262DD}">
      <dsp:nvSpPr>
        <dsp:cNvPr id="0" name=""/>
        <dsp:cNvSpPr/>
      </dsp:nvSpPr>
      <dsp:spPr>
        <a:xfrm>
          <a:off x="1087678" y="1797926"/>
          <a:ext cx="2991116" cy="1776542"/>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99568" rIns="0" bIns="106680" numCol="1" spcCol="1270" anchor="ctr" anchorCtr="0">
          <a:noAutofit/>
        </a:bodyPr>
        <a:lstStyle/>
        <a:p>
          <a:pPr lvl="0" algn="ctr" defTabSz="1244600">
            <a:lnSpc>
              <a:spcPct val="90000"/>
            </a:lnSpc>
            <a:spcBef>
              <a:spcPct val="0"/>
            </a:spcBef>
            <a:spcAft>
              <a:spcPct val="35000"/>
            </a:spcAft>
          </a:pPr>
          <a:r>
            <a:rPr lang="tr-TR" sz="2800" kern="1200" dirty="0" err="1" smtClean="0"/>
            <a:t>Texture</a:t>
          </a:r>
          <a:r>
            <a:rPr lang="tr-TR" sz="2800" kern="1200" dirty="0" smtClean="0"/>
            <a:t> </a:t>
          </a:r>
        </a:p>
        <a:p>
          <a:pPr lvl="0" algn="ctr" defTabSz="1244600">
            <a:lnSpc>
              <a:spcPct val="90000"/>
            </a:lnSpc>
            <a:spcBef>
              <a:spcPct val="0"/>
            </a:spcBef>
            <a:spcAft>
              <a:spcPct val="35000"/>
            </a:spcAft>
          </a:pPr>
          <a:r>
            <a:rPr lang="tr-TR" sz="2800" kern="1200" dirty="0" err="1" smtClean="0"/>
            <a:t>Flavour</a:t>
          </a:r>
          <a:endParaRPr lang="tr-TR" sz="2800" kern="1200" dirty="0"/>
        </a:p>
      </dsp:txBody>
      <dsp:txXfrm>
        <a:off x="1087678" y="1797926"/>
        <a:ext cx="2991116" cy="1776542"/>
      </dsp:txXfrm>
    </dsp:sp>
    <dsp:sp modelId="{E529B901-4878-4661-BD6D-A1C1A0733CA7}">
      <dsp:nvSpPr>
        <dsp:cNvPr id="0" name=""/>
        <dsp:cNvSpPr/>
      </dsp:nvSpPr>
      <dsp:spPr>
        <a:xfrm>
          <a:off x="4531995" y="2378021"/>
          <a:ext cx="3534956" cy="1776542"/>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85344" rIns="0" bIns="91440" numCol="1" spcCol="1270" anchor="ctr" anchorCtr="0">
          <a:noAutofit/>
        </a:bodyPr>
        <a:lstStyle/>
        <a:p>
          <a:pPr lvl="0" algn="ctr" defTabSz="1066800">
            <a:lnSpc>
              <a:spcPct val="90000"/>
            </a:lnSpc>
            <a:spcBef>
              <a:spcPct val="0"/>
            </a:spcBef>
            <a:spcAft>
              <a:spcPct val="35000"/>
            </a:spcAft>
          </a:pPr>
          <a:r>
            <a:rPr lang="tr-TR" sz="2400" kern="1200" dirty="0" smtClean="0"/>
            <a:t>Acidification</a:t>
          </a:r>
        </a:p>
        <a:p>
          <a:pPr lvl="0" algn="ctr" defTabSz="1066800">
            <a:lnSpc>
              <a:spcPct val="90000"/>
            </a:lnSpc>
            <a:spcBef>
              <a:spcPct val="0"/>
            </a:spcBef>
            <a:spcAft>
              <a:spcPct val="35000"/>
            </a:spcAft>
          </a:pPr>
          <a:r>
            <a:rPr lang="tr-TR" sz="2400" kern="1200" dirty="0" smtClean="0"/>
            <a:t>Development of </a:t>
          </a:r>
          <a:r>
            <a:rPr lang="tr-TR" sz="2400" kern="1200" dirty="0" err="1" smtClean="0"/>
            <a:t>rigor</a:t>
          </a:r>
          <a:r>
            <a:rPr lang="tr-TR" sz="2400" kern="1200" dirty="0" smtClean="0"/>
            <a:t> </a:t>
          </a:r>
          <a:r>
            <a:rPr lang="tr-TR" sz="2400" kern="1200" dirty="0" err="1" smtClean="0"/>
            <a:t>mortis</a:t>
          </a:r>
          <a:endParaRPr lang="tr-TR" sz="2400" kern="1200" dirty="0" smtClean="0"/>
        </a:p>
        <a:p>
          <a:pPr lvl="0" algn="ctr" defTabSz="1066800">
            <a:lnSpc>
              <a:spcPct val="90000"/>
            </a:lnSpc>
            <a:spcBef>
              <a:spcPct val="0"/>
            </a:spcBef>
            <a:spcAft>
              <a:spcPct val="35000"/>
            </a:spcAft>
          </a:pPr>
          <a:r>
            <a:rPr lang="tr-TR" sz="2400" kern="1200" dirty="0" err="1" smtClean="0"/>
            <a:t>Resolution</a:t>
          </a:r>
          <a:r>
            <a:rPr lang="tr-TR" sz="2400" kern="1200" dirty="0" smtClean="0"/>
            <a:t> of </a:t>
          </a:r>
          <a:r>
            <a:rPr lang="tr-TR" sz="2400" kern="1200" dirty="0" err="1" smtClean="0"/>
            <a:t>rigor</a:t>
          </a:r>
          <a:endParaRPr lang="tr-TR" sz="2400" kern="1200" dirty="0" smtClean="0"/>
        </a:p>
        <a:p>
          <a:pPr lvl="0" algn="ctr" defTabSz="1066800">
            <a:lnSpc>
              <a:spcPct val="90000"/>
            </a:lnSpc>
            <a:spcBef>
              <a:spcPct val="0"/>
            </a:spcBef>
            <a:spcAft>
              <a:spcPct val="35000"/>
            </a:spcAft>
          </a:pPr>
          <a:r>
            <a:rPr lang="tr-TR" sz="2400" kern="1200" dirty="0" err="1" smtClean="0"/>
            <a:t>Tenderization</a:t>
          </a:r>
          <a:endParaRPr lang="tr-TR" sz="2400" kern="1200" dirty="0" smtClean="0"/>
        </a:p>
      </dsp:txBody>
      <dsp:txXfrm>
        <a:off x="4531995" y="2378021"/>
        <a:ext cx="3534956" cy="177654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8F1866-600E-48F2-9CC3-395BCF987DF4}" type="datetimeFigureOut">
              <a:rPr lang="tr-TR" smtClean="0"/>
              <a:t>2.05.2019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7BB374-DA64-4FCE-A70B-105116BE4B84}" type="slidenum">
              <a:rPr lang="tr-TR" smtClean="0"/>
              <a:t>‹#›</a:t>
            </a:fld>
            <a:endParaRPr lang="tr-TR"/>
          </a:p>
        </p:txBody>
      </p:sp>
    </p:spTree>
    <p:extLst>
      <p:ext uri="{BB962C8B-B14F-4D97-AF65-F5344CB8AC3E}">
        <p14:creationId xmlns:p14="http://schemas.microsoft.com/office/powerpoint/2010/main" val="3432290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67BB374-DA64-4FCE-A70B-105116BE4B84}" type="slidenum">
              <a:rPr lang="tr-TR" smtClean="0"/>
              <a:t>2</a:t>
            </a:fld>
            <a:endParaRPr lang="tr-TR"/>
          </a:p>
        </p:txBody>
      </p:sp>
    </p:spTree>
    <p:extLst>
      <p:ext uri="{BB962C8B-B14F-4D97-AF65-F5344CB8AC3E}">
        <p14:creationId xmlns:p14="http://schemas.microsoft.com/office/powerpoint/2010/main" val="40228001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67BB374-DA64-4FCE-A70B-105116BE4B84}" type="slidenum">
              <a:rPr lang="tr-TR" smtClean="0"/>
              <a:t>14</a:t>
            </a:fld>
            <a:endParaRPr lang="tr-TR"/>
          </a:p>
        </p:txBody>
      </p:sp>
    </p:spTree>
    <p:extLst>
      <p:ext uri="{BB962C8B-B14F-4D97-AF65-F5344CB8AC3E}">
        <p14:creationId xmlns:p14="http://schemas.microsoft.com/office/powerpoint/2010/main" val="1475806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p:spPr>
        <p:txBody>
          <a:bodyPr/>
          <a:lstStyle/>
          <a:p>
            <a:endParaRPr lang="en-US" smtClean="0"/>
          </a:p>
        </p:txBody>
      </p:sp>
      <p:sp>
        <p:nvSpPr>
          <p:cNvPr id="124932" name="Slide Number Placeholder 3"/>
          <p:cNvSpPr>
            <a:spLocks noGrp="1"/>
          </p:cNvSpPr>
          <p:nvPr>
            <p:ph type="sldNum" sz="quarter" idx="5"/>
          </p:nvPr>
        </p:nvSpPr>
        <p:spPr>
          <a:noFill/>
        </p:spPr>
        <p:txBody>
          <a:bodyPr/>
          <a:lstStyle/>
          <a:p>
            <a:pPr defTabSz="912879"/>
            <a:fld id="{2CD257D9-2E49-4027-9137-DE54083A8696}" type="slidenum">
              <a:rPr lang="en-US" smtClean="0"/>
              <a:pPr defTabSz="912879"/>
              <a:t>3</a:t>
            </a:fld>
            <a:endParaRPr lang="en-US" dirty="0" smtClean="0"/>
          </a:p>
        </p:txBody>
      </p:sp>
    </p:spTree>
    <p:extLst>
      <p:ext uri="{BB962C8B-B14F-4D97-AF65-F5344CB8AC3E}">
        <p14:creationId xmlns:p14="http://schemas.microsoft.com/office/powerpoint/2010/main" val="3823815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smtClean="0"/>
              <a:t>In order to understand the influence of postharvest biochemistry on the structure of the muscle and consequent effects on quality, a brief review of muscle structure is required. Also, in order to understand postharvest muscle biochemistry, an appreciation of the importance of the contribution of energy management is required.</a:t>
            </a:r>
          </a:p>
          <a:p>
            <a:endParaRPr lang="tr-TR" dirty="0"/>
          </a:p>
        </p:txBody>
      </p:sp>
      <p:sp>
        <p:nvSpPr>
          <p:cNvPr id="4" name="Slayt Numarası Yer Tutucusu 3"/>
          <p:cNvSpPr>
            <a:spLocks noGrp="1"/>
          </p:cNvSpPr>
          <p:nvPr>
            <p:ph type="sldNum" sz="quarter" idx="10"/>
          </p:nvPr>
        </p:nvSpPr>
        <p:spPr/>
        <p:txBody>
          <a:bodyPr/>
          <a:lstStyle/>
          <a:p>
            <a:fld id="{167BB374-DA64-4FCE-A70B-105116BE4B84}" type="slidenum">
              <a:rPr lang="tr-TR" smtClean="0"/>
              <a:t>4</a:t>
            </a:fld>
            <a:endParaRPr lang="tr-TR"/>
          </a:p>
        </p:txBody>
      </p:sp>
    </p:spTree>
    <p:extLst>
      <p:ext uri="{BB962C8B-B14F-4D97-AF65-F5344CB8AC3E}">
        <p14:creationId xmlns:p14="http://schemas.microsoft.com/office/powerpoint/2010/main" val="2053412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smtClean="0"/>
              <a:t>After harvesting of an animal, the blood supply stops, leading to anoxia throughout the organs and tissues. Anoxia of skeletal muscle results in dramatic changes in the metabolism and biochemistry both in vivo and postharvest</a:t>
            </a:r>
          </a:p>
          <a:p>
            <a:endParaRPr lang="tr-TR" dirty="0"/>
          </a:p>
        </p:txBody>
      </p:sp>
      <p:sp>
        <p:nvSpPr>
          <p:cNvPr id="4" name="Slayt Numarası Yer Tutucusu 3"/>
          <p:cNvSpPr>
            <a:spLocks noGrp="1"/>
          </p:cNvSpPr>
          <p:nvPr>
            <p:ph type="sldNum" sz="quarter" idx="10"/>
          </p:nvPr>
        </p:nvSpPr>
        <p:spPr/>
        <p:txBody>
          <a:bodyPr/>
          <a:lstStyle/>
          <a:p>
            <a:fld id="{167BB374-DA64-4FCE-A70B-105116BE4B84}" type="slidenum">
              <a:rPr lang="tr-TR" smtClean="0"/>
              <a:t>5</a:t>
            </a:fld>
            <a:endParaRPr lang="tr-TR"/>
          </a:p>
        </p:txBody>
      </p:sp>
    </p:spTree>
    <p:extLst>
      <p:ext uri="{BB962C8B-B14F-4D97-AF65-F5344CB8AC3E}">
        <p14:creationId xmlns:p14="http://schemas.microsoft.com/office/powerpoint/2010/main" val="2567201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67BB374-DA64-4FCE-A70B-105116BE4B84}" type="slidenum">
              <a:rPr lang="tr-TR" smtClean="0"/>
              <a:t>6</a:t>
            </a:fld>
            <a:endParaRPr lang="tr-TR"/>
          </a:p>
        </p:txBody>
      </p:sp>
    </p:spTree>
    <p:extLst>
      <p:ext uri="{BB962C8B-B14F-4D97-AF65-F5344CB8AC3E}">
        <p14:creationId xmlns:p14="http://schemas.microsoft.com/office/powerpoint/2010/main" val="3033881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67BB374-DA64-4FCE-A70B-105116BE4B84}" type="slidenum">
              <a:rPr lang="tr-TR" smtClean="0"/>
              <a:t>7</a:t>
            </a:fld>
            <a:endParaRPr lang="tr-TR"/>
          </a:p>
        </p:txBody>
      </p:sp>
    </p:spTree>
    <p:extLst>
      <p:ext uri="{BB962C8B-B14F-4D97-AF65-F5344CB8AC3E}">
        <p14:creationId xmlns:p14="http://schemas.microsoft.com/office/powerpoint/2010/main" val="4284938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67BB374-DA64-4FCE-A70B-105116BE4B84}" type="slidenum">
              <a:rPr lang="tr-TR" smtClean="0"/>
              <a:t>8</a:t>
            </a:fld>
            <a:endParaRPr lang="tr-TR"/>
          </a:p>
        </p:txBody>
      </p:sp>
    </p:spTree>
    <p:extLst>
      <p:ext uri="{BB962C8B-B14F-4D97-AF65-F5344CB8AC3E}">
        <p14:creationId xmlns:p14="http://schemas.microsoft.com/office/powerpoint/2010/main" val="38356953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67BB374-DA64-4FCE-A70B-105116BE4B84}" type="slidenum">
              <a:rPr lang="tr-TR" smtClean="0"/>
              <a:t>9</a:t>
            </a:fld>
            <a:endParaRPr lang="tr-TR"/>
          </a:p>
        </p:txBody>
      </p:sp>
    </p:spTree>
    <p:extLst>
      <p:ext uri="{BB962C8B-B14F-4D97-AF65-F5344CB8AC3E}">
        <p14:creationId xmlns:p14="http://schemas.microsoft.com/office/powerpoint/2010/main" val="907740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67BB374-DA64-4FCE-A70B-105116BE4B84}" type="slidenum">
              <a:rPr lang="tr-TR" smtClean="0"/>
              <a:t>13</a:t>
            </a:fld>
            <a:endParaRPr lang="tr-TR"/>
          </a:p>
        </p:txBody>
      </p:sp>
    </p:spTree>
    <p:extLst>
      <p:ext uri="{BB962C8B-B14F-4D97-AF65-F5344CB8AC3E}">
        <p14:creationId xmlns:p14="http://schemas.microsoft.com/office/powerpoint/2010/main" val="1572011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99200CA-2B4C-465B-95F4-ADC358218AE3}" type="datetimeFigureOut">
              <a:rPr lang="tr-TR" smtClean="0"/>
              <a:t>2.05.2019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1053179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9200CA-2B4C-465B-95F4-ADC358218AE3}" type="datetimeFigureOut">
              <a:rPr lang="tr-TR" smtClean="0"/>
              <a:t>2.05.2019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2428664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9200CA-2B4C-465B-95F4-ADC358218AE3}" type="datetimeFigureOut">
              <a:rPr lang="tr-TR" smtClean="0"/>
              <a:t>2.05.2019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1562178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9200CA-2B4C-465B-95F4-ADC358218AE3}" type="datetimeFigureOut">
              <a:rPr lang="tr-TR" smtClean="0"/>
              <a:t>2.05.2019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2000147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99200CA-2B4C-465B-95F4-ADC358218AE3}" type="datetimeFigureOut">
              <a:rPr lang="tr-TR" smtClean="0"/>
              <a:t>2.05.2019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208893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99200CA-2B4C-465B-95F4-ADC358218AE3}" type="datetimeFigureOut">
              <a:rPr lang="tr-TR" smtClean="0"/>
              <a:t>2.05.2019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306833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99200CA-2B4C-465B-95F4-ADC358218AE3}" type="datetimeFigureOut">
              <a:rPr lang="tr-TR" smtClean="0"/>
              <a:t>2.05.2019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384677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99200CA-2B4C-465B-95F4-ADC358218AE3}" type="datetimeFigureOut">
              <a:rPr lang="tr-TR" smtClean="0"/>
              <a:t>2.05.2019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3210710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9200CA-2B4C-465B-95F4-ADC358218AE3}" type="datetimeFigureOut">
              <a:rPr lang="tr-TR" smtClean="0"/>
              <a:t>2.05.2019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2585765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99200CA-2B4C-465B-95F4-ADC358218AE3}" type="datetimeFigureOut">
              <a:rPr lang="tr-TR" smtClean="0"/>
              <a:t>2.05.2019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1558395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99200CA-2B4C-465B-95F4-ADC358218AE3}" type="datetimeFigureOut">
              <a:rPr lang="tr-TR" smtClean="0"/>
              <a:t>2.05.2019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D6D3319-0AF2-45E2-836C-CA1779226BC2}" type="slidenum">
              <a:rPr lang="tr-TR" smtClean="0"/>
              <a:t>‹#›</a:t>
            </a:fld>
            <a:endParaRPr lang="tr-TR"/>
          </a:p>
        </p:txBody>
      </p:sp>
    </p:spTree>
    <p:extLst>
      <p:ext uri="{BB962C8B-B14F-4D97-AF65-F5344CB8AC3E}">
        <p14:creationId xmlns:p14="http://schemas.microsoft.com/office/powerpoint/2010/main" val="4080783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200CA-2B4C-465B-95F4-ADC358218AE3}" type="datetimeFigureOut">
              <a:rPr lang="tr-TR" smtClean="0"/>
              <a:t>2.05.2019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6D3319-0AF2-45E2-836C-CA1779226BC2}" type="slidenum">
              <a:rPr lang="tr-TR" smtClean="0"/>
              <a:t>‹#›</a:t>
            </a:fld>
            <a:endParaRPr lang="tr-TR"/>
          </a:p>
        </p:txBody>
      </p:sp>
    </p:spTree>
    <p:extLst>
      <p:ext uri="{BB962C8B-B14F-4D97-AF65-F5344CB8AC3E}">
        <p14:creationId xmlns:p14="http://schemas.microsoft.com/office/powerpoint/2010/main" val="21616700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536171" y="2352647"/>
            <a:ext cx="7772400" cy="2387600"/>
          </a:xfrm>
        </p:spPr>
        <p:txBody>
          <a:bodyPr>
            <a:normAutofit fontScale="90000"/>
          </a:bodyPr>
          <a:lstStyle/>
          <a:p>
            <a:r>
              <a:rPr lang="tr-TR" b="1" dirty="0" smtClean="0"/>
              <a:t>POST MORTEM CHANGES IN MUSCLE AND ITS CONVERSION INTO MEAT</a:t>
            </a:r>
            <a:endParaRPr lang="tr-TR" b="1" dirty="0"/>
          </a:p>
        </p:txBody>
      </p:sp>
    </p:spTree>
    <p:extLst>
      <p:ext uri="{BB962C8B-B14F-4D97-AF65-F5344CB8AC3E}">
        <p14:creationId xmlns:p14="http://schemas.microsoft.com/office/powerpoint/2010/main" val="335377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Mobilization of glycogen when it is needed</a:t>
            </a:r>
            <a:endParaRPr lang="tr-TR" dirty="0"/>
          </a:p>
        </p:txBody>
      </p:sp>
      <p:sp>
        <p:nvSpPr>
          <p:cNvPr id="3" name="İçerik Yer Tutucusu 2"/>
          <p:cNvSpPr>
            <a:spLocks noGrp="1"/>
          </p:cNvSpPr>
          <p:nvPr>
            <p:ph idx="1"/>
          </p:nvPr>
        </p:nvSpPr>
        <p:spPr/>
        <p:txBody>
          <a:bodyPr/>
          <a:lstStyle/>
          <a:p>
            <a:r>
              <a:rPr lang="en-US" dirty="0"/>
              <a:t>It is important that muscle glycogen can be broken down to </a:t>
            </a:r>
            <a:r>
              <a:rPr lang="en-US" dirty="0" smtClean="0"/>
              <a:t>release</a:t>
            </a:r>
            <a:r>
              <a:rPr lang="tr-TR" dirty="0" smtClean="0"/>
              <a:t> </a:t>
            </a:r>
            <a:r>
              <a:rPr lang="en-US" dirty="0" smtClean="0"/>
              <a:t>energy </a:t>
            </a:r>
            <a:r>
              <a:rPr lang="en-US" dirty="0"/>
              <a:t>for contraction very quickly if, for example, the animal needs </a:t>
            </a:r>
            <a:r>
              <a:rPr lang="en-US" dirty="0" smtClean="0"/>
              <a:t>to</a:t>
            </a:r>
            <a:r>
              <a:rPr lang="tr-TR" dirty="0" smtClean="0"/>
              <a:t> </a:t>
            </a:r>
            <a:r>
              <a:rPr lang="en-US" dirty="0"/>
              <a:t>run away from a threat like a predator</a:t>
            </a:r>
            <a:r>
              <a:rPr lang="en-US" dirty="0" smtClean="0"/>
              <a:t>.</a:t>
            </a:r>
            <a:r>
              <a:rPr lang="tr-TR" dirty="0" smtClean="0"/>
              <a:t> </a:t>
            </a:r>
            <a:endParaRPr lang="tr-TR" dirty="0"/>
          </a:p>
        </p:txBody>
      </p:sp>
    </p:spTree>
    <p:extLst>
      <p:ext uri="{BB962C8B-B14F-4D97-AF65-F5344CB8AC3E}">
        <p14:creationId xmlns:p14="http://schemas.microsoft.com/office/powerpoint/2010/main" val="3165760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6499" y="381835"/>
            <a:ext cx="5292564" cy="6175376"/>
          </a:xfrm>
        </p:spPr>
        <p:txBody>
          <a:bodyPr>
            <a:normAutofit/>
          </a:bodyPr>
          <a:lstStyle/>
          <a:p>
            <a:pPr algn="just"/>
            <a:r>
              <a:rPr lang="tr-TR" dirty="0" err="1" smtClean="0"/>
              <a:t>The</a:t>
            </a:r>
            <a:r>
              <a:rPr lang="tr-TR" dirty="0" smtClean="0"/>
              <a:t> </a:t>
            </a:r>
            <a:r>
              <a:rPr lang="tr-TR" dirty="0" err="1" smtClean="0"/>
              <a:t>hormone</a:t>
            </a:r>
            <a:r>
              <a:rPr lang="tr-TR" dirty="0" smtClean="0"/>
              <a:t> adrenaline </a:t>
            </a:r>
            <a:r>
              <a:rPr lang="en-US" dirty="0" smtClean="0"/>
              <a:t>(epinephrine), secreted in response to an external stressor (e.g. fear)</a:t>
            </a:r>
            <a:r>
              <a:rPr lang="tr-TR" dirty="0" smtClean="0"/>
              <a:t> </a:t>
            </a:r>
            <a:r>
              <a:rPr lang="en-US" dirty="0" smtClean="0"/>
              <a:t>promotes glycogen breakdown (</a:t>
            </a:r>
            <a:r>
              <a:rPr lang="en-US" dirty="0" err="1" smtClean="0"/>
              <a:t>glycogenolysis</a:t>
            </a:r>
            <a:r>
              <a:rPr lang="en-US" dirty="0" smtClean="0"/>
              <a:t>)</a:t>
            </a:r>
            <a:r>
              <a:rPr lang="tr-TR" dirty="0" smtClean="0"/>
              <a:t> </a:t>
            </a:r>
            <a:r>
              <a:rPr lang="en-US" dirty="0" smtClean="0"/>
              <a:t>through a series of steps</a:t>
            </a:r>
            <a:r>
              <a:rPr lang="tr-TR" dirty="0" smtClean="0"/>
              <a:t> </a:t>
            </a:r>
            <a:r>
              <a:rPr lang="en-US" dirty="0" smtClean="0"/>
              <a:t>which result in activation of the enzyme </a:t>
            </a:r>
            <a:r>
              <a:rPr lang="en-US" dirty="0" err="1" smtClean="0"/>
              <a:t>catalysing</a:t>
            </a:r>
            <a:r>
              <a:rPr lang="en-US" dirty="0" smtClean="0"/>
              <a:t> the first stage</a:t>
            </a:r>
            <a:r>
              <a:rPr lang="tr-TR" dirty="0" smtClean="0"/>
              <a:t> </a:t>
            </a:r>
            <a:r>
              <a:rPr lang="tr-TR" dirty="0" err="1" smtClean="0"/>
              <a:t>glycogenolysis</a:t>
            </a:r>
            <a:r>
              <a:rPr lang="tr-TR" dirty="0" smtClean="0"/>
              <a:t>.</a:t>
            </a:r>
          </a:p>
          <a:p>
            <a:pPr algn="just"/>
            <a:r>
              <a:rPr lang="en-US" dirty="0"/>
              <a:t>This enzyme is phosphorylase. It </a:t>
            </a:r>
            <a:r>
              <a:rPr lang="en-US" dirty="0" err="1"/>
              <a:t>catalyses</a:t>
            </a:r>
            <a:r>
              <a:rPr lang="en-US" dirty="0"/>
              <a:t> the </a:t>
            </a:r>
            <a:r>
              <a:rPr lang="en-US" dirty="0" smtClean="0"/>
              <a:t>breakdown</a:t>
            </a:r>
            <a:r>
              <a:rPr lang="tr-TR" dirty="0" smtClean="0"/>
              <a:t> </a:t>
            </a:r>
            <a:r>
              <a:rPr lang="en-US" dirty="0" smtClean="0"/>
              <a:t>of </a:t>
            </a:r>
            <a:r>
              <a:rPr lang="en-US" dirty="0"/>
              <a:t>glycogen to glucose-1-phosphate and is present in large </a:t>
            </a:r>
            <a:r>
              <a:rPr lang="en-US" dirty="0" smtClean="0"/>
              <a:t>amounts</a:t>
            </a:r>
            <a:r>
              <a:rPr lang="tr-TR" dirty="0" smtClean="0"/>
              <a:t> in </a:t>
            </a:r>
            <a:r>
              <a:rPr lang="tr-TR" dirty="0" err="1"/>
              <a:t>muscle</a:t>
            </a:r>
            <a:r>
              <a:rPr lang="tr-TR" dirty="0"/>
              <a:t>.</a:t>
            </a:r>
          </a:p>
        </p:txBody>
      </p:sp>
      <p:pic>
        <p:nvPicPr>
          <p:cNvPr id="4" name="Resim 3"/>
          <p:cNvPicPr>
            <a:picLocks noChangeAspect="1"/>
          </p:cNvPicPr>
          <p:nvPr/>
        </p:nvPicPr>
        <p:blipFill>
          <a:blip r:embed="rId2"/>
          <a:stretch>
            <a:fillRect/>
          </a:stretch>
        </p:blipFill>
        <p:spPr>
          <a:xfrm>
            <a:off x="5876096" y="768898"/>
            <a:ext cx="2926334" cy="4986960"/>
          </a:xfrm>
          <a:prstGeom prst="rect">
            <a:avLst/>
          </a:prstGeom>
        </p:spPr>
      </p:pic>
    </p:spTree>
    <p:extLst>
      <p:ext uri="{BB962C8B-B14F-4D97-AF65-F5344CB8AC3E}">
        <p14:creationId xmlns:p14="http://schemas.microsoft.com/office/powerpoint/2010/main" val="2273622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n-US" b="1" dirty="0"/>
              <a:t>Post-mortem Acidification and Rigor Development</a:t>
            </a:r>
            <a:endParaRPr lang="tr-TR" b="1" dirty="0"/>
          </a:p>
        </p:txBody>
      </p:sp>
      <p:sp>
        <p:nvSpPr>
          <p:cNvPr id="3" name="İçerik Yer Tutucusu 2"/>
          <p:cNvSpPr>
            <a:spLocks noGrp="1"/>
          </p:cNvSpPr>
          <p:nvPr>
            <p:ph idx="1"/>
          </p:nvPr>
        </p:nvSpPr>
        <p:spPr/>
        <p:txBody>
          <a:bodyPr>
            <a:normAutofit/>
          </a:bodyPr>
          <a:lstStyle/>
          <a:p>
            <a:pPr algn="just"/>
            <a:r>
              <a:rPr lang="en-US" dirty="0"/>
              <a:t>At the death of the animal the supply of oxygen (and glucose and </a:t>
            </a:r>
            <a:r>
              <a:rPr lang="en-US" dirty="0" smtClean="0"/>
              <a:t>free</a:t>
            </a:r>
            <a:r>
              <a:rPr lang="tr-TR" dirty="0" smtClean="0"/>
              <a:t> </a:t>
            </a:r>
            <a:r>
              <a:rPr lang="en-US" dirty="0" smtClean="0"/>
              <a:t>fatty </a:t>
            </a:r>
            <a:r>
              <a:rPr lang="en-US" dirty="0"/>
              <a:t>acids) to the muscles </a:t>
            </a:r>
            <a:r>
              <a:rPr lang="tr-TR" dirty="0" err="1" smtClean="0"/>
              <a:t>stops</a:t>
            </a:r>
            <a:r>
              <a:rPr lang="en-US" dirty="0" smtClean="0"/>
              <a:t> </a:t>
            </a:r>
            <a:r>
              <a:rPr lang="en-US" dirty="0"/>
              <a:t>when the blood circulatory </a:t>
            </a:r>
            <a:r>
              <a:rPr lang="en-US" dirty="0" smtClean="0"/>
              <a:t>system</a:t>
            </a:r>
            <a:r>
              <a:rPr lang="tr-TR" dirty="0" smtClean="0"/>
              <a:t> </a:t>
            </a:r>
            <a:r>
              <a:rPr lang="en-US" dirty="0" smtClean="0"/>
              <a:t>fails.</a:t>
            </a:r>
            <a:endParaRPr lang="tr-TR" dirty="0" smtClean="0"/>
          </a:p>
          <a:p>
            <a:pPr algn="just"/>
            <a:r>
              <a:rPr lang="en-US" dirty="0" smtClean="0"/>
              <a:t>Any </a:t>
            </a:r>
            <a:r>
              <a:rPr lang="en-US" dirty="0"/>
              <a:t>subsequent metabolism must be anaerobic and ATP can </a:t>
            </a:r>
            <a:r>
              <a:rPr lang="en-US" dirty="0" smtClean="0"/>
              <a:t>only</a:t>
            </a:r>
            <a:r>
              <a:rPr lang="tr-TR" dirty="0" smtClean="0"/>
              <a:t> </a:t>
            </a:r>
            <a:r>
              <a:rPr lang="en-US" dirty="0" smtClean="0"/>
              <a:t>be </a:t>
            </a:r>
            <a:r>
              <a:rPr lang="en-US" dirty="0"/>
              <a:t>regenerated through breakdown of glycogen by glycolysis </a:t>
            </a:r>
            <a:r>
              <a:rPr lang="en-US" dirty="0" smtClean="0"/>
              <a:t>since</a:t>
            </a:r>
            <a:r>
              <a:rPr lang="tr-TR" dirty="0" smtClean="0"/>
              <a:t> </a:t>
            </a:r>
            <a:r>
              <a:rPr lang="en-US" dirty="0" smtClean="0"/>
              <a:t>oxidative </a:t>
            </a:r>
            <a:r>
              <a:rPr lang="en-US" dirty="0"/>
              <a:t>decarboxylation and phosphorylation will no longer operate.</a:t>
            </a:r>
            <a:endParaRPr lang="tr-TR" dirty="0"/>
          </a:p>
        </p:txBody>
      </p:sp>
    </p:spTree>
    <p:extLst>
      <p:ext uri="{BB962C8B-B14F-4D97-AF65-F5344CB8AC3E}">
        <p14:creationId xmlns:p14="http://schemas.microsoft.com/office/powerpoint/2010/main" val="2168949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553453"/>
            <a:ext cx="7886700" cy="1407694"/>
          </a:xfrm>
        </p:spPr>
        <p:txBody>
          <a:bodyPr/>
          <a:lstStyle/>
          <a:p>
            <a:pPr algn="just"/>
            <a:r>
              <a:rPr lang="en-US" dirty="0"/>
              <a:t>As glycogen is broken down so lactic acid accumulates. Because this </a:t>
            </a:r>
            <a:r>
              <a:rPr lang="en-US" dirty="0" smtClean="0"/>
              <a:t>is</a:t>
            </a:r>
            <a:r>
              <a:rPr lang="tr-TR" dirty="0" smtClean="0"/>
              <a:t> </a:t>
            </a:r>
            <a:r>
              <a:rPr lang="en-US" dirty="0" smtClean="0"/>
              <a:t>not </a:t>
            </a:r>
            <a:r>
              <a:rPr lang="en-US" dirty="0"/>
              <a:t>removed by the blood system the muscle </a:t>
            </a:r>
            <a:r>
              <a:rPr lang="en-US" dirty="0" smtClean="0"/>
              <a:t>gradually </a:t>
            </a:r>
            <a:r>
              <a:rPr lang="en-US" dirty="0"/>
              <a:t>acidifies</a:t>
            </a:r>
            <a:r>
              <a:rPr lang="en-US" dirty="0" smtClean="0"/>
              <a:t>.</a:t>
            </a:r>
            <a:endParaRPr lang="tr-TR" dirty="0" smtClean="0"/>
          </a:p>
          <a:p>
            <a:pPr algn="just"/>
            <a:endParaRPr lang="tr-TR" dirty="0"/>
          </a:p>
        </p:txBody>
      </p:sp>
      <p:sp>
        <p:nvSpPr>
          <p:cNvPr id="2" name="Dikdörtgen 1"/>
          <p:cNvSpPr/>
          <p:nvPr/>
        </p:nvSpPr>
        <p:spPr>
          <a:xfrm>
            <a:off x="948690" y="2967335"/>
            <a:ext cx="7395210" cy="1569660"/>
          </a:xfrm>
          <a:prstGeom prst="rect">
            <a:avLst/>
          </a:prstGeom>
          <a:solidFill>
            <a:schemeClr val="accent4"/>
          </a:solidFill>
        </p:spPr>
        <p:txBody>
          <a:bodyPr wrap="square">
            <a:spAutoFit/>
          </a:bodyPr>
          <a:lstStyle/>
          <a:p>
            <a:r>
              <a:rPr lang="en-US" sz="3200" dirty="0"/>
              <a:t>The </a:t>
            </a:r>
            <a:r>
              <a:rPr lang="en-US" sz="3200" dirty="0" smtClean="0"/>
              <a:t>pH </a:t>
            </a:r>
            <a:r>
              <a:rPr lang="en-US" sz="3200" dirty="0"/>
              <a:t>is inversely proportional to the</a:t>
            </a:r>
          </a:p>
          <a:p>
            <a:r>
              <a:rPr lang="en-US" sz="3200" dirty="0"/>
              <a:t>concentration of lactate and the initial glycogen </a:t>
            </a:r>
            <a:r>
              <a:rPr lang="en-US" sz="3200" dirty="0" smtClean="0"/>
              <a:t>concentration</a:t>
            </a:r>
            <a:r>
              <a:rPr lang="tr-TR" sz="3200" dirty="0" smtClean="0"/>
              <a:t>.</a:t>
            </a:r>
            <a:endParaRPr lang="tr-TR" sz="3200" dirty="0"/>
          </a:p>
        </p:txBody>
      </p:sp>
    </p:spTree>
    <p:extLst>
      <p:ext uri="{BB962C8B-B14F-4D97-AF65-F5344CB8AC3E}">
        <p14:creationId xmlns:p14="http://schemas.microsoft.com/office/powerpoint/2010/main" val="3639520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0704" y="272432"/>
            <a:ext cx="8094245" cy="2096669"/>
          </a:xfrm>
        </p:spPr>
        <p:txBody>
          <a:bodyPr>
            <a:normAutofit/>
          </a:bodyPr>
          <a:lstStyle/>
          <a:p>
            <a:pPr algn="just"/>
            <a:r>
              <a:rPr lang="en-US" sz="3200" dirty="0"/>
              <a:t>In </a:t>
            </a:r>
            <a:r>
              <a:rPr lang="en-US" sz="3200" dirty="0" smtClean="0"/>
              <a:t>a</a:t>
            </a:r>
            <a:r>
              <a:rPr lang="tr-TR" sz="3200" dirty="0" smtClean="0"/>
              <a:t> </a:t>
            </a:r>
            <a:r>
              <a:rPr lang="en-US" sz="3200" dirty="0" smtClean="0"/>
              <a:t>muscle </a:t>
            </a:r>
            <a:r>
              <a:rPr lang="en-US" sz="3200" dirty="0"/>
              <a:t>such as the m. longissimus </a:t>
            </a:r>
            <a:r>
              <a:rPr lang="en-US" sz="3200" dirty="0" err="1"/>
              <a:t>dorsi</a:t>
            </a:r>
            <a:r>
              <a:rPr lang="en-US" sz="3200" dirty="0"/>
              <a:t> of the ox, from a well-fed </a:t>
            </a:r>
            <a:r>
              <a:rPr lang="en-US" sz="3200" dirty="0" smtClean="0"/>
              <a:t>and</a:t>
            </a:r>
            <a:r>
              <a:rPr lang="tr-TR" sz="3200" dirty="0" smtClean="0"/>
              <a:t> </a:t>
            </a:r>
            <a:r>
              <a:rPr lang="en-US" sz="3200" dirty="0" smtClean="0"/>
              <a:t>unstressed </a:t>
            </a:r>
            <a:r>
              <a:rPr lang="en-US" sz="3200" dirty="0"/>
              <a:t>animal, the pH value will typically fall from about 7.2 </a:t>
            </a:r>
            <a:r>
              <a:rPr lang="en-US" sz="3200" dirty="0" smtClean="0"/>
              <a:t>to</a:t>
            </a:r>
            <a:r>
              <a:rPr lang="tr-TR" sz="3200" dirty="0" smtClean="0"/>
              <a:t> </a:t>
            </a:r>
            <a:r>
              <a:rPr lang="tr-TR" sz="3200" dirty="0" err="1"/>
              <a:t>around</a:t>
            </a:r>
            <a:r>
              <a:rPr lang="tr-TR" sz="3200" dirty="0"/>
              <a:t> 5.5</a:t>
            </a:r>
            <a:r>
              <a:rPr lang="tr-TR" sz="3200" dirty="0" smtClean="0"/>
              <a:t>.</a:t>
            </a:r>
          </a:p>
        </p:txBody>
      </p:sp>
      <p:graphicFrame>
        <p:nvGraphicFramePr>
          <p:cNvPr id="6" name="Tablo 5"/>
          <p:cNvGraphicFramePr>
            <a:graphicFrameLocks noGrp="1"/>
          </p:cNvGraphicFramePr>
          <p:nvPr>
            <p:extLst>
              <p:ext uri="{D42A27DB-BD31-4B8C-83A1-F6EECF244321}">
                <p14:modId xmlns:p14="http://schemas.microsoft.com/office/powerpoint/2010/main" val="2664409818"/>
              </p:ext>
            </p:extLst>
          </p:nvPr>
        </p:nvGraphicFramePr>
        <p:xfrm>
          <a:off x="1214629" y="2728268"/>
          <a:ext cx="6512051" cy="3247190"/>
        </p:xfrm>
        <a:graphic>
          <a:graphicData uri="http://schemas.openxmlformats.org/drawingml/2006/table">
            <a:tbl>
              <a:tblPr firstRow="1" bandRow="1">
                <a:tableStyleId>{85BE263C-DBD7-4A20-BB59-AAB30ACAA65A}</a:tableStyleId>
              </a:tblPr>
              <a:tblGrid>
                <a:gridCol w="2998970">
                  <a:extLst>
                    <a:ext uri="{9D8B030D-6E8A-4147-A177-3AD203B41FA5}">
                      <a16:colId xmlns:a16="http://schemas.microsoft.com/office/drawing/2014/main" val="1039083251"/>
                    </a:ext>
                  </a:extLst>
                </a:gridCol>
                <a:gridCol w="3513081">
                  <a:extLst>
                    <a:ext uri="{9D8B030D-6E8A-4147-A177-3AD203B41FA5}">
                      <a16:colId xmlns:a16="http://schemas.microsoft.com/office/drawing/2014/main" val="2504866881"/>
                    </a:ext>
                  </a:extLst>
                </a:gridCol>
              </a:tblGrid>
              <a:tr h="649438">
                <a:tc>
                  <a:txBody>
                    <a:bodyPr/>
                    <a:lstStyle/>
                    <a:p>
                      <a:r>
                        <a:rPr lang="tr-TR" sz="2800" dirty="0" err="1" smtClean="0"/>
                        <a:t>Species</a:t>
                      </a:r>
                      <a:endParaRPr lang="tr-TR" sz="2800" dirty="0"/>
                    </a:p>
                  </a:txBody>
                  <a:tcPr/>
                </a:tc>
                <a:tc>
                  <a:txBody>
                    <a:bodyPr/>
                    <a:lstStyle/>
                    <a:p>
                      <a:r>
                        <a:rPr lang="tr-TR" sz="2800" dirty="0" err="1" smtClean="0"/>
                        <a:t>Acidification</a:t>
                      </a:r>
                      <a:r>
                        <a:rPr lang="tr-TR" sz="2800" baseline="0" dirty="0" smtClean="0"/>
                        <a:t> </a:t>
                      </a:r>
                      <a:endParaRPr lang="tr-TR" sz="2800" dirty="0"/>
                    </a:p>
                  </a:txBody>
                  <a:tcPr/>
                </a:tc>
                <a:extLst>
                  <a:ext uri="{0D108BD9-81ED-4DB2-BD59-A6C34878D82A}">
                    <a16:rowId xmlns:a16="http://schemas.microsoft.com/office/drawing/2014/main" val="1145007092"/>
                  </a:ext>
                </a:extLst>
              </a:tr>
              <a:tr h="649438">
                <a:tc>
                  <a:txBody>
                    <a:bodyPr/>
                    <a:lstStyle/>
                    <a:p>
                      <a:r>
                        <a:rPr lang="tr-TR" sz="2800" dirty="0" smtClean="0"/>
                        <a:t>S</a:t>
                      </a:r>
                      <a:r>
                        <a:rPr lang="en-US" sz="2800" dirty="0" err="1" smtClean="0"/>
                        <a:t>heep</a:t>
                      </a:r>
                      <a:r>
                        <a:rPr lang="en-US" sz="2800" dirty="0" smtClean="0"/>
                        <a:t> </a:t>
                      </a:r>
                      <a:endParaRPr lang="tr-TR" sz="2800" dirty="0"/>
                    </a:p>
                  </a:txBody>
                  <a:tcPr/>
                </a:tc>
                <a:tc>
                  <a:txBody>
                    <a:bodyPr/>
                    <a:lstStyle/>
                    <a:p>
                      <a:r>
                        <a:rPr lang="en-US" sz="2800" dirty="0" smtClean="0"/>
                        <a:t>12–24 </a:t>
                      </a:r>
                      <a:r>
                        <a:rPr lang="tr-TR" sz="2800" dirty="0" smtClean="0"/>
                        <a:t>h</a:t>
                      </a:r>
                      <a:endParaRPr lang="tr-TR" sz="2800" dirty="0"/>
                    </a:p>
                  </a:txBody>
                  <a:tcPr/>
                </a:tc>
                <a:extLst>
                  <a:ext uri="{0D108BD9-81ED-4DB2-BD59-A6C34878D82A}">
                    <a16:rowId xmlns:a16="http://schemas.microsoft.com/office/drawing/2014/main" val="2014239398"/>
                  </a:ext>
                </a:extLst>
              </a:tr>
              <a:tr h="649438">
                <a:tc>
                  <a:txBody>
                    <a:bodyPr/>
                    <a:lstStyle/>
                    <a:p>
                      <a:r>
                        <a:rPr lang="tr-TR" sz="2800" dirty="0" smtClean="0"/>
                        <a:t>C</a:t>
                      </a:r>
                      <a:r>
                        <a:rPr lang="en-US" sz="2800" dirty="0" err="1" smtClean="0"/>
                        <a:t>attle</a:t>
                      </a:r>
                      <a:r>
                        <a:rPr lang="en-US" sz="2800" dirty="0" smtClean="0"/>
                        <a:t> </a:t>
                      </a:r>
                      <a:endParaRPr lang="tr-TR" sz="2800" dirty="0"/>
                    </a:p>
                  </a:txBody>
                  <a:tcPr/>
                </a:tc>
                <a:tc>
                  <a:txBody>
                    <a:bodyPr/>
                    <a:lstStyle/>
                    <a:p>
                      <a:r>
                        <a:rPr lang="en-US" sz="2800" dirty="0" smtClean="0"/>
                        <a:t>15–36 h</a:t>
                      </a:r>
                      <a:endParaRPr lang="tr-TR" sz="2800" dirty="0"/>
                    </a:p>
                  </a:txBody>
                  <a:tcPr/>
                </a:tc>
                <a:extLst>
                  <a:ext uri="{0D108BD9-81ED-4DB2-BD59-A6C34878D82A}">
                    <a16:rowId xmlns:a16="http://schemas.microsoft.com/office/drawing/2014/main" val="3982159281"/>
                  </a:ext>
                </a:extLst>
              </a:tr>
              <a:tr h="649438">
                <a:tc>
                  <a:txBody>
                    <a:bodyPr/>
                    <a:lstStyle/>
                    <a:p>
                      <a:r>
                        <a:rPr lang="tr-TR" sz="2800" dirty="0" err="1" smtClean="0"/>
                        <a:t>Pigs</a:t>
                      </a:r>
                      <a:endParaRPr lang="tr-TR" sz="2800" dirty="0"/>
                    </a:p>
                  </a:txBody>
                  <a:tcPr/>
                </a:tc>
                <a:tc>
                  <a:txBody>
                    <a:bodyPr/>
                    <a:lstStyle/>
                    <a:p>
                      <a:r>
                        <a:rPr lang="tr-TR" sz="2800" dirty="0" smtClean="0"/>
                        <a:t>4-8 h</a:t>
                      </a:r>
                      <a:endParaRPr lang="tr-TR" sz="2800" dirty="0"/>
                    </a:p>
                  </a:txBody>
                  <a:tcPr/>
                </a:tc>
                <a:extLst>
                  <a:ext uri="{0D108BD9-81ED-4DB2-BD59-A6C34878D82A}">
                    <a16:rowId xmlns:a16="http://schemas.microsoft.com/office/drawing/2014/main" val="441515933"/>
                  </a:ext>
                </a:extLst>
              </a:tr>
              <a:tr h="649438">
                <a:tc>
                  <a:txBody>
                    <a:bodyPr/>
                    <a:lstStyle/>
                    <a:p>
                      <a:r>
                        <a:rPr lang="tr-TR" sz="2800" dirty="0" smtClean="0"/>
                        <a:t>T</a:t>
                      </a:r>
                      <a:r>
                        <a:rPr lang="en-US" sz="2800" dirty="0" err="1" smtClean="0"/>
                        <a:t>urkeys</a:t>
                      </a:r>
                      <a:r>
                        <a:rPr lang="en-US" sz="2800" dirty="0" smtClean="0"/>
                        <a:t> </a:t>
                      </a:r>
                      <a:endParaRPr lang="tr-TR" sz="2800" dirty="0"/>
                    </a:p>
                  </a:txBody>
                  <a:tcPr/>
                </a:tc>
                <a:tc>
                  <a:txBody>
                    <a:bodyPr/>
                    <a:lstStyle/>
                    <a:p>
                      <a:r>
                        <a:rPr lang="en-US" sz="2800" dirty="0" smtClean="0"/>
                        <a:t>10–15</a:t>
                      </a:r>
                      <a:r>
                        <a:rPr lang="tr-TR" sz="2800" dirty="0" smtClean="0"/>
                        <a:t> </a:t>
                      </a:r>
                      <a:r>
                        <a:rPr lang="tr-TR" sz="2800" dirty="0" err="1" smtClean="0"/>
                        <a:t>min</a:t>
                      </a:r>
                      <a:endParaRPr lang="tr-TR" sz="2800" dirty="0"/>
                    </a:p>
                  </a:txBody>
                  <a:tcPr/>
                </a:tc>
                <a:extLst>
                  <a:ext uri="{0D108BD9-81ED-4DB2-BD59-A6C34878D82A}">
                    <a16:rowId xmlns:a16="http://schemas.microsoft.com/office/drawing/2014/main" val="1570772222"/>
                  </a:ext>
                </a:extLst>
              </a:tr>
            </a:tbl>
          </a:graphicData>
        </a:graphic>
      </p:graphicFrame>
    </p:spTree>
    <p:extLst>
      <p:ext uri="{BB962C8B-B14F-4D97-AF65-F5344CB8AC3E}">
        <p14:creationId xmlns:p14="http://schemas.microsoft.com/office/powerpoint/2010/main" val="1687033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565265"/>
            <a:ext cx="7886700" cy="5611698"/>
          </a:xfrm>
        </p:spPr>
        <p:txBody>
          <a:bodyPr/>
          <a:lstStyle/>
          <a:p>
            <a:pPr algn="just"/>
            <a:r>
              <a:rPr lang="en-US" dirty="0"/>
              <a:t>Transformation of muscle to meat involves biochemical and metabolic processes induced by the animals’ tissues in an attempt to retain homeostatic control</a:t>
            </a:r>
            <a:r>
              <a:rPr lang="en-US" dirty="0" smtClean="0"/>
              <a:t>.</a:t>
            </a:r>
            <a:endParaRPr lang="tr-TR" dirty="0" smtClean="0"/>
          </a:p>
          <a:p>
            <a:pPr algn="just"/>
            <a:endParaRPr lang="tr-TR" dirty="0"/>
          </a:p>
        </p:txBody>
      </p:sp>
      <p:graphicFrame>
        <p:nvGraphicFramePr>
          <p:cNvPr id="4" name="Diyagram 3"/>
          <p:cNvGraphicFramePr/>
          <p:nvPr>
            <p:extLst>
              <p:ext uri="{D42A27DB-BD31-4B8C-83A1-F6EECF244321}">
                <p14:modId xmlns:p14="http://schemas.microsoft.com/office/powerpoint/2010/main" val="1817512929"/>
              </p:ext>
            </p:extLst>
          </p:nvPr>
        </p:nvGraphicFramePr>
        <p:xfrm>
          <a:off x="900546" y="2660534"/>
          <a:ext cx="4893425" cy="31001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Dikdörtgen 4"/>
          <p:cNvSpPr/>
          <p:nvPr/>
        </p:nvSpPr>
        <p:spPr>
          <a:xfrm>
            <a:off x="5982740" y="4115325"/>
            <a:ext cx="1654233" cy="954107"/>
          </a:xfrm>
          <a:prstGeom prst="rect">
            <a:avLst/>
          </a:prstGeom>
        </p:spPr>
        <p:txBody>
          <a:bodyPr wrap="square">
            <a:spAutoFit/>
          </a:bodyPr>
          <a:lstStyle/>
          <a:p>
            <a:r>
              <a:rPr lang="en-US" sz="2800" b="1" dirty="0" smtClean="0"/>
              <a:t>Meat Quality</a:t>
            </a:r>
            <a:endParaRPr lang="tr-TR" sz="2800" b="1" dirty="0"/>
          </a:p>
        </p:txBody>
      </p:sp>
    </p:spTree>
    <p:extLst>
      <p:ext uri="{BB962C8B-B14F-4D97-AF65-F5344CB8AC3E}">
        <p14:creationId xmlns:p14="http://schemas.microsoft.com/office/powerpoint/2010/main" val="233692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495300" y="164431"/>
            <a:ext cx="8153400" cy="846221"/>
          </a:xfrm>
        </p:spPr>
        <p:txBody>
          <a:bodyPr/>
          <a:lstStyle/>
          <a:p>
            <a:pPr algn="ctr" eaLnBrk="1" hangingPunct="1"/>
            <a:r>
              <a:rPr lang="en-US" sz="3600" b="1" u="sng" dirty="0" smtClean="0">
                <a:latin typeface="Times New Roman" pitchFamily="18" charset="0"/>
              </a:rPr>
              <a:t>Events: Muscle to Meat</a:t>
            </a:r>
          </a:p>
        </p:txBody>
      </p:sp>
      <p:sp>
        <p:nvSpPr>
          <p:cNvPr id="78851" name="Rectangle 3"/>
          <p:cNvSpPr>
            <a:spLocks noGrp="1" noChangeArrowheads="1"/>
          </p:cNvSpPr>
          <p:nvPr>
            <p:ph type="body" idx="1"/>
          </p:nvPr>
        </p:nvSpPr>
        <p:spPr>
          <a:xfrm>
            <a:off x="228600" y="914400"/>
            <a:ext cx="8686800" cy="5791200"/>
          </a:xfrm>
        </p:spPr>
        <p:txBody>
          <a:bodyPr>
            <a:normAutofit fontScale="92500" lnSpcReduction="20000"/>
          </a:bodyPr>
          <a:lstStyle/>
          <a:p>
            <a:pPr marL="0" indent="0" algn="ctr" eaLnBrk="1" hangingPunct="1">
              <a:buNone/>
            </a:pPr>
            <a:r>
              <a:rPr lang="en-US" sz="2800" dirty="0" smtClean="0">
                <a:latin typeface="Times New Roman" pitchFamily="18" charset="0"/>
              </a:rPr>
              <a:t>Animal is slaughtered</a:t>
            </a:r>
            <a:endParaRPr lang="tr-TR" sz="2800" dirty="0" smtClean="0">
              <a:latin typeface="Times New Roman" pitchFamily="18" charset="0"/>
            </a:endParaRPr>
          </a:p>
          <a:p>
            <a:pPr marL="0" indent="0" algn="ctr" eaLnBrk="1" hangingPunct="1">
              <a:buNone/>
            </a:pPr>
            <a:endParaRPr lang="en-US" sz="2800" dirty="0" smtClean="0">
              <a:latin typeface="Times New Roman" pitchFamily="18" charset="0"/>
            </a:endParaRPr>
          </a:p>
          <a:p>
            <a:pPr marL="0" indent="0" algn="ctr" eaLnBrk="1" hangingPunct="1">
              <a:buNone/>
            </a:pPr>
            <a:r>
              <a:rPr lang="en-US" sz="2800" dirty="0" smtClean="0">
                <a:latin typeface="Times New Roman" pitchFamily="18" charset="0"/>
              </a:rPr>
              <a:t>Metabolism </a:t>
            </a:r>
            <a:r>
              <a:rPr lang="tr-TR" sz="2800" dirty="0" smtClean="0">
                <a:latin typeface="Times New Roman" pitchFamily="18" charset="0"/>
              </a:rPr>
              <a:t>s</a:t>
            </a:r>
            <a:r>
              <a:rPr lang="en-US" sz="2800" dirty="0" err="1" smtClean="0">
                <a:latin typeface="Times New Roman" pitchFamily="18" charset="0"/>
              </a:rPr>
              <a:t>hifts</a:t>
            </a:r>
            <a:r>
              <a:rPr lang="en-US" sz="2800" dirty="0" smtClean="0">
                <a:latin typeface="Times New Roman" pitchFamily="18" charset="0"/>
              </a:rPr>
              <a:t> </a:t>
            </a:r>
            <a:r>
              <a:rPr lang="tr-TR" sz="2800" dirty="0" smtClean="0">
                <a:latin typeface="Times New Roman" pitchFamily="18" charset="0"/>
              </a:rPr>
              <a:t>f</a:t>
            </a:r>
            <a:r>
              <a:rPr lang="en-US" sz="2800" dirty="0" smtClean="0">
                <a:latin typeface="Times New Roman" pitchFamily="18" charset="0"/>
              </a:rPr>
              <a:t>rom </a:t>
            </a:r>
            <a:r>
              <a:rPr lang="tr-TR" dirty="0" smtClean="0">
                <a:latin typeface="Times New Roman" pitchFamily="18" charset="0"/>
              </a:rPr>
              <a:t>a</a:t>
            </a:r>
            <a:r>
              <a:rPr lang="en-US" sz="2800" dirty="0" err="1" smtClean="0">
                <a:latin typeface="Times New Roman" pitchFamily="18" charset="0"/>
              </a:rPr>
              <a:t>erobic</a:t>
            </a:r>
            <a:r>
              <a:rPr lang="en-US" sz="2800" dirty="0" smtClean="0">
                <a:latin typeface="Times New Roman" pitchFamily="18" charset="0"/>
              </a:rPr>
              <a:t> </a:t>
            </a:r>
            <a:r>
              <a:rPr lang="tr-TR" sz="2800" dirty="0" smtClean="0">
                <a:latin typeface="Times New Roman" pitchFamily="18" charset="0"/>
              </a:rPr>
              <a:t>t</a:t>
            </a:r>
            <a:r>
              <a:rPr lang="en-US" sz="2800" dirty="0" smtClean="0">
                <a:latin typeface="Times New Roman" pitchFamily="18" charset="0"/>
              </a:rPr>
              <a:t>o </a:t>
            </a:r>
            <a:r>
              <a:rPr lang="tr-TR" dirty="0">
                <a:latin typeface="Times New Roman" pitchFamily="18" charset="0"/>
              </a:rPr>
              <a:t>a</a:t>
            </a:r>
            <a:r>
              <a:rPr lang="en-US" sz="2800" dirty="0" err="1" smtClean="0">
                <a:latin typeface="Times New Roman" pitchFamily="18" charset="0"/>
              </a:rPr>
              <a:t>naerobic</a:t>
            </a:r>
            <a:r>
              <a:rPr lang="en-US" sz="2800" dirty="0" smtClean="0">
                <a:latin typeface="Times New Roman" pitchFamily="18" charset="0"/>
              </a:rPr>
              <a:t> </a:t>
            </a:r>
            <a:r>
              <a:rPr lang="tr-TR" sz="2800" dirty="0" smtClean="0">
                <a:latin typeface="Times New Roman" pitchFamily="18" charset="0"/>
              </a:rPr>
              <a:t>s</a:t>
            </a:r>
            <a:r>
              <a:rPr lang="en-US" sz="2800" dirty="0" err="1" smtClean="0">
                <a:latin typeface="Times New Roman" pitchFamily="18" charset="0"/>
              </a:rPr>
              <a:t>tate</a:t>
            </a:r>
            <a:endParaRPr lang="tr-TR" sz="2800" dirty="0" smtClean="0">
              <a:latin typeface="Times New Roman" pitchFamily="18" charset="0"/>
            </a:endParaRPr>
          </a:p>
          <a:p>
            <a:pPr marL="0" indent="0" algn="ctr" eaLnBrk="1" hangingPunct="1">
              <a:buNone/>
            </a:pPr>
            <a:endParaRPr lang="en-US" sz="2800" dirty="0" smtClean="0">
              <a:latin typeface="Times New Roman" pitchFamily="18" charset="0"/>
            </a:endParaRPr>
          </a:p>
          <a:p>
            <a:pPr marL="0" indent="0" algn="ctr" eaLnBrk="1" hangingPunct="1">
              <a:buNone/>
            </a:pPr>
            <a:r>
              <a:rPr lang="en-US" sz="2800" dirty="0" smtClean="0">
                <a:latin typeface="Times New Roman" pitchFamily="18" charset="0"/>
              </a:rPr>
              <a:t>Glycogen is converted to lactic acid, lowering muscle pH from ~7 to 5.6</a:t>
            </a:r>
            <a:endParaRPr lang="tr-TR" sz="2800" dirty="0" smtClean="0">
              <a:latin typeface="Times New Roman" pitchFamily="18" charset="0"/>
            </a:endParaRPr>
          </a:p>
          <a:p>
            <a:pPr marL="0" indent="0" algn="ctr" eaLnBrk="1" hangingPunct="1">
              <a:buNone/>
            </a:pPr>
            <a:endParaRPr lang="en-US" sz="2800" dirty="0" smtClean="0">
              <a:latin typeface="Times New Roman" pitchFamily="18" charset="0"/>
            </a:endParaRPr>
          </a:p>
          <a:p>
            <a:pPr marL="0" indent="0" algn="ctr" eaLnBrk="1" hangingPunct="1">
              <a:buNone/>
            </a:pPr>
            <a:r>
              <a:rPr lang="en-US" sz="2800" dirty="0" err="1" smtClean="0">
                <a:latin typeface="Times New Roman" pitchFamily="18" charset="0"/>
              </a:rPr>
              <a:t>Creatine</a:t>
            </a:r>
            <a:r>
              <a:rPr lang="en-US" sz="2800" dirty="0" smtClean="0">
                <a:latin typeface="Times New Roman" pitchFamily="18" charset="0"/>
              </a:rPr>
              <a:t> </a:t>
            </a:r>
            <a:r>
              <a:rPr lang="tr-TR" dirty="0">
                <a:latin typeface="Times New Roman" pitchFamily="18" charset="0"/>
              </a:rPr>
              <a:t>p</a:t>
            </a:r>
            <a:r>
              <a:rPr lang="en-US" sz="2800" dirty="0" err="1" smtClean="0">
                <a:latin typeface="Times New Roman" pitchFamily="18" charset="0"/>
              </a:rPr>
              <a:t>hosphate</a:t>
            </a:r>
            <a:r>
              <a:rPr lang="tr-TR" sz="2800" dirty="0" smtClean="0">
                <a:latin typeface="Times New Roman" pitchFamily="18" charset="0"/>
              </a:rPr>
              <a:t> </a:t>
            </a:r>
            <a:r>
              <a:rPr lang="en-US" sz="2800" dirty="0" smtClean="0">
                <a:latin typeface="Times New Roman" pitchFamily="18" charset="0"/>
              </a:rPr>
              <a:t>and ATP decline</a:t>
            </a:r>
            <a:endParaRPr lang="tr-TR" sz="2800" dirty="0" smtClean="0">
              <a:latin typeface="Times New Roman" pitchFamily="18" charset="0"/>
            </a:endParaRPr>
          </a:p>
          <a:p>
            <a:pPr marL="0" indent="0" algn="ctr" eaLnBrk="1" hangingPunct="1">
              <a:buNone/>
            </a:pPr>
            <a:endParaRPr lang="en-US" sz="2800" dirty="0" smtClean="0">
              <a:latin typeface="Times New Roman" pitchFamily="18" charset="0"/>
            </a:endParaRPr>
          </a:p>
          <a:p>
            <a:pPr marL="0" indent="0" algn="ctr" eaLnBrk="1" hangingPunct="1">
              <a:buNone/>
            </a:pPr>
            <a:r>
              <a:rPr lang="tr-TR" dirty="0">
                <a:latin typeface="Times New Roman" pitchFamily="18" charset="0"/>
              </a:rPr>
              <a:t>M</a:t>
            </a:r>
            <a:r>
              <a:rPr lang="en-US" sz="2800" dirty="0" err="1" smtClean="0">
                <a:latin typeface="Times New Roman" pitchFamily="18" charset="0"/>
              </a:rPr>
              <a:t>yosin</a:t>
            </a:r>
            <a:r>
              <a:rPr lang="en-US" sz="2800" dirty="0" smtClean="0">
                <a:latin typeface="Times New Roman" pitchFamily="18" charset="0"/>
              </a:rPr>
              <a:t> heads form a tight bond with actin (</a:t>
            </a:r>
            <a:r>
              <a:rPr lang="en-US" sz="2800" dirty="0" err="1" smtClean="0">
                <a:latin typeface="Times New Roman" pitchFamily="18" charset="0"/>
              </a:rPr>
              <a:t>Actomyosin</a:t>
            </a:r>
            <a:r>
              <a:rPr lang="en-US" sz="2800" dirty="0" smtClean="0">
                <a:latin typeface="Times New Roman" pitchFamily="18" charset="0"/>
              </a:rPr>
              <a:t>) </a:t>
            </a:r>
            <a:endParaRPr lang="tr-TR" sz="2800" dirty="0" smtClean="0">
              <a:latin typeface="Times New Roman" pitchFamily="18" charset="0"/>
            </a:endParaRPr>
          </a:p>
          <a:p>
            <a:pPr marL="0" indent="0" algn="ctr" eaLnBrk="1" hangingPunct="1">
              <a:buNone/>
            </a:pPr>
            <a:endParaRPr lang="en-US" sz="2800" dirty="0" smtClean="0">
              <a:latin typeface="Times New Roman" pitchFamily="18" charset="0"/>
            </a:endParaRPr>
          </a:p>
          <a:p>
            <a:pPr marL="0" indent="0" algn="ctr" eaLnBrk="1" hangingPunct="1">
              <a:buNone/>
            </a:pPr>
            <a:r>
              <a:rPr lang="en-US" sz="2800" dirty="0" smtClean="0">
                <a:latin typeface="Times New Roman" pitchFamily="18" charset="0"/>
              </a:rPr>
              <a:t>Muscle goes into rigor mortis</a:t>
            </a:r>
            <a:endParaRPr lang="tr-TR" sz="2800" dirty="0" smtClean="0">
              <a:latin typeface="Times New Roman" pitchFamily="18" charset="0"/>
            </a:endParaRPr>
          </a:p>
          <a:p>
            <a:pPr marL="0" indent="0" algn="ctr" eaLnBrk="1" hangingPunct="1">
              <a:buNone/>
            </a:pPr>
            <a:endParaRPr lang="en-US" sz="2800" dirty="0" smtClean="0">
              <a:latin typeface="Times New Roman" pitchFamily="18" charset="0"/>
            </a:endParaRPr>
          </a:p>
          <a:p>
            <a:pPr marL="0" indent="0" algn="ctr" eaLnBrk="1" hangingPunct="1">
              <a:buNone/>
            </a:pPr>
            <a:r>
              <a:rPr lang="en-US" sz="2800" dirty="0" smtClean="0">
                <a:latin typeface="Times New Roman" pitchFamily="18" charset="0"/>
              </a:rPr>
              <a:t>Proteolysis begins, tenderizing muscle</a:t>
            </a:r>
          </a:p>
        </p:txBody>
      </p:sp>
      <p:cxnSp>
        <p:nvCxnSpPr>
          <p:cNvPr id="4" name="Düz Ok Bağlayıcısı 3"/>
          <p:cNvCxnSpPr/>
          <p:nvPr/>
        </p:nvCxnSpPr>
        <p:spPr>
          <a:xfrm>
            <a:off x="4487779" y="1299411"/>
            <a:ext cx="0" cy="5173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Düz Ok Bağlayıcısı 7"/>
          <p:cNvCxnSpPr/>
          <p:nvPr/>
        </p:nvCxnSpPr>
        <p:spPr>
          <a:xfrm>
            <a:off x="4487779" y="2053390"/>
            <a:ext cx="0" cy="5173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4487779" y="3112168"/>
            <a:ext cx="0" cy="5173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Düz Ok Bağlayıcısı 9"/>
          <p:cNvCxnSpPr/>
          <p:nvPr/>
        </p:nvCxnSpPr>
        <p:spPr>
          <a:xfrm>
            <a:off x="4487779" y="3966411"/>
            <a:ext cx="0" cy="5173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a:off x="4487779" y="4760495"/>
            <a:ext cx="0" cy="5173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Düz Ok Bağlayıcısı 11"/>
          <p:cNvCxnSpPr/>
          <p:nvPr/>
        </p:nvCxnSpPr>
        <p:spPr>
          <a:xfrm>
            <a:off x="4487779" y="5566611"/>
            <a:ext cx="0" cy="5173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095420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8620" y="-126364"/>
            <a:ext cx="7886700" cy="1325563"/>
          </a:xfrm>
        </p:spPr>
        <p:txBody>
          <a:bodyPr/>
          <a:lstStyle/>
          <a:p>
            <a:pPr algn="ctr"/>
            <a:r>
              <a:rPr lang="tr-TR" b="1" dirty="0" smtClean="0"/>
              <a:t>Post-</a:t>
            </a:r>
            <a:r>
              <a:rPr lang="tr-TR" b="1" dirty="0" err="1" smtClean="0"/>
              <a:t>mortem</a:t>
            </a:r>
            <a:r>
              <a:rPr lang="tr-TR" b="1" dirty="0" smtClean="0"/>
              <a:t> </a:t>
            </a:r>
            <a:r>
              <a:rPr lang="tr-TR" b="1" dirty="0" err="1" smtClean="0"/>
              <a:t>Changes</a:t>
            </a:r>
            <a:endParaRPr lang="tr-TR" b="1" dirty="0"/>
          </a:p>
        </p:txBody>
      </p:sp>
      <p:graphicFrame>
        <p:nvGraphicFramePr>
          <p:cNvPr id="4" name="Diyagram 3"/>
          <p:cNvGraphicFramePr/>
          <p:nvPr>
            <p:extLst>
              <p:ext uri="{D42A27DB-BD31-4B8C-83A1-F6EECF244321}">
                <p14:modId xmlns:p14="http://schemas.microsoft.com/office/powerpoint/2010/main" val="2429648905"/>
              </p:ext>
            </p:extLst>
          </p:nvPr>
        </p:nvGraphicFramePr>
        <p:xfrm>
          <a:off x="0" y="776447"/>
          <a:ext cx="9063990" cy="59524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52523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2713" y="208129"/>
            <a:ext cx="7886700" cy="1325563"/>
          </a:xfrm>
        </p:spPr>
        <p:txBody>
          <a:bodyPr/>
          <a:lstStyle/>
          <a:p>
            <a:r>
              <a:rPr lang="tr-TR" b="1" dirty="0" err="1" smtClean="0"/>
              <a:t>Energy</a:t>
            </a:r>
            <a:r>
              <a:rPr lang="tr-TR" b="1" dirty="0" smtClean="0"/>
              <a:t> </a:t>
            </a:r>
            <a:r>
              <a:rPr lang="tr-TR" b="1" dirty="0" err="1" smtClean="0"/>
              <a:t>Metabolism</a:t>
            </a:r>
            <a:r>
              <a:rPr lang="tr-TR" b="1" dirty="0" smtClean="0"/>
              <a:t> in </a:t>
            </a:r>
            <a:r>
              <a:rPr lang="tr-TR" b="1" dirty="0" err="1" smtClean="0"/>
              <a:t>Muscles</a:t>
            </a:r>
            <a:endParaRPr lang="tr-TR" b="1" dirty="0"/>
          </a:p>
        </p:txBody>
      </p:sp>
      <p:sp>
        <p:nvSpPr>
          <p:cNvPr id="3" name="İçerik Yer Tutucusu 2"/>
          <p:cNvSpPr>
            <a:spLocks noGrp="1"/>
          </p:cNvSpPr>
          <p:nvPr>
            <p:ph idx="1"/>
          </p:nvPr>
        </p:nvSpPr>
        <p:spPr>
          <a:xfrm>
            <a:off x="520366" y="1597025"/>
            <a:ext cx="7886700" cy="4351338"/>
          </a:xfrm>
        </p:spPr>
        <p:txBody>
          <a:bodyPr>
            <a:normAutofit/>
          </a:bodyPr>
          <a:lstStyle/>
          <a:p>
            <a:pPr algn="just"/>
            <a:r>
              <a:rPr lang="tr-TR" dirty="0" err="1" smtClean="0"/>
              <a:t>Major</a:t>
            </a:r>
            <a:r>
              <a:rPr lang="tr-TR" dirty="0" smtClean="0"/>
              <a:t> </a:t>
            </a:r>
            <a:r>
              <a:rPr lang="tr-TR" dirty="0" err="1" smtClean="0"/>
              <a:t>function</a:t>
            </a:r>
            <a:r>
              <a:rPr lang="tr-TR" dirty="0" smtClean="0"/>
              <a:t> of </a:t>
            </a:r>
            <a:r>
              <a:rPr lang="tr-TR" dirty="0" err="1" smtClean="0"/>
              <a:t>muscles</a:t>
            </a:r>
            <a:r>
              <a:rPr lang="tr-TR" dirty="0" smtClean="0"/>
              <a:t> is </a:t>
            </a:r>
            <a:r>
              <a:rPr lang="tr-TR" dirty="0" err="1" smtClean="0"/>
              <a:t>to</a:t>
            </a:r>
            <a:r>
              <a:rPr lang="tr-TR" dirty="0" smtClean="0"/>
              <a:t> </a:t>
            </a:r>
            <a:r>
              <a:rPr lang="tr-TR" dirty="0" err="1" smtClean="0"/>
              <a:t>contract</a:t>
            </a:r>
            <a:r>
              <a:rPr lang="tr-TR" dirty="0" smtClean="0"/>
              <a:t> </a:t>
            </a:r>
            <a:r>
              <a:rPr lang="tr-TR" dirty="0" err="1" smtClean="0"/>
              <a:t>and</a:t>
            </a:r>
            <a:r>
              <a:rPr lang="tr-TR" dirty="0" smtClean="0"/>
              <a:t> </a:t>
            </a:r>
            <a:r>
              <a:rPr lang="tr-TR" dirty="0" err="1" smtClean="0"/>
              <a:t>the</a:t>
            </a:r>
            <a:r>
              <a:rPr lang="tr-TR" dirty="0" smtClean="0"/>
              <a:t> </a:t>
            </a:r>
            <a:r>
              <a:rPr lang="tr-TR" dirty="0" err="1" smtClean="0"/>
              <a:t>energy</a:t>
            </a:r>
            <a:r>
              <a:rPr lang="tr-TR" dirty="0" smtClean="0"/>
              <a:t> </a:t>
            </a:r>
            <a:r>
              <a:rPr lang="tr-TR" dirty="0" err="1" smtClean="0"/>
              <a:t>for</a:t>
            </a:r>
            <a:r>
              <a:rPr lang="tr-TR" dirty="0" smtClean="0"/>
              <a:t> </a:t>
            </a:r>
            <a:r>
              <a:rPr lang="tr-TR" dirty="0" err="1" smtClean="0"/>
              <a:t>this</a:t>
            </a:r>
            <a:r>
              <a:rPr lang="tr-TR" dirty="0" smtClean="0"/>
              <a:t> </a:t>
            </a:r>
            <a:r>
              <a:rPr lang="tr-TR" dirty="0" err="1" smtClean="0"/>
              <a:t>contraction</a:t>
            </a:r>
            <a:r>
              <a:rPr lang="tr-TR" dirty="0" smtClean="0"/>
              <a:t> is </a:t>
            </a:r>
            <a:r>
              <a:rPr lang="tr-TR" dirty="0" err="1" smtClean="0"/>
              <a:t>coming</a:t>
            </a:r>
            <a:r>
              <a:rPr lang="tr-TR" dirty="0" smtClean="0"/>
              <a:t> </a:t>
            </a:r>
            <a:r>
              <a:rPr lang="tr-TR" dirty="0" err="1" smtClean="0"/>
              <a:t>from</a:t>
            </a:r>
            <a:r>
              <a:rPr lang="tr-TR" dirty="0" smtClean="0"/>
              <a:t> ATP.</a:t>
            </a:r>
          </a:p>
          <a:p>
            <a:pPr algn="just"/>
            <a:r>
              <a:rPr lang="en-US" dirty="0"/>
              <a:t>In the living animal, ATP is formed through glycolysis and in the oxidative phosphorylation pathway and oxygen </a:t>
            </a:r>
            <a:r>
              <a:rPr lang="en-US" dirty="0" smtClean="0"/>
              <a:t>is</a:t>
            </a:r>
            <a:r>
              <a:rPr lang="tr-TR" dirty="0" smtClean="0"/>
              <a:t> </a:t>
            </a:r>
            <a:r>
              <a:rPr lang="en-US" dirty="0"/>
              <a:t>available to cells via the </a:t>
            </a:r>
            <a:r>
              <a:rPr lang="en-US" dirty="0" smtClean="0"/>
              <a:t>bloodstream</a:t>
            </a:r>
            <a:r>
              <a:rPr lang="tr-TR" dirty="0" smtClean="0"/>
              <a:t>.</a:t>
            </a:r>
          </a:p>
          <a:p>
            <a:pPr algn="just"/>
            <a:endParaRPr lang="tr-TR" dirty="0"/>
          </a:p>
        </p:txBody>
      </p:sp>
    </p:spTree>
    <p:extLst>
      <p:ext uri="{BB962C8B-B14F-4D97-AF65-F5344CB8AC3E}">
        <p14:creationId xmlns:p14="http://schemas.microsoft.com/office/powerpoint/2010/main" val="3932155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63955" y="389190"/>
            <a:ext cx="7886700" cy="717716"/>
          </a:xfrm>
        </p:spPr>
        <p:txBody>
          <a:bodyPr/>
          <a:lstStyle/>
          <a:p>
            <a:r>
              <a:rPr lang="tr-TR" b="1" dirty="0" err="1" smtClean="0"/>
              <a:t>Glycolysis</a:t>
            </a:r>
            <a:endParaRPr lang="tr-TR" b="1" dirty="0"/>
          </a:p>
        </p:txBody>
      </p:sp>
      <p:sp>
        <p:nvSpPr>
          <p:cNvPr id="3" name="İçerik Yer Tutucusu 2"/>
          <p:cNvSpPr>
            <a:spLocks noGrp="1"/>
          </p:cNvSpPr>
          <p:nvPr>
            <p:ph idx="1"/>
          </p:nvPr>
        </p:nvSpPr>
        <p:spPr>
          <a:xfrm>
            <a:off x="592555" y="1320298"/>
            <a:ext cx="5302919" cy="5321134"/>
          </a:xfrm>
        </p:spPr>
        <p:txBody>
          <a:bodyPr>
            <a:normAutofit/>
          </a:bodyPr>
          <a:lstStyle/>
          <a:p>
            <a:pPr algn="just"/>
            <a:r>
              <a:rPr lang="tr-TR" dirty="0" smtClean="0"/>
              <a:t>A </a:t>
            </a:r>
            <a:r>
              <a:rPr lang="tr-TR" dirty="0" err="1" smtClean="0"/>
              <a:t>glucose</a:t>
            </a:r>
            <a:r>
              <a:rPr lang="tr-TR" dirty="0" smtClean="0"/>
              <a:t> </a:t>
            </a:r>
            <a:r>
              <a:rPr lang="tr-TR" dirty="0" err="1"/>
              <a:t>molecule</a:t>
            </a:r>
            <a:r>
              <a:rPr lang="tr-TR" dirty="0"/>
              <a:t> (</a:t>
            </a:r>
            <a:r>
              <a:rPr lang="tr-TR" dirty="0" err="1"/>
              <a:t>or</a:t>
            </a:r>
            <a:r>
              <a:rPr lang="tr-TR" dirty="0"/>
              <a:t> a </a:t>
            </a:r>
            <a:r>
              <a:rPr lang="tr-TR" dirty="0" err="1"/>
              <a:t>glucose</a:t>
            </a:r>
            <a:r>
              <a:rPr lang="tr-TR" dirty="0"/>
              <a:t> </a:t>
            </a:r>
            <a:r>
              <a:rPr lang="tr-TR" dirty="0" err="1"/>
              <a:t>moiety</a:t>
            </a:r>
            <a:r>
              <a:rPr lang="tr-TR" dirty="0"/>
              <a:t> </a:t>
            </a:r>
            <a:r>
              <a:rPr lang="tr-TR" dirty="0" err="1" smtClean="0"/>
              <a:t>from</a:t>
            </a:r>
            <a:r>
              <a:rPr lang="tr-TR" dirty="0" smtClean="0"/>
              <a:t> </a:t>
            </a:r>
            <a:r>
              <a:rPr lang="tr-TR" dirty="0" err="1" smtClean="0"/>
              <a:t>glycogen</a:t>
            </a:r>
            <a:r>
              <a:rPr lang="tr-TR" dirty="0"/>
              <a:t>) </a:t>
            </a:r>
            <a:r>
              <a:rPr lang="tr-TR" dirty="0" err="1"/>
              <a:t>containing</a:t>
            </a:r>
            <a:r>
              <a:rPr lang="tr-TR" dirty="0"/>
              <a:t> </a:t>
            </a:r>
            <a:r>
              <a:rPr lang="tr-TR" dirty="0" err="1"/>
              <a:t>six</a:t>
            </a:r>
            <a:r>
              <a:rPr lang="tr-TR" dirty="0"/>
              <a:t> </a:t>
            </a:r>
            <a:r>
              <a:rPr lang="tr-TR" dirty="0" err="1"/>
              <a:t>carbon</a:t>
            </a:r>
            <a:r>
              <a:rPr lang="tr-TR" dirty="0"/>
              <a:t> </a:t>
            </a:r>
            <a:r>
              <a:rPr lang="tr-TR" dirty="0" err="1"/>
              <a:t>atoms</a:t>
            </a:r>
            <a:r>
              <a:rPr lang="tr-TR" dirty="0"/>
              <a:t> is </a:t>
            </a:r>
            <a:r>
              <a:rPr lang="tr-TR" dirty="0" err="1"/>
              <a:t>broken</a:t>
            </a:r>
            <a:r>
              <a:rPr lang="tr-TR" dirty="0"/>
              <a:t> </a:t>
            </a:r>
            <a:r>
              <a:rPr lang="tr-TR" dirty="0" err="1"/>
              <a:t>down</a:t>
            </a:r>
            <a:r>
              <a:rPr lang="tr-TR" dirty="0"/>
              <a:t> </a:t>
            </a:r>
            <a:r>
              <a:rPr lang="tr-TR" dirty="0" err="1"/>
              <a:t>into</a:t>
            </a:r>
            <a:r>
              <a:rPr lang="tr-TR" dirty="0"/>
              <a:t> </a:t>
            </a:r>
            <a:r>
              <a:rPr lang="tr-TR" dirty="0" err="1" smtClean="0"/>
              <a:t>two</a:t>
            </a:r>
            <a:r>
              <a:rPr lang="tr-TR" dirty="0" smtClean="0"/>
              <a:t> </a:t>
            </a:r>
            <a:r>
              <a:rPr lang="tr-TR" dirty="0" err="1" smtClean="0"/>
              <a:t>pyruvate</a:t>
            </a:r>
            <a:r>
              <a:rPr lang="tr-TR" dirty="0" smtClean="0"/>
              <a:t> </a:t>
            </a:r>
            <a:r>
              <a:rPr lang="tr-TR" dirty="0" err="1"/>
              <a:t>molecules</a:t>
            </a:r>
            <a:r>
              <a:rPr lang="tr-TR" dirty="0"/>
              <a:t> </a:t>
            </a:r>
            <a:r>
              <a:rPr lang="tr-TR" dirty="0" err="1"/>
              <a:t>each</a:t>
            </a:r>
            <a:r>
              <a:rPr lang="tr-TR" dirty="0"/>
              <a:t> </a:t>
            </a:r>
            <a:r>
              <a:rPr lang="tr-TR" dirty="0" err="1"/>
              <a:t>containing</a:t>
            </a:r>
            <a:r>
              <a:rPr lang="tr-TR" dirty="0"/>
              <a:t> </a:t>
            </a:r>
            <a:r>
              <a:rPr lang="tr-TR" dirty="0" err="1"/>
              <a:t>three</a:t>
            </a:r>
            <a:r>
              <a:rPr lang="tr-TR" dirty="0"/>
              <a:t> </a:t>
            </a:r>
            <a:r>
              <a:rPr lang="tr-TR" dirty="0" err="1"/>
              <a:t>carbon</a:t>
            </a:r>
            <a:r>
              <a:rPr lang="tr-TR" dirty="0"/>
              <a:t> </a:t>
            </a:r>
            <a:r>
              <a:rPr lang="tr-TR" dirty="0" err="1" smtClean="0"/>
              <a:t>atoms</a:t>
            </a:r>
            <a:r>
              <a:rPr lang="tr-TR" dirty="0" smtClean="0"/>
              <a:t>.</a:t>
            </a:r>
          </a:p>
          <a:p>
            <a:pPr algn="just"/>
            <a:endParaRPr lang="tr-TR" dirty="0" smtClean="0"/>
          </a:p>
          <a:p>
            <a:pPr algn="just"/>
            <a:r>
              <a:rPr lang="tr-TR" dirty="0" err="1" smtClean="0"/>
              <a:t>The</a:t>
            </a:r>
            <a:r>
              <a:rPr lang="tr-TR" dirty="0" smtClean="0"/>
              <a:t> </a:t>
            </a:r>
            <a:r>
              <a:rPr lang="tr-TR" dirty="0" err="1" smtClean="0"/>
              <a:t>process</a:t>
            </a:r>
            <a:r>
              <a:rPr lang="tr-TR" dirty="0" smtClean="0"/>
              <a:t> </a:t>
            </a:r>
            <a:r>
              <a:rPr lang="tr-TR" dirty="0" err="1" smtClean="0"/>
              <a:t>generates</a:t>
            </a:r>
            <a:r>
              <a:rPr lang="tr-TR" dirty="0" smtClean="0"/>
              <a:t> </a:t>
            </a:r>
            <a:r>
              <a:rPr lang="tr-TR" dirty="0" err="1"/>
              <a:t>either</a:t>
            </a:r>
            <a:r>
              <a:rPr lang="tr-TR" dirty="0"/>
              <a:t> </a:t>
            </a:r>
            <a:r>
              <a:rPr lang="tr-TR" dirty="0" err="1"/>
              <a:t>two</a:t>
            </a:r>
            <a:r>
              <a:rPr lang="tr-TR" dirty="0"/>
              <a:t> </a:t>
            </a:r>
            <a:r>
              <a:rPr lang="tr-TR" dirty="0" err="1"/>
              <a:t>or</a:t>
            </a:r>
            <a:r>
              <a:rPr lang="tr-TR" dirty="0"/>
              <a:t> </a:t>
            </a:r>
            <a:r>
              <a:rPr lang="tr-TR" dirty="0" err="1"/>
              <a:t>three</a:t>
            </a:r>
            <a:r>
              <a:rPr lang="tr-TR" dirty="0"/>
              <a:t> ATP </a:t>
            </a:r>
            <a:r>
              <a:rPr lang="tr-TR" dirty="0" err="1"/>
              <a:t>molecules</a:t>
            </a:r>
            <a:r>
              <a:rPr lang="tr-TR" dirty="0"/>
              <a:t> </a:t>
            </a:r>
            <a:r>
              <a:rPr lang="tr-TR" dirty="0" err="1"/>
              <a:t>and</a:t>
            </a:r>
            <a:r>
              <a:rPr lang="tr-TR" dirty="0"/>
              <a:t> </a:t>
            </a:r>
            <a:r>
              <a:rPr lang="tr-TR" dirty="0" err="1"/>
              <a:t>four</a:t>
            </a:r>
            <a:r>
              <a:rPr lang="tr-TR" dirty="0"/>
              <a:t> </a:t>
            </a:r>
            <a:r>
              <a:rPr lang="tr-TR" dirty="0" err="1"/>
              <a:t>hydrogen</a:t>
            </a:r>
            <a:r>
              <a:rPr lang="tr-TR" dirty="0"/>
              <a:t> </a:t>
            </a:r>
            <a:r>
              <a:rPr lang="tr-TR" dirty="0" err="1" smtClean="0"/>
              <a:t>atoms</a:t>
            </a:r>
            <a:r>
              <a:rPr lang="tr-TR" dirty="0" smtClean="0"/>
              <a:t> </a:t>
            </a:r>
            <a:r>
              <a:rPr lang="tr-TR" dirty="0" err="1" smtClean="0"/>
              <a:t>carried</a:t>
            </a:r>
            <a:r>
              <a:rPr lang="tr-TR" dirty="0" smtClean="0"/>
              <a:t> </a:t>
            </a:r>
            <a:r>
              <a:rPr lang="tr-TR" dirty="0"/>
              <a:t>as </a:t>
            </a:r>
            <a:r>
              <a:rPr lang="tr-TR" dirty="0" err="1"/>
              <a:t>reduced</a:t>
            </a:r>
            <a:r>
              <a:rPr lang="tr-TR" dirty="0"/>
              <a:t> </a:t>
            </a:r>
            <a:r>
              <a:rPr lang="tr-TR" dirty="0" err="1"/>
              <a:t>nicotine</a:t>
            </a:r>
            <a:r>
              <a:rPr lang="tr-TR" dirty="0"/>
              <a:t> </a:t>
            </a:r>
            <a:r>
              <a:rPr lang="tr-TR" dirty="0" err="1"/>
              <a:t>adenine</a:t>
            </a:r>
            <a:r>
              <a:rPr lang="tr-TR" dirty="0"/>
              <a:t> </a:t>
            </a:r>
            <a:r>
              <a:rPr lang="tr-TR" dirty="0" err="1"/>
              <a:t>dinucleotide</a:t>
            </a:r>
            <a:r>
              <a:rPr lang="tr-TR" dirty="0"/>
              <a:t> (NADH).</a:t>
            </a:r>
          </a:p>
        </p:txBody>
      </p:sp>
    </p:spTree>
    <p:extLst>
      <p:ext uri="{BB962C8B-B14F-4D97-AF65-F5344CB8AC3E}">
        <p14:creationId xmlns:p14="http://schemas.microsoft.com/office/powerpoint/2010/main" val="3778767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398847"/>
            <a:ext cx="7886700" cy="3000626"/>
          </a:xfrm>
        </p:spPr>
        <p:txBody>
          <a:bodyPr>
            <a:normAutofit lnSpcReduction="10000"/>
          </a:bodyPr>
          <a:lstStyle/>
          <a:p>
            <a:pPr algn="just"/>
            <a:r>
              <a:rPr lang="en-US" dirty="0" smtClean="0"/>
              <a:t>This process</a:t>
            </a:r>
            <a:r>
              <a:rPr lang="tr-TR" dirty="0" smtClean="0"/>
              <a:t> </a:t>
            </a:r>
            <a:r>
              <a:rPr lang="en-US" dirty="0" smtClean="0"/>
              <a:t>is called anaerobic glycolysis and, in the living animal, is</a:t>
            </a:r>
            <a:r>
              <a:rPr lang="tr-TR" dirty="0" smtClean="0"/>
              <a:t> </a:t>
            </a:r>
            <a:r>
              <a:rPr lang="en-US" dirty="0" smtClean="0"/>
              <a:t>recognized to be very inefficient and can only be used in</a:t>
            </a:r>
            <a:r>
              <a:rPr lang="tr-TR" dirty="0" smtClean="0"/>
              <a:t> </a:t>
            </a:r>
            <a:r>
              <a:rPr lang="en-US" dirty="0" smtClean="0"/>
              <a:t>short bursts when demand for energy is high, such as sprinting.</a:t>
            </a:r>
          </a:p>
          <a:p>
            <a:pPr algn="just"/>
            <a:r>
              <a:rPr lang="en-US" dirty="0" smtClean="0"/>
              <a:t>In the living animal, </a:t>
            </a:r>
            <a:r>
              <a:rPr lang="en-US" dirty="0" smtClean="0">
                <a:solidFill>
                  <a:srgbClr val="FF0000"/>
                </a:solidFill>
              </a:rPr>
              <a:t>the lactate produced from anaerobic</a:t>
            </a:r>
            <a:r>
              <a:rPr lang="tr-TR" dirty="0" smtClean="0">
                <a:solidFill>
                  <a:srgbClr val="FF0000"/>
                </a:solidFill>
              </a:rPr>
              <a:t> </a:t>
            </a:r>
            <a:r>
              <a:rPr lang="en-US" dirty="0" smtClean="0">
                <a:solidFill>
                  <a:srgbClr val="FF0000"/>
                </a:solidFill>
              </a:rPr>
              <a:t>glycolysis is transported out of the muscle, via the blood to</a:t>
            </a:r>
            <a:r>
              <a:rPr lang="tr-TR" dirty="0" smtClean="0">
                <a:solidFill>
                  <a:srgbClr val="FF0000"/>
                </a:solidFill>
              </a:rPr>
              <a:t> </a:t>
            </a:r>
            <a:r>
              <a:rPr lang="en-US" dirty="0" smtClean="0">
                <a:solidFill>
                  <a:srgbClr val="FF0000"/>
                </a:solidFill>
              </a:rPr>
              <a:t>the liver, where it is reconverted to glucose.</a:t>
            </a:r>
            <a:endParaRPr lang="tr-TR" dirty="0">
              <a:solidFill>
                <a:srgbClr val="FF0000"/>
              </a:solidFill>
            </a:endParaRPr>
          </a:p>
        </p:txBody>
      </p:sp>
      <p:sp>
        <p:nvSpPr>
          <p:cNvPr id="2" name="Dikdörtgen 1"/>
          <p:cNvSpPr/>
          <p:nvPr/>
        </p:nvSpPr>
        <p:spPr>
          <a:xfrm>
            <a:off x="628650" y="3590003"/>
            <a:ext cx="8263890" cy="2585323"/>
          </a:xfrm>
          <a:prstGeom prst="rect">
            <a:avLst/>
          </a:prstGeom>
          <a:solidFill>
            <a:schemeClr val="accent4">
              <a:lumMod val="20000"/>
              <a:lumOff val="80000"/>
            </a:schemeClr>
          </a:solidFill>
        </p:spPr>
        <p:txBody>
          <a:bodyPr wrap="square">
            <a:spAutoFit/>
          </a:bodyPr>
          <a:lstStyle/>
          <a:p>
            <a:pPr algn="just"/>
            <a:r>
              <a:rPr lang="en-US" dirty="0"/>
              <a:t>Glycolysis takes place in the sarcoplasm; the enzymes which</a:t>
            </a:r>
          </a:p>
          <a:p>
            <a:pPr algn="just"/>
            <a:r>
              <a:rPr lang="en-US" dirty="0" err="1"/>
              <a:t>catalyse</a:t>
            </a:r>
            <a:r>
              <a:rPr lang="en-US" dirty="0"/>
              <a:t> the other processes are located in the mitochondria. Operation</a:t>
            </a:r>
          </a:p>
          <a:p>
            <a:pPr algn="just"/>
            <a:r>
              <a:rPr lang="en-US" dirty="0"/>
              <a:t>of the whole system requires aerobic conditions – six oxygen molecules</a:t>
            </a:r>
          </a:p>
          <a:p>
            <a:pPr algn="just"/>
            <a:r>
              <a:rPr lang="en-US" dirty="0"/>
              <a:t>are needed to oxidize each glucose molecule. Under anaerobic</a:t>
            </a:r>
          </a:p>
          <a:p>
            <a:pPr algn="just"/>
            <a:r>
              <a:rPr lang="en-US" dirty="0"/>
              <a:t>conditions only the glycolytic part of the system can operate. Normally</a:t>
            </a:r>
          </a:p>
          <a:p>
            <a:pPr algn="just"/>
            <a:r>
              <a:rPr lang="en-US" dirty="0"/>
              <a:t>this only occurs during very heavy exercise.</a:t>
            </a:r>
            <a:endParaRPr lang="tr-TR" dirty="0"/>
          </a:p>
          <a:p>
            <a:pPr algn="just"/>
            <a:r>
              <a:rPr lang="en-US" dirty="0"/>
              <a:t>This level of muscular activity could not be sustained for very long</a:t>
            </a:r>
          </a:p>
          <a:p>
            <a:pPr algn="just"/>
            <a:r>
              <a:rPr lang="en-US" dirty="0"/>
              <a:t>because the build-up of lactic acid in the blood would lower its pH to</a:t>
            </a:r>
          </a:p>
          <a:p>
            <a:pPr algn="just"/>
            <a:r>
              <a:rPr lang="tr-TR" dirty="0"/>
              <a:t>an </a:t>
            </a:r>
            <a:r>
              <a:rPr lang="tr-TR" dirty="0" err="1"/>
              <a:t>unacceptable</a:t>
            </a:r>
            <a:r>
              <a:rPr lang="tr-TR" dirty="0"/>
              <a:t> </a:t>
            </a:r>
            <a:r>
              <a:rPr lang="tr-TR" dirty="0" err="1"/>
              <a:t>level</a:t>
            </a:r>
            <a:endParaRPr lang="tr-TR" dirty="0"/>
          </a:p>
        </p:txBody>
      </p:sp>
    </p:spTree>
    <p:extLst>
      <p:ext uri="{BB962C8B-B14F-4D97-AF65-F5344CB8AC3E}">
        <p14:creationId xmlns:p14="http://schemas.microsoft.com/office/powerpoint/2010/main" val="930728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4695" y="124495"/>
            <a:ext cx="8783052" cy="1325563"/>
          </a:xfrm>
        </p:spPr>
        <p:txBody>
          <a:bodyPr/>
          <a:lstStyle/>
          <a:p>
            <a:r>
              <a:rPr lang="en-US" b="1" dirty="0"/>
              <a:t>Krebs </a:t>
            </a:r>
            <a:r>
              <a:rPr lang="en-US" b="1" dirty="0" smtClean="0"/>
              <a:t>or</a:t>
            </a:r>
            <a:r>
              <a:rPr lang="tr-TR" b="1" dirty="0" smtClean="0"/>
              <a:t> T</a:t>
            </a:r>
            <a:r>
              <a:rPr lang="en-US" b="1" dirty="0" err="1" smtClean="0"/>
              <a:t>ricarboxylic</a:t>
            </a:r>
            <a:r>
              <a:rPr lang="en-US" b="1" dirty="0" smtClean="0"/>
              <a:t> </a:t>
            </a:r>
            <a:r>
              <a:rPr lang="en-US" b="1" dirty="0"/>
              <a:t>acid (TCA) </a:t>
            </a:r>
            <a:r>
              <a:rPr lang="en-US" b="1" dirty="0" smtClean="0"/>
              <a:t>cycle</a:t>
            </a:r>
            <a:endParaRPr lang="tr-TR" b="1" dirty="0"/>
          </a:p>
        </p:txBody>
      </p:sp>
      <p:sp>
        <p:nvSpPr>
          <p:cNvPr id="3" name="İçerik Yer Tutucusu 2"/>
          <p:cNvSpPr>
            <a:spLocks noGrp="1"/>
          </p:cNvSpPr>
          <p:nvPr>
            <p:ph idx="1"/>
          </p:nvPr>
        </p:nvSpPr>
        <p:spPr>
          <a:xfrm>
            <a:off x="264696" y="1578183"/>
            <a:ext cx="8783052" cy="4979028"/>
          </a:xfrm>
        </p:spPr>
        <p:txBody>
          <a:bodyPr>
            <a:normAutofit/>
          </a:bodyPr>
          <a:lstStyle/>
          <a:p>
            <a:pPr algn="just"/>
            <a:r>
              <a:rPr lang="tr-TR" dirty="0"/>
              <a:t>T</a:t>
            </a:r>
            <a:r>
              <a:rPr lang="en-US" dirty="0" smtClean="0"/>
              <a:t>he </a:t>
            </a:r>
            <a:r>
              <a:rPr lang="en-US" dirty="0"/>
              <a:t>carbon atoms in the pyruvate are </a:t>
            </a:r>
            <a:r>
              <a:rPr lang="en-US" dirty="0" smtClean="0"/>
              <a:t>removed</a:t>
            </a:r>
            <a:r>
              <a:rPr lang="tr-TR" dirty="0" smtClean="0"/>
              <a:t> </a:t>
            </a:r>
            <a:r>
              <a:rPr lang="en-US" dirty="0" smtClean="0"/>
              <a:t>as </a:t>
            </a:r>
            <a:r>
              <a:rPr lang="en-US" dirty="0"/>
              <a:t>carbon dioxide, in the process generating 20 hydrogens carried </a:t>
            </a:r>
            <a:r>
              <a:rPr lang="en-US" dirty="0" smtClean="0"/>
              <a:t>as</a:t>
            </a:r>
            <a:r>
              <a:rPr lang="tr-TR" dirty="0" smtClean="0"/>
              <a:t> </a:t>
            </a:r>
            <a:r>
              <a:rPr lang="en-US" dirty="0" smtClean="0"/>
              <a:t>NADH </a:t>
            </a:r>
            <a:r>
              <a:rPr lang="en-US" dirty="0"/>
              <a:t>and on other carrier </a:t>
            </a:r>
            <a:r>
              <a:rPr lang="en-US" dirty="0" smtClean="0"/>
              <a:t>molecules</a:t>
            </a:r>
            <a:r>
              <a:rPr lang="tr-TR" dirty="0" smtClean="0"/>
              <a:t>.</a:t>
            </a:r>
          </a:p>
          <a:p>
            <a:pPr algn="just"/>
            <a:endParaRPr lang="tr-TR" dirty="0" smtClean="0"/>
          </a:p>
          <a:p>
            <a:pPr algn="just"/>
            <a:r>
              <a:rPr lang="en-US" dirty="0"/>
              <a:t>This process operates as a cycle, known as the Krebs </a:t>
            </a:r>
            <a:r>
              <a:rPr lang="en-US" dirty="0" smtClean="0"/>
              <a:t>or</a:t>
            </a:r>
            <a:r>
              <a:rPr lang="tr-TR" dirty="0" smtClean="0"/>
              <a:t> </a:t>
            </a:r>
            <a:r>
              <a:rPr lang="en-US" dirty="0" smtClean="0"/>
              <a:t>tricarboxylic </a:t>
            </a:r>
            <a:r>
              <a:rPr lang="en-US" dirty="0"/>
              <a:t>acid (TCA) cycle, the pyruvate first being converted </a:t>
            </a:r>
            <a:r>
              <a:rPr lang="en-US" dirty="0" smtClean="0"/>
              <a:t>to</a:t>
            </a:r>
            <a:r>
              <a:rPr lang="tr-TR" dirty="0" smtClean="0"/>
              <a:t> </a:t>
            </a:r>
            <a:r>
              <a:rPr lang="tr-TR" dirty="0" err="1" smtClean="0"/>
              <a:t>acetyl</a:t>
            </a:r>
            <a:r>
              <a:rPr lang="tr-TR" dirty="0" smtClean="0"/>
              <a:t> </a:t>
            </a:r>
            <a:r>
              <a:rPr lang="tr-TR" dirty="0" err="1"/>
              <a:t>coenzyme</a:t>
            </a:r>
            <a:r>
              <a:rPr lang="tr-TR" dirty="0"/>
              <a:t> A.</a:t>
            </a:r>
          </a:p>
        </p:txBody>
      </p:sp>
    </p:spTree>
    <p:extLst>
      <p:ext uri="{BB962C8B-B14F-4D97-AF65-F5344CB8AC3E}">
        <p14:creationId xmlns:p14="http://schemas.microsoft.com/office/powerpoint/2010/main" val="4108607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2923" y="57272"/>
            <a:ext cx="7886700" cy="1325563"/>
          </a:xfrm>
        </p:spPr>
        <p:txBody>
          <a:bodyPr/>
          <a:lstStyle/>
          <a:p>
            <a:r>
              <a:rPr lang="tr-TR" b="1" dirty="0" smtClean="0"/>
              <a:t>O</a:t>
            </a:r>
            <a:r>
              <a:rPr lang="en-US" b="1" dirty="0" err="1" smtClean="0"/>
              <a:t>xidative</a:t>
            </a:r>
            <a:r>
              <a:rPr lang="en-US" b="1" dirty="0" smtClean="0"/>
              <a:t> </a:t>
            </a:r>
            <a:r>
              <a:rPr lang="en-US" b="1" dirty="0"/>
              <a:t>phosphorylation</a:t>
            </a:r>
            <a:endParaRPr lang="tr-TR" b="1" dirty="0"/>
          </a:p>
        </p:txBody>
      </p:sp>
      <p:sp>
        <p:nvSpPr>
          <p:cNvPr id="3" name="İçerik Yer Tutucusu 2"/>
          <p:cNvSpPr>
            <a:spLocks noGrp="1"/>
          </p:cNvSpPr>
          <p:nvPr>
            <p:ph idx="1"/>
          </p:nvPr>
        </p:nvSpPr>
        <p:spPr>
          <a:xfrm>
            <a:off x="152913" y="1932078"/>
            <a:ext cx="8678153" cy="5583448"/>
          </a:xfrm>
        </p:spPr>
        <p:txBody>
          <a:bodyPr>
            <a:normAutofit/>
          </a:bodyPr>
          <a:lstStyle/>
          <a:p>
            <a:pPr algn="just"/>
            <a:r>
              <a:rPr lang="tr-TR" dirty="0" err="1" smtClean="0"/>
              <a:t>It</a:t>
            </a:r>
            <a:r>
              <a:rPr lang="tr-TR" dirty="0" smtClean="0"/>
              <a:t> is </a:t>
            </a:r>
            <a:r>
              <a:rPr lang="tr-TR" dirty="0" err="1" smtClean="0"/>
              <a:t>the</a:t>
            </a:r>
            <a:r>
              <a:rPr lang="tr-TR" dirty="0" smtClean="0"/>
              <a:t> </a:t>
            </a:r>
            <a:r>
              <a:rPr lang="en-US" dirty="0" smtClean="0"/>
              <a:t>last process</a:t>
            </a:r>
            <a:r>
              <a:rPr lang="tr-TR" dirty="0" smtClean="0"/>
              <a:t>, t</a:t>
            </a:r>
            <a:r>
              <a:rPr lang="en-US" dirty="0" smtClean="0"/>
              <a:t>he </a:t>
            </a:r>
            <a:r>
              <a:rPr lang="en-US" dirty="0"/>
              <a:t>24 </a:t>
            </a:r>
            <a:r>
              <a:rPr lang="en-US" dirty="0" smtClean="0"/>
              <a:t>hydrogens</a:t>
            </a:r>
            <a:r>
              <a:rPr lang="tr-TR" dirty="0" smtClean="0"/>
              <a:t> </a:t>
            </a:r>
            <a:r>
              <a:rPr lang="en-US" dirty="0" smtClean="0"/>
              <a:t>generated </a:t>
            </a:r>
            <a:r>
              <a:rPr lang="en-US" dirty="0"/>
              <a:t>by glycolysis and oxidative decarboxylation are oxidized </a:t>
            </a:r>
            <a:r>
              <a:rPr lang="en-US" dirty="0" smtClean="0"/>
              <a:t>by</a:t>
            </a:r>
            <a:r>
              <a:rPr lang="tr-TR" dirty="0" smtClean="0"/>
              <a:t> </a:t>
            </a:r>
            <a:r>
              <a:rPr lang="en-US" dirty="0" smtClean="0"/>
              <a:t>molecular </a:t>
            </a:r>
            <a:r>
              <a:rPr lang="en-US" dirty="0"/>
              <a:t>oxygen in the cytochrome </a:t>
            </a:r>
            <a:r>
              <a:rPr lang="en-US" dirty="0" smtClean="0"/>
              <a:t>system.</a:t>
            </a:r>
            <a:endParaRPr lang="tr-TR" dirty="0" smtClean="0"/>
          </a:p>
          <a:p>
            <a:pPr algn="just"/>
            <a:r>
              <a:rPr lang="en-US" dirty="0" smtClean="0"/>
              <a:t>For </a:t>
            </a:r>
            <a:r>
              <a:rPr lang="en-US" dirty="0"/>
              <a:t>each pair </a:t>
            </a:r>
            <a:r>
              <a:rPr lang="en-US" dirty="0" smtClean="0"/>
              <a:t>of</a:t>
            </a:r>
            <a:r>
              <a:rPr lang="tr-TR" dirty="0" smtClean="0"/>
              <a:t> </a:t>
            </a:r>
            <a:r>
              <a:rPr lang="en-US" dirty="0" smtClean="0"/>
              <a:t>hydrogens</a:t>
            </a:r>
            <a:r>
              <a:rPr lang="en-US" dirty="0"/>
              <a:t>, three ATP molecules are produced. Therefore, in </a:t>
            </a:r>
            <a:r>
              <a:rPr lang="en-US" dirty="0" smtClean="0"/>
              <a:t>total,</a:t>
            </a:r>
            <a:r>
              <a:rPr lang="tr-TR" dirty="0" smtClean="0"/>
              <a:t> </a:t>
            </a:r>
            <a:r>
              <a:rPr lang="en-US" dirty="0" smtClean="0"/>
              <a:t>breakdown </a:t>
            </a:r>
            <a:r>
              <a:rPr lang="en-US" dirty="0"/>
              <a:t>of one glucose molecule produces a further 36 ATP </a:t>
            </a:r>
            <a:r>
              <a:rPr lang="en-US" dirty="0" err="1" smtClean="0"/>
              <a:t>inaddition</a:t>
            </a:r>
            <a:r>
              <a:rPr lang="en-US" dirty="0" smtClean="0"/>
              <a:t> </a:t>
            </a:r>
            <a:r>
              <a:rPr lang="en-US" dirty="0"/>
              <a:t>to those produced by glycolysis.</a:t>
            </a:r>
            <a:endParaRPr lang="tr-TR" dirty="0"/>
          </a:p>
        </p:txBody>
      </p:sp>
    </p:spTree>
    <p:extLst>
      <p:ext uri="{BB962C8B-B14F-4D97-AF65-F5344CB8AC3E}">
        <p14:creationId xmlns:p14="http://schemas.microsoft.com/office/powerpoint/2010/main" val="1044876028"/>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626</TotalTime>
  <Words>866</Words>
  <Application>Microsoft Office PowerPoint</Application>
  <PresentationFormat>Ekran Gösterisi (4:3)</PresentationFormat>
  <Paragraphs>85</Paragraphs>
  <Slides>14</Slides>
  <Notes>10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Times New Roman</vt:lpstr>
      <vt:lpstr>Office Teması</vt:lpstr>
      <vt:lpstr>POST MORTEM CHANGES IN MUSCLE AND ITS CONVERSION INTO MEAT</vt:lpstr>
      <vt:lpstr>PowerPoint Sunusu</vt:lpstr>
      <vt:lpstr>Events: Muscle to Meat</vt:lpstr>
      <vt:lpstr>Post-mortem Changes</vt:lpstr>
      <vt:lpstr>Energy Metabolism in Muscles</vt:lpstr>
      <vt:lpstr>Glycolysis</vt:lpstr>
      <vt:lpstr>PowerPoint Sunusu</vt:lpstr>
      <vt:lpstr>Krebs or Tricarboxylic acid (TCA) cycle</vt:lpstr>
      <vt:lpstr>Oxidative phosphorylation</vt:lpstr>
      <vt:lpstr>Mobilization of glycogen when it is needed</vt:lpstr>
      <vt:lpstr>PowerPoint Sunusu</vt:lpstr>
      <vt:lpstr>Post-mortem Acidification and Rigor Development</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 MORTEM CHANGES IN MUSCLE AND ITS CONVERSION INTO MEAT</dc:title>
  <dc:creator>Güzin</dc:creator>
  <cp:lastModifiedBy>Güzin</cp:lastModifiedBy>
  <cp:revision>28</cp:revision>
  <dcterms:created xsi:type="dcterms:W3CDTF">2018-11-12T09:00:53Z</dcterms:created>
  <dcterms:modified xsi:type="dcterms:W3CDTF">2019-05-02T15:07:35Z</dcterms:modified>
</cp:coreProperties>
</file>