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80" r:id="rId3"/>
    <p:sldId id="281" r:id="rId4"/>
    <p:sldId id="258" r:id="rId5"/>
    <p:sldId id="282" r:id="rId6"/>
    <p:sldId id="259" r:id="rId7"/>
    <p:sldId id="260" r:id="rId8"/>
    <p:sldId id="261" r:id="rId9"/>
    <p:sldId id="262" r:id="rId10"/>
    <p:sldId id="263" r:id="rId11"/>
    <p:sldId id="265" r:id="rId12"/>
    <p:sldId id="264" r:id="rId13"/>
    <p:sldId id="267" r:id="rId14"/>
    <p:sldId id="268" r:id="rId15"/>
    <p:sldId id="270" r:id="rId16"/>
    <p:sldId id="269" r:id="rId17"/>
    <p:sldId id="273" r:id="rId18"/>
    <p:sldId id="274" r:id="rId19"/>
    <p:sldId id="271" r:id="rId20"/>
    <p:sldId id="272" r:id="rId21"/>
    <p:sldId id="275" r:id="rId22"/>
    <p:sldId id="276" r:id="rId23"/>
    <p:sldId id="277" r:id="rId24"/>
    <p:sldId id="283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27.7.2018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694161"/>
          </a:xfrm>
        </p:spPr>
        <p:txBody>
          <a:bodyPr>
            <a:normAutofit/>
          </a:bodyPr>
          <a:lstStyle/>
          <a:p>
            <a:r>
              <a:rPr lang="tr-TR" dirty="0" smtClean="0"/>
              <a:t>Madde </a:t>
            </a:r>
            <a:r>
              <a:rPr lang="tr-TR" dirty="0"/>
              <a:t>Denklikleri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ve </a:t>
            </a:r>
            <a:br>
              <a:rPr lang="tr-TR" dirty="0" smtClean="0"/>
            </a:br>
            <a:r>
              <a:rPr lang="tr-TR" dirty="0" smtClean="0"/>
              <a:t>Genel </a:t>
            </a:r>
            <a:r>
              <a:rPr lang="tr-TR" dirty="0"/>
              <a:t>Enerji Denkliği</a:t>
            </a:r>
            <a:endParaRPr lang="tr-TR" sz="48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098825"/>
            <a:ext cx="6400800" cy="1752600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KİM 238 - Termodinamik II</a:t>
            </a:r>
          </a:p>
          <a:p>
            <a:r>
              <a:rPr lang="tr-TR" dirty="0"/>
              <a:t>3</a:t>
            </a:r>
            <a:r>
              <a:rPr lang="tr-TR" dirty="0" smtClean="0"/>
              <a:t>. Hafta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1825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Yatışkın</a:t>
            </a:r>
            <a:r>
              <a:rPr lang="tr-TR" dirty="0" smtClean="0"/>
              <a:t> Açık Sistemlerde Kütle Denkliği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r>
              <a:rPr lang="tr-TR" u="sng" dirty="0" err="1" smtClean="0"/>
              <a:t>Yatışkın</a:t>
            </a:r>
            <a:r>
              <a:rPr lang="tr-TR" u="sng" dirty="0" smtClean="0"/>
              <a:t> olmayan açık sistemlerde</a:t>
            </a:r>
            <a:r>
              <a:rPr lang="tr-TR" dirty="0" smtClean="0"/>
              <a:t> tüm ve bileşen kütle denklikleri;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Yatışkın</a:t>
            </a:r>
            <a:r>
              <a:rPr lang="tr-TR" dirty="0" smtClean="0"/>
              <a:t> açık sistemlerde giriş ve çıkıştaki kütlesel debiler birbirine eşittir. Bu eşitliğe </a:t>
            </a:r>
            <a:r>
              <a:rPr lang="tr-TR" b="1" i="1" dirty="0" smtClean="0"/>
              <a:t>süreklilik kuralı </a:t>
            </a:r>
            <a:r>
              <a:rPr lang="tr-TR" dirty="0" smtClean="0"/>
              <a:t>denir. Kütlesel debi yerine </a:t>
            </a:r>
            <a:r>
              <a:rPr lang="tr-TR" dirty="0" err="1" smtClean="0"/>
              <a:t>molar</a:t>
            </a:r>
            <a:r>
              <a:rPr lang="tr-TR" dirty="0" smtClean="0"/>
              <a:t> debi, kütle kesri yerine </a:t>
            </a:r>
            <a:r>
              <a:rPr lang="tr-TR" dirty="0" err="1" smtClean="0"/>
              <a:t>mol</a:t>
            </a:r>
            <a:r>
              <a:rPr lang="tr-TR" dirty="0" smtClean="0"/>
              <a:t> kesri yazılarak </a:t>
            </a:r>
            <a:r>
              <a:rPr lang="tr-TR" dirty="0" err="1" smtClean="0"/>
              <a:t>mol</a:t>
            </a:r>
            <a:r>
              <a:rPr lang="tr-TR" dirty="0" smtClean="0"/>
              <a:t> denklikleri de yazılabilir. </a:t>
            </a:r>
          </a:p>
          <a:p>
            <a:endParaRPr lang="tr-TR" dirty="0" smtClean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2564904"/>
            <a:ext cx="6062041" cy="726182"/>
          </a:xfrm>
          <a:prstGeom prst="rect">
            <a:avLst/>
          </a:prstGeom>
          <a:noFill/>
        </p:spPr>
      </p:pic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3356992"/>
            <a:ext cx="6109401" cy="7261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Enerji Denklikleri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Dış ve iç enerjilerin toplamına </a:t>
            </a:r>
            <a:r>
              <a:rPr lang="tr-TR" b="1" i="1" dirty="0" smtClean="0"/>
              <a:t>toplam enerji</a:t>
            </a:r>
            <a:r>
              <a:rPr lang="tr-TR" b="1" dirty="0" smtClean="0"/>
              <a:t> </a:t>
            </a:r>
            <a:r>
              <a:rPr lang="tr-TR" dirty="0" smtClean="0"/>
              <a:t>adı verilir. </a:t>
            </a:r>
          </a:p>
          <a:p>
            <a:endParaRPr lang="tr-T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/>
              <a:t>Sistemi oluşturan taneciklerin ötelenme, dönme, titreşim ve elektronik </a:t>
            </a:r>
            <a:r>
              <a:rPr lang="tr-TR" dirty="0" err="1" smtClean="0"/>
              <a:t>harteneketlerinin</a:t>
            </a:r>
            <a:r>
              <a:rPr lang="tr-TR" dirty="0" smtClean="0"/>
              <a:t> sahip olduğu enerjilerin toplamına </a:t>
            </a:r>
            <a:r>
              <a:rPr lang="tr-TR" b="1" i="1" dirty="0" smtClean="0"/>
              <a:t>iç enerji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2996952"/>
            <a:ext cx="4104457" cy="4281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Enerji Denklikleri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sistemin konumundan dolayı sahip olduğu potansiyel enerjisi ile hızından dolayı sahip olduğu kinetik enerjisinin toplamına </a:t>
            </a:r>
            <a:r>
              <a:rPr lang="tr-TR" b="1" i="1" dirty="0" smtClean="0"/>
              <a:t>dış enerji</a:t>
            </a:r>
            <a:r>
              <a:rPr lang="tr-TR" dirty="0" smtClean="0"/>
              <a:t> adı verilir.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Kütlesi </a:t>
            </a:r>
            <a:r>
              <a:rPr lang="tr-TR" i="1" dirty="0" smtClean="0"/>
              <a:t>m</a:t>
            </a:r>
            <a:r>
              <a:rPr lang="tr-TR" dirty="0" smtClean="0"/>
              <a:t>, bulunduğu yüksekliği </a:t>
            </a:r>
            <a:r>
              <a:rPr lang="tr-TR" i="1" dirty="0" smtClean="0"/>
              <a:t>z</a:t>
            </a:r>
            <a:r>
              <a:rPr lang="tr-TR" dirty="0" smtClean="0"/>
              <a:t>, hızı </a:t>
            </a:r>
            <a:r>
              <a:rPr lang="tr-TR" i="1" dirty="0" smtClean="0"/>
              <a:t>v</a:t>
            </a:r>
            <a:r>
              <a:rPr lang="tr-TR" dirty="0" smtClean="0"/>
              <a:t>, özgül iç enerjisi </a:t>
            </a:r>
            <a:r>
              <a:rPr lang="tr-TR" i="1" dirty="0" smtClean="0"/>
              <a:t>u</a:t>
            </a:r>
            <a:r>
              <a:rPr lang="tr-TR" dirty="0" smtClean="0"/>
              <a:t> olan bir sistem için;</a:t>
            </a:r>
          </a:p>
          <a:p>
            <a:endParaRPr lang="tr-TR" dirty="0" smtClean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3954388"/>
            <a:ext cx="2620502" cy="482724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836712"/>
            <a:ext cx="4536504" cy="5289451"/>
          </a:xfrm>
        </p:spPr>
        <p:txBody>
          <a:bodyPr>
            <a:normAutofit/>
          </a:bodyPr>
          <a:lstStyle/>
          <a:p>
            <a:r>
              <a:rPr lang="tr-TR" i="1" dirty="0" smtClean="0"/>
              <a:t>Potansiyel enerji;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sz="2000" dirty="0" smtClean="0"/>
          </a:p>
          <a:p>
            <a:r>
              <a:rPr lang="tr-TR" i="1" dirty="0" smtClean="0"/>
              <a:t>Kinetik enerji;</a:t>
            </a:r>
          </a:p>
          <a:p>
            <a:endParaRPr lang="tr-TR" sz="1400" i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tr-TR" dirty="0" smtClean="0">
              <a:solidFill>
                <a:srgbClr val="FF000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/>
              <a:t>İç Enerji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2543" name="Picture 1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19" y="1556792"/>
            <a:ext cx="1174533" cy="476622"/>
          </a:xfrm>
          <a:prstGeom prst="rect">
            <a:avLst/>
          </a:prstGeom>
          <a:noFill/>
        </p:spPr>
      </p:pic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2545" name="Picture 1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5011" y="2996952"/>
            <a:ext cx="1188142" cy="660079"/>
          </a:xfrm>
          <a:prstGeom prst="rect">
            <a:avLst/>
          </a:prstGeom>
          <a:noFill/>
        </p:spPr>
      </p:pic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2547" name="Picture 1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5011" y="3783896"/>
            <a:ext cx="3007029" cy="674748"/>
          </a:xfrm>
          <a:prstGeom prst="rect">
            <a:avLst/>
          </a:prstGeom>
          <a:noFill/>
        </p:spPr>
      </p:pic>
      <p:pic>
        <p:nvPicPr>
          <p:cNvPr id="22549" name="Picture 2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5581385"/>
            <a:ext cx="864096" cy="439903"/>
          </a:xfrm>
          <a:prstGeom prst="rect">
            <a:avLst/>
          </a:prstGeom>
          <a:noFill/>
        </p:spPr>
      </p:pic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0" y="7239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28800"/>
            <a:ext cx="8147248" cy="4497363"/>
          </a:xfrm>
        </p:spPr>
        <p:txBody>
          <a:bodyPr>
            <a:normAutofit/>
          </a:bodyPr>
          <a:lstStyle/>
          <a:p>
            <a:r>
              <a:rPr lang="tr-TR" dirty="0" smtClean="0"/>
              <a:t>Daha önce tarif edilen sistemin toplam enerjisi aşağıdaki bağıntıdan bulunur.</a:t>
            </a:r>
          </a:p>
          <a:p>
            <a:endParaRPr lang="tr-TR" dirty="0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3212976"/>
            <a:ext cx="1716206" cy="410716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1" y="3732462"/>
            <a:ext cx="4752573" cy="7774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Isı Aktarımı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tr-TR" dirty="0" smtClean="0"/>
              <a:t>Sistemin birim kütlesi başına karşılık gelen ısı alışverişine </a:t>
            </a:r>
            <a:r>
              <a:rPr lang="tr-TR" b="1" i="1" dirty="0" smtClean="0"/>
              <a:t>özgül ısı aktarımı</a:t>
            </a:r>
            <a:r>
              <a:rPr lang="tr-TR" dirty="0" smtClean="0"/>
              <a:t> denir ve </a:t>
            </a:r>
            <a:r>
              <a:rPr lang="tr-TR" i="1" dirty="0" smtClean="0"/>
              <a:t>q</a:t>
            </a:r>
            <a:r>
              <a:rPr lang="tr-TR" dirty="0" smtClean="0"/>
              <a:t> ile gösterilir.</a:t>
            </a:r>
          </a:p>
          <a:p>
            <a:r>
              <a:rPr lang="tr-TR" dirty="0" smtClean="0"/>
              <a:t>Kütlesel debisi     olan bir sistem için    ile simgelenen </a:t>
            </a:r>
            <a:r>
              <a:rPr lang="tr-TR" b="1" i="1" dirty="0" smtClean="0"/>
              <a:t>ısı aktarım hızı</a:t>
            </a:r>
            <a:r>
              <a:rPr lang="tr-TR" dirty="0" smtClean="0"/>
              <a:t> aşağıdaki gibidir.</a:t>
            </a: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3284984"/>
            <a:ext cx="288032" cy="576064"/>
          </a:xfrm>
          <a:prstGeom prst="rect">
            <a:avLst/>
          </a:prstGeom>
          <a:noFill/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3277152"/>
            <a:ext cx="221478" cy="583896"/>
          </a:xfrm>
          <a:prstGeom prst="rect">
            <a:avLst/>
          </a:prstGeom>
          <a:noFill/>
        </p:spPr>
      </p:pic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4581128"/>
            <a:ext cx="1991178" cy="8640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Isı Aktarımı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tr-TR" b="1" i="1" dirty="0" smtClean="0"/>
              <a:t>Toplam ısı aktarımı</a:t>
            </a:r>
            <a:r>
              <a:rPr lang="tr-TR" dirty="0" smtClean="0"/>
              <a:t> ise aşağıdaki gibidir.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Sisteme giren ısılar artı işaretli, sistemden çıkan ısılar eksi işaretli alınmaktadırlar. </a:t>
            </a:r>
            <a:r>
              <a:rPr lang="tr-TR" dirty="0" err="1" smtClean="0"/>
              <a:t>Adyabatik</a:t>
            </a:r>
            <a:r>
              <a:rPr lang="tr-TR" dirty="0" smtClean="0"/>
              <a:t> sistemlerdeki ısı akışı sıfırdır.</a:t>
            </a: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2564904"/>
            <a:ext cx="1080120" cy="5498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Aktarımı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4906888" cy="4525963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Sistem ile ortam arasındaki iş aktarımı; madde giriş çıkışı, sistemin sınırlarının yani kontrol hacminin değişimi ve sisteme bir makine bağlanarak şaft işi alışverişi ile gerçekleştirilmektedir.</a:t>
            </a:r>
          </a:p>
          <a:p>
            <a:pPr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Maddenin sisteme giriş ve çıkışı sırasındaki iş aktarımından kaynaklanan işe </a:t>
            </a:r>
            <a:r>
              <a:rPr lang="tr-TR" b="1" i="1" dirty="0" smtClean="0"/>
              <a:t>madde işi</a:t>
            </a:r>
            <a:r>
              <a:rPr lang="tr-TR" dirty="0" smtClean="0"/>
              <a:t> denir. Yalnızca açık sistemlerde söz konusudur. </a:t>
            </a:r>
            <a:r>
              <a:rPr lang="tr-TR" b="1" i="1" dirty="0" smtClean="0"/>
              <a:t>Toplam madde işi</a:t>
            </a:r>
            <a:r>
              <a:rPr lang="tr-TR" dirty="0" smtClean="0"/>
              <a:t> genellikle m indisi maddeyi ifade edecek şekilde aşağıdaki gibi yazılır. 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Madde girişi sırasında ortamdan sisteme, madde çıkışı sırasında sistemden ortama iş aktarılmaktadır. Boşluğa karşı madde girişi ve çıkışında madde işi sıfırdır.</a:t>
            </a:r>
          </a:p>
          <a:p>
            <a:endParaRPr lang="tr-TR" dirty="0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İşi</a:t>
            </a:r>
            <a:endParaRPr lang="tr-TR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9" y="3789040"/>
            <a:ext cx="2142238" cy="5040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Hacim İşi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Sistemin hacminin değişimi sırasında sistem ile ortam arasındaki iş alışverişine </a:t>
            </a:r>
            <a:r>
              <a:rPr lang="tr-TR" b="1" i="1" dirty="0" smtClean="0"/>
              <a:t>hacim işi</a:t>
            </a:r>
            <a:r>
              <a:rPr lang="tr-TR" dirty="0" smtClean="0"/>
              <a:t> denir. Hacim işi hem açık hem de kapalı sistemlerde söz konusudur.</a:t>
            </a:r>
            <a:r>
              <a:rPr lang="tr-TR" b="1" i="1" dirty="0" smtClean="0"/>
              <a:t> Toplam hacim işi</a:t>
            </a:r>
            <a:r>
              <a:rPr lang="tr-TR" dirty="0" smtClean="0"/>
              <a:t> genellikle v indisi hacmi ifade edecek şekilde aşağıdaki gibi yazılır. </a:t>
            </a:r>
          </a:p>
          <a:p>
            <a:endParaRPr lang="tr-TR" sz="3300" dirty="0" smtClean="0"/>
          </a:p>
          <a:p>
            <a:pPr>
              <a:spcBef>
                <a:spcPts val="1800"/>
              </a:spcBef>
            </a:pPr>
            <a:r>
              <a:rPr lang="tr-TR" dirty="0" smtClean="0"/>
              <a:t>Hacmin değişmesi izotermal, </a:t>
            </a:r>
            <a:r>
              <a:rPr lang="tr-TR" dirty="0" err="1" smtClean="0"/>
              <a:t>izobarik</a:t>
            </a:r>
            <a:r>
              <a:rPr lang="tr-TR" dirty="0" smtClean="0"/>
              <a:t>, hiperbolik, </a:t>
            </a:r>
            <a:r>
              <a:rPr lang="tr-TR" dirty="0" err="1" smtClean="0"/>
              <a:t>adyabatik</a:t>
            </a:r>
            <a:r>
              <a:rPr lang="tr-TR" dirty="0" smtClean="0"/>
              <a:t> ve </a:t>
            </a:r>
            <a:r>
              <a:rPr lang="tr-TR" dirty="0" err="1" smtClean="0"/>
              <a:t>politropik</a:t>
            </a:r>
            <a:r>
              <a:rPr lang="tr-TR" dirty="0" smtClean="0"/>
              <a:t> yollardan biri ile olmaktadır. Ayrıca, değişim tersinir ya da tersinmez yollardan gerçekleşebilir. Hesaplama yapılırken tersinir ya da tersinmez oluşu göz önünde bulundurulur.</a:t>
            </a:r>
          </a:p>
          <a:p>
            <a:endParaRPr lang="tr-TR" dirty="0"/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3573016"/>
            <a:ext cx="1152128" cy="448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Termodinamik Denklikler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pPr>
              <a:buNone/>
            </a:pPr>
            <a:r>
              <a:rPr lang="tr-TR" dirty="0"/>
              <a:t>Bir sistem için </a:t>
            </a:r>
          </a:p>
          <a:p>
            <a:pPr lvl="1"/>
            <a:r>
              <a:rPr lang="tr-TR" dirty="0"/>
              <a:t>Maddenin korunu yasasına göre yazılan </a:t>
            </a:r>
            <a:r>
              <a:rPr lang="tr-TR" b="1" i="1" dirty="0"/>
              <a:t>madde denkliği</a:t>
            </a:r>
            <a:r>
              <a:rPr lang="tr-TR" dirty="0"/>
              <a:t>,</a:t>
            </a:r>
          </a:p>
          <a:p>
            <a:pPr lvl="1"/>
            <a:r>
              <a:rPr lang="tr-TR" dirty="0"/>
              <a:t>Enerjinin korunumu olan termodinamiğin birinci yasasına göre yazılan </a:t>
            </a:r>
            <a:r>
              <a:rPr lang="tr-TR" b="1" i="1" dirty="0"/>
              <a:t>enerji denkliği</a:t>
            </a:r>
            <a:r>
              <a:rPr lang="tr-TR" dirty="0"/>
              <a:t>,</a:t>
            </a:r>
          </a:p>
          <a:p>
            <a:pPr lvl="1"/>
            <a:r>
              <a:rPr lang="tr-TR" dirty="0"/>
              <a:t>termodinamiğin ikinci yasasına göre yazılan </a:t>
            </a:r>
            <a:r>
              <a:rPr lang="tr-TR" b="1" i="1" dirty="0" err="1"/>
              <a:t>entropi</a:t>
            </a:r>
            <a:r>
              <a:rPr lang="tr-TR" b="1" i="1" dirty="0"/>
              <a:t> denkliği</a:t>
            </a:r>
            <a:r>
              <a:rPr lang="tr-TR" dirty="0"/>
              <a:t>,</a:t>
            </a:r>
          </a:p>
          <a:p>
            <a:pPr>
              <a:buNone/>
            </a:pPr>
            <a:r>
              <a:rPr lang="tr-TR" dirty="0"/>
              <a:t>genel olarak </a:t>
            </a:r>
            <a:r>
              <a:rPr lang="tr-TR" b="1" i="1" dirty="0"/>
              <a:t>termodinamik denklikler</a:t>
            </a:r>
            <a:r>
              <a:rPr lang="tr-TR" dirty="0"/>
              <a:t> olarak bilinmektedir. </a:t>
            </a:r>
          </a:p>
        </p:txBody>
      </p:sp>
    </p:spTree>
    <p:extLst>
      <p:ext uri="{BB962C8B-B14F-4D97-AF65-F5344CB8AC3E}">
        <p14:creationId xmlns:p14="http://schemas.microsoft.com/office/powerpoint/2010/main" val="18952383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Şaft İşi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Enerji aktarımında kullanılan </a:t>
            </a:r>
            <a:r>
              <a:rPr lang="tr-TR" dirty="0" err="1" smtClean="0"/>
              <a:t>makinalarda</a:t>
            </a:r>
            <a:r>
              <a:rPr lang="tr-TR" dirty="0" smtClean="0"/>
              <a:t> ana mil adı verilen döner eksenlere genel olarak </a:t>
            </a:r>
            <a:r>
              <a:rPr lang="tr-TR" b="1" i="1" dirty="0" smtClean="0"/>
              <a:t>şaft</a:t>
            </a:r>
            <a:r>
              <a:rPr lang="tr-TR" dirty="0" smtClean="0"/>
              <a:t> denir.Madde işi ve hacim işi dışında kalan pompa işi, kompresör işi, üfleç işi, türbin işi, sisteme doğrudan giren elektriksel iş ve benzer işler </a:t>
            </a:r>
            <a:r>
              <a:rPr lang="tr-TR" b="1" i="1" dirty="0" smtClean="0"/>
              <a:t>şaft işi</a:t>
            </a:r>
            <a:r>
              <a:rPr lang="tr-TR" dirty="0" smtClean="0"/>
              <a:t> olarak nitelenmektedir. </a:t>
            </a:r>
            <a:r>
              <a:rPr lang="tr-TR" b="1" i="1" dirty="0" smtClean="0"/>
              <a:t>Toplam şaft işi</a:t>
            </a:r>
            <a:r>
              <a:rPr lang="tr-TR" dirty="0" smtClean="0"/>
              <a:t> genellikle ş indisi şaftı ifade edecek şekilde aşağıdaki gibi yazılır. </a:t>
            </a:r>
          </a:p>
          <a:p>
            <a:pPr>
              <a:buNone/>
            </a:pPr>
            <a:r>
              <a:rPr lang="tr-TR" dirty="0" smtClean="0">
                <a:solidFill>
                  <a:schemeClr val="bg1"/>
                </a:solidFill>
              </a:rPr>
              <a:t>-</a:t>
            </a:r>
          </a:p>
          <a:p>
            <a:endParaRPr lang="tr-TR" dirty="0" smtClean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3" y="5373216"/>
            <a:ext cx="1142527" cy="5040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Toplam İş Aktarımı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Toplam iş yukarıda tanımları yapılan madde işi, hacim işi ve şaft işinin toplamına eşittir ve aşağıda gösterildiği gibi ifade edilir.</a:t>
            </a:r>
          </a:p>
          <a:p>
            <a:endParaRPr lang="tr-TR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3573016"/>
            <a:ext cx="3847928" cy="432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Enerji Denkliği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Toplam enerjinin zamanla değişme hızı madde girişi ve çıkışındaki kütlesel debiler yanında toplam ısı ve iş aktarım hızlarına bağlı olarak aşağıdaki gibi yazılır.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Bu eşitliğe </a:t>
            </a:r>
            <a:r>
              <a:rPr lang="tr-TR" b="1" i="1" dirty="0" smtClean="0"/>
              <a:t>genel enerji denkliği</a:t>
            </a:r>
            <a:r>
              <a:rPr lang="tr-TR" dirty="0" smtClean="0"/>
              <a:t> adı verilir. Daima kütle denkliği ile birlikte kullanılır.</a:t>
            </a:r>
          </a:p>
          <a:p>
            <a:endParaRPr lang="tr-TR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1" y="3861048"/>
            <a:ext cx="7611221" cy="8256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764704"/>
            <a:ext cx="8496944" cy="5688632"/>
          </a:xfrm>
        </p:spPr>
        <p:txBody>
          <a:bodyPr>
            <a:normAutofit/>
          </a:bodyPr>
          <a:lstStyle/>
          <a:p>
            <a:r>
              <a:rPr lang="tr-TR" dirty="0" smtClean="0"/>
              <a:t>Yalnızca bir madde giriş ve bir madde çıkış yolu olan sistemler için genel enerji denkliği daha açık olarak;</a:t>
            </a:r>
          </a:p>
          <a:p>
            <a:endParaRPr lang="tr-TR" dirty="0" smtClean="0"/>
          </a:p>
          <a:p>
            <a:endParaRPr lang="tr-TR" sz="1800" dirty="0" smtClean="0"/>
          </a:p>
          <a:p>
            <a:pPr>
              <a:buNone/>
            </a:pPr>
            <a:r>
              <a:rPr lang="tr-TR" dirty="0" smtClean="0"/>
              <a:t>   Aşağıda genel enerji denklikleri çıkartılan sistemlerde kinetik ve potansiyel enerji değişimlerinin olmadığı kabul edilmiştir. </a:t>
            </a:r>
            <a:endParaRPr lang="tr-TR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2492896"/>
            <a:ext cx="7883484" cy="768474"/>
          </a:xfrm>
          <a:prstGeom prst="rect">
            <a:avLst/>
          </a:prstGeom>
          <a:noFill/>
        </p:spPr>
      </p:pic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4964782"/>
            <a:ext cx="7883483" cy="768474"/>
          </a:xfrm>
          <a:prstGeom prst="rect">
            <a:avLst/>
          </a:prstGeom>
          <a:noFill/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3584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4268" y="5805264"/>
            <a:ext cx="4423796" cy="648072"/>
          </a:xfrm>
          <a:prstGeom prst="rect">
            <a:avLst/>
          </a:prstGeom>
          <a:noFill/>
        </p:spPr>
      </p:pic>
      <p:grpSp>
        <p:nvGrpSpPr>
          <p:cNvPr id="14" name="13 Grup"/>
          <p:cNvGrpSpPr/>
          <p:nvPr/>
        </p:nvGrpSpPr>
        <p:grpSpPr>
          <a:xfrm>
            <a:off x="1403648" y="4941168"/>
            <a:ext cx="504056" cy="873388"/>
            <a:chOff x="1403648" y="4941168"/>
            <a:chExt cx="504056" cy="873388"/>
          </a:xfrm>
        </p:grpSpPr>
        <p:cxnSp>
          <p:nvCxnSpPr>
            <p:cNvPr id="11" name="10 Düz Ok Bağlayıcısı"/>
            <p:cNvCxnSpPr/>
            <p:nvPr/>
          </p:nvCxnSpPr>
          <p:spPr>
            <a:xfrm>
              <a:off x="1403648" y="4941168"/>
              <a:ext cx="216024" cy="6480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12 Metin kutusu"/>
            <p:cNvSpPr txBox="1"/>
            <p:nvPr/>
          </p:nvSpPr>
          <p:spPr>
            <a:xfrm>
              <a:off x="1547664" y="5445224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0</a:t>
              </a:r>
              <a:endParaRPr lang="tr-TR" dirty="0"/>
            </a:p>
          </p:txBody>
        </p:sp>
      </p:grpSp>
      <p:grpSp>
        <p:nvGrpSpPr>
          <p:cNvPr id="15" name="14 Grup"/>
          <p:cNvGrpSpPr/>
          <p:nvPr/>
        </p:nvGrpSpPr>
        <p:grpSpPr>
          <a:xfrm>
            <a:off x="1907704" y="5013176"/>
            <a:ext cx="504056" cy="873388"/>
            <a:chOff x="1403648" y="4941168"/>
            <a:chExt cx="504056" cy="873388"/>
          </a:xfrm>
        </p:grpSpPr>
        <p:cxnSp>
          <p:nvCxnSpPr>
            <p:cNvPr id="16" name="15 Düz Ok Bağlayıcısı"/>
            <p:cNvCxnSpPr/>
            <p:nvPr/>
          </p:nvCxnSpPr>
          <p:spPr>
            <a:xfrm>
              <a:off x="1403648" y="4941168"/>
              <a:ext cx="216024" cy="6480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16 Metin kutusu"/>
            <p:cNvSpPr txBox="1"/>
            <p:nvPr/>
          </p:nvSpPr>
          <p:spPr>
            <a:xfrm>
              <a:off x="1547664" y="5445224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0</a:t>
              </a:r>
              <a:endParaRPr lang="tr-TR" dirty="0"/>
            </a:p>
          </p:txBody>
        </p:sp>
      </p:grpSp>
      <p:grpSp>
        <p:nvGrpSpPr>
          <p:cNvPr id="18" name="17 Grup"/>
          <p:cNvGrpSpPr/>
          <p:nvPr/>
        </p:nvGrpSpPr>
        <p:grpSpPr>
          <a:xfrm>
            <a:off x="3923928" y="4941168"/>
            <a:ext cx="504056" cy="873388"/>
            <a:chOff x="1403648" y="4941168"/>
            <a:chExt cx="504056" cy="873388"/>
          </a:xfrm>
        </p:grpSpPr>
        <p:cxnSp>
          <p:nvCxnSpPr>
            <p:cNvPr id="19" name="18 Düz Ok Bağlayıcısı"/>
            <p:cNvCxnSpPr/>
            <p:nvPr/>
          </p:nvCxnSpPr>
          <p:spPr>
            <a:xfrm>
              <a:off x="1403648" y="4941168"/>
              <a:ext cx="216024" cy="6480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19 Metin kutusu"/>
            <p:cNvSpPr txBox="1"/>
            <p:nvPr/>
          </p:nvSpPr>
          <p:spPr>
            <a:xfrm>
              <a:off x="1547664" y="5445224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0</a:t>
              </a:r>
              <a:endParaRPr lang="tr-TR" dirty="0"/>
            </a:p>
          </p:txBody>
        </p:sp>
      </p:grpSp>
      <p:grpSp>
        <p:nvGrpSpPr>
          <p:cNvPr id="21" name="20 Grup"/>
          <p:cNvGrpSpPr/>
          <p:nvPr/>
        </p:nvGrpSpPr>
        <p:grpSpPr>
          <a:xfrm>
            <a:off x="3347864" y="4941168"/>
            <a:ext cx="504056" cy="873388"/>
            <a:chOff x="1403648" y="4941168"/>
            <a:chExt cx="504056" cy="873388"/>
          </a:xfrm>
        </p:grpSpPr>
        <p:cxnSp>
          <p:nvCxnSpPr>
            <p:cNvPr id="22" name="21 Düz Ok Bağlayıcısı"/>
            <p:cNvCxnSpPr/>
            <p:nvPr/>
          </p:nvCxnSpPr>
          <p:spPr>
            <a:xfrm>
              <a:off x="1403648" y="4941168"/>
              <a:ext cx="216024" cy="64807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22 Metin kutusu"/>
            <p:cNvSpPr txBox="1"/>
            <p:nvPr/>
          </p:nvSpPr>
          <p:spPr>
            <a:xfrm>
              <a:off x="1547664" y="5445224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0</a:t>
              </a:r>
              <a:endParaRPr lang="tr-TR" dirty="0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</a:t>
            </a:r>
            <a:r>
              <a:rPr lang="tr-TR" dirty="0" smtClean="0"/>
              <a:t>ers </a:t>
            </a:r>
            <a:r>
              <a:rPr lang="tr-TR" dirty="0" smtClean="0"/>
              <a:t>kitabından belirlenmiş olan </a:t>
            </a:r>
            <a:r>
              <a:rPr lang="tr-TR" dirty="0" smtClean="0"/>
              <a:t>temel kütle </a:t>
            </a:r>
            <a:r>
              <a:rPr lang="tr-TR" smtClean="0"/>
              <a:t>ve enerji</a:t>
            </a:r>
            <a:r>
              <a:rPr lang="tr-TR" smtClean="0"/>
              <a:t> </a:t>
            </a:r>
            <a:r>
              <a:rPr lang="tr-TR" dirty="0"/>
              <a:t>denkliklerinin kullanıldığı soruların </a:t>
            </a:r>
            <a:r>
              <a:rPr lang="tr-TR" dirty="0" smtClean="0"/>
              <a:t>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3574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Termodinamik Denklikler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/>
              <a:t>Termodinamik </a:t>
            </a:r>
            <a:r>
              <a:rPr lang="tr-TR" dirty="0"/>
              <a:t>denklikler denge konumunda olan ya da olmayan her sistem için yazılabilir.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Kimya endüstrisindeki temel fiziksel ya da kimyasal işlemlere ilişkin hesaplamalarda sürekli olarak termodinamik denklikler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52240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Denklikleri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Madde miktarı </a:t>
            </a:r>
            <a:r>
              <a:rPr lang="tr-TR" b="1" i="1" dirty="0" smtClean="0"/>
              <a:t>kütle (kg)</a:t>
            </a:r>
            <a:r>
              <a:rPr lang="tr-TR" dirty="0" smtClean="0"/>
              <a:t> ve </a:t>
            </a:r>
            <a:r>
              <a:rPr lang="tr-TR" b="1" i="1" dirty="0" err="1" smtClean="0"/>
              <a:t>molar</a:t>
            </a:r>
            <a:r>
              <a:rPr lang="tr-TR" b="1" i="1" dirty="0" smtClean="0"/>
              <a:t> miktar (</a:t>
            </a:r>
            <a:r>
              <a:rPr lang="tr-TR" b="1" i="1" dirty="0" err="1" smtClean="0"/>
              <a:t>mol</a:t>
            </a:r>
            <a:r>
              <a:rPr lang="tr-TR" b="1" i="1" dirty="0" smtClean="0"/>
              <a:t>)</a:t>
            </a:r>
            <a:r>
              <a:rPr lang="tr-TR" dirty="0" smtClean="0"/>
              <a:t> olmak üzere iki şekilde verilmektedir.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Bir bileşenin kütlesi ya da </a:t>
            </a:r>
            <a:r>
              <a:rPr lang="tr-TR" dirty="0" err="1" smtClean="0"/>
              <a:t>molar</a:t>
            </a:r>
            <a:r>
              <a:rPr lang="tr-TR" dirty="0" smtClean="0"/>
              <a:t> miktarı fiziksel olaylar sırasında aynı kaldığı halde kimyasal olaylar sırasında değişmektedir. Kimyasal tepkimelerin de olduğu sistemler için madde denklikleri yazılırken bu durum göz önünde bulundurulur. Tepkimeye girmeyen bileşenlere </a:t>
            </a:r>
            <a:r>
              <a:rPr lang="tr-TR" b="1" i="1" dirty="0" err="1" smtClean="0"/>
              <a:t>inert</a:t>
            </a:r>
            <a:r>
              <a:rPr lang="tr-TR" b="1" i="1" dirty="0" smtClean="0"/>
              <a:t> madde</a:t>
            </a:r>
            <a:r>
              <a:rPr lang="tr-TR" dirty="0" smtClean="0"/>
              <a:t> denir.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Denklikleri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Sistemin tümü için yazılan madde denkliğine </a:t>
            </a:r>
            <a:r>
              <a:rPr lang="tr-TR" b="1" i="1" dirty="0" smtClean="0"/>
              <a:t>tüm madde denkliği</a:t>
            </a:r>
            <a:r>
              <a:rPr lang="tr-TR" dirty="0" smtClean="0"/>
              <a:t> denir.</a:t>
            </a:r>
          </a:p>
          <a:p>
            <a:endParaRPr lang="tr-TR" dirty="0" smtClean="0"/>
          </a:p>
          <a:p>
            <a:r>
              <a:rPr lang="tr-TR" dirty="0" smtClean="0"/>
              <a:t>Bileşenler için yazılan madde denkliğine ise </a:t>
            </a:r>
            <a:r>
              <a:rPr lang="tr-TR" b="1" i="1" dirty="0" smtClean="0"/>
              <a:t>bileşen madde denkliği</a:t>
            </a:r>
            <a:r>
              <a:rPr lang="tr-TR" dirty="0" smtClean="0"/>
              <a:t> denir.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9220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976664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Bir sisteme birim zamanda giren ya da çıkan maddenin </a:t>
            </a:r>
          </a:p>
          <a:p>
            <a:pPr lvl="0">
              <a:buNone/>
            </a:pPr>
            <a:r>
              <a:rPr lang="tr-TR" dirty="0" smtClean="0"/>
              <a:t>		kütlesine </a:t>
            </a:r>
            <a:r>
              <a:rPr lang="tr-TR" b="1" i="1" dirty="0" smtClean="0"/>
              <a:t>kütlesel debi</a:t>
            </a:r>
            <a:r>
              <a:rPr lang="tr-TR" dirty="0" smtClean="0"/>
              <a:t>, </a:t>
            </a:r>
          </a:p>
          <a:p>
            <a:pPr lvl="0">
              <a:spcAft>
                <a:spcPts val="1200"/>
              </a:spcAft>
              <a:buNone/>
            </a:pPr>
            <a:endParaRPr lang="tr-TR" dirty="0" smtClean="0"/>
          </a:p>
          <a:p>
            <a:pPr lvl="0">
              <a:spcAft>
                <a:spcPts val="1200"/>
              </a:spcAft>
              <a:buNone/>
            </a:pPr>
            <a:endParaRPr lang="tr-TR" dirty="0" smtClean="0"/>
          </a:p>
          <a:p>
            <a:pPr lvl="0">
              <a:buNone/>
            </a:pPr>
            <a:r>
              <a:rPr lang="tr-TR" dirty="0" smtClean="0"/>
              <a:t>		</a:t>
            </a:r>
            <a:r>
              <a:rPr lang="tr-TR" dirty="0" err="1" smtClean="0"/>
              <a:t>mol</a:t>
            </a:r>
            <a:r>
              <a:rPr lang="tr-TR" dirty="0" smtClean="0"/>
              <a:t> miktarına </a:t>
            </a:r>
            <a:r>
              <a:rPr lang="tr-TR" b="1" i="1" dirty="0" err="1" smtClean="0"/>
              <a:t>molar</a:t>
            </a:r>
            <a:r>
              <a:rPr lang="tr-TR" b="1" i="1" dirty="0" smtClean="0"/>
              <a:t> debi</a:t>
            </a:r>
            <a:r>
              <a:rPr lang="tr-TR" dirty="0" smtClean="0"/>
              <a:t>,</a:t>
            </a:r>
          </a:p>
          <a:p>
            <a:pPr lvl="0">
              <a:spcAft>
                <a:spcPts val="1200"/>
              </a:spcAft>
              <a:buNone/>
            </a:pPr>
            <a:endParaRPr lang="tr-TR" dirty="0" smtClean="0"/>
          </a:p>
          <a:p>
            <a:pPr lvl="0">
              <a:spcAft>
                <a:spcPts val="1200"/>
              </a:spcAft>
              <a:buNone/>
            </a:pPr>
            <a:endParaRPr lang="tr-TR" dirty="0" smtClean="0"/>
          </a:p>
          <a:p>
            <a:pPr lvl="0">
              <a:buNone/>
            </a:pPr>
            <a:r>
              <a:rPr lang="tr-TR" dirty="0" smtClean="0"/>
              <a:t>		</a:t>
            </a:r>
            <a:r>
              <a:rPr lang="tr-TR" dirty="0" err="1" smtClean="0"/>
              <a:t>hacimine</a:t>
            </a:r>
            <a:r>
              <a:rPr lang="tr-TR" dirty="0" smtClean="0"/>
              <a:t> ise </a:t>
            </a:r>
            <a:r>
              <a:rPr lang="tr-TR" b="1" i="1" dirty="0" smtClean="0"/>
              <a:t>hacimsel debi</a:t>
            </a:r>
            <a:r>
              <a:rPr lang="tr-TR" dirty="0" smtClean="0"/>
              <a:t> </a:t>
            </a:r>
          </a:p>
          <a:p>
            <a:pPr lvl="0">
              <a:spcAft>
                <a:spcPts val="1200"/>
              </a:spcAft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0576" y="1983763"/>
            <a:ext cx="1159954" cy="936104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0860" y="3648893"/>
            <a:ext cx="1060208" cy="995297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12956" y="5373216"/>
            <a:ext cx="1008112" cy="9092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Kütle Denkliği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tr-TR" dirty="0" smtClean="0"/>
              <a:t>İncelenen bir sistemdeki tüm kütle denkliği;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İncelenen bir sistemdeki bileşen kütle denkliği;</a:t>
            </a:r>
          </a:p>
          <a:p>
            <a:endParaRPr lang="tr-TR" dirty="0" smtClean="0"/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kütle kesri,   giren nicelikler ve  çıkan nicelikler olmak üzere yukarıdaki gibi yazılır. </a:t>
            </a:r>
          </a:p>
          <a:p>
            <a:endParaRPr lang="tr-TR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1323" y="5224822"/>
            <a:ext cx="214313" cy="461597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7155" y="5193990"/>
            <a:ext cx="192596" cy="539266"/>
          </a:xfrm>
          <a:prstGeom prst="rect">
            <a:avLst/>
          </a:prstGeom>
          <a:noFill/>
        </p:spPr>
      </p:pic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5626" y="4060118"/>
            <a:ext cx="3454160" cy="1078372"/>
          </a:xfrm>
          <a:prstGeom prst="rect">
            <a:avLst/>
          </a:prstGeom>
          <a:noFill/>
        </p:spPr>
      </p:pic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5626" y="2276872"/>
            <a:ext cx="2718303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Kapalı Sistemde Kütle Denkliği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smtClean="0"/>
              <a:t>Kapalı sistemlerde</a:t>
            </a:r>
            <a:r>
              <a:rPr lang="tr-TR" dirty="0" smtClean="0"/>
              <a:t> kütle girişi ve çıkışı olmadığından tüm ve bileşen kütle denklikleri;</a:t>
            </a:r>
          </a:p>
          <a:p>
            <a:endParaRPr lang="tr-TR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7" y="3006080"/>
            <a:ext cx="3388123" cy="861070"/>
          </a:xfrm>
          <a:prstGeom prst="rect">
            <a:avLst/>
          </a:prstGeom>
          <a:noFill/>
        </p:spPr>
      </p:pic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36191" y="4095377"/>
            <a:ext cx="3302200" cy="825550"/>
          </a:xfrm>
          <a:prstGeom prst="rect">
            <a:avLst/>
          </a:prstGeom>
          <a:noFill/>
        </p:spPr>
      </p:pic>
      <p:grpSp>
        <p:nvGrpSpPr>
          <p:cNvPr id="8" name="7 Grup"/>
          <p:cNvGrpSpPr/>
          <p:nvPr/>
        </p:nvGrpSpPr>
        <p:grpSpPr>
          <a:xfrm>
            <a:off x="971600" y="5294238"/>
            <a:ext cx="7128792" cy="1231106"/>
            <a:chOff x="1187624" y="5445224"/>
            <a:chExt cx="7128792" cy="1231106"/>
          </a:xfrm>
        </p:grpSpPr>
        <p:sp>
          <p:nvSpPr>
            <p:cNvPr id="9" name="8 Dikdörtgen"/>
            <p:cNvSpPr/>
            <p:nvPr/>
          </p:nvSpPr>
          <p:spPr>
            <a:xfrm>
              <a:off x="1475656" y="5445224"/>
              <a:ext cx="6840760" cy="12311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tr-TR" dirty="0" smtClean="0"/>
                <a:t>sistemin ilk kütlesi		 sisteme giren maddenin kütlesi</a:t>
              </a:r>
            </a:p>
            <a:p>
              <a:pPr>
                <a:spcAft>
                  <a:spcPts val="1200"/>
                </a:spcAft>
              </a:pPr>
              <a:r>
                <a:rPr lang="tr-TR" dirty="0" smtClean="0"/>
                <a:t>sistemin son kütlesi                   sistemden çıkan maddenin kütlesi</a:t>
              </a:r>
            </a:p>
            <a:p>
              <a:endParaRPr lang="tr-TR" dirty="0" smtClean="0"/>
            </a:p>
          </p:txBody>
        </p:sp>
        <p:pic>
          <p:nvPicPr>
            <p:cNvPr id="10" name="Picture 1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5510302"/>
              <a:ext cx="313556" cy="438978"/>
            </a:xfrm>
            <a:prstGeom prst="rect">
              <a:avLst/>
            </a:prstGeom>
            <a:noFill/>
          </p:spPr>
        </p:pic>
        <p:pic>
          <p:nvPicPr>
            <p:cNvPr id="11" name="Picture 1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5870342"/>
              <a:ext cx="329234" cy="438978"/>
            </a:xfrm>
            <a:prstGeom prst="rect">
              <a:avLst/>
            </a:prstGeom>
            <a:noFill/>
          </p:spPr>
        </p:pic>
        <p:pic>
          <p:nvPicPr>
            <p:cNvPr id="12" name="Picture 10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23928" y="5478946"/>
              <a:ext cx="329234" cy="470334"/>
            </a:xfrm>
            <a:prstGeom prst="rect">
              <a:avLst/>
            </a:prstGeom>
            <a:noFill/>
          </p:spPr>
        </p:pic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23928" y="5838986"/>
              <a:ext cx="297878" cy="47033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Yatışkın</a:t>
            </a:r>
            <a:r>
              <a:rPr lang="tr-TR" dirty="0" smtClean="0"/>
              <a:t> Olmayan Açık Sistemlerde Kütle Denkliği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err="1" smtClean="0"/>
              <a:t>Yatışkın</a:t>
            </a:r>
            <a:r>
              <a:rPr lang="tr-TR" u="sng" dirty="0" smtClean="0"/>
              <a:t> olmayan açık sistemlerde</a:t>
            </a:r>
            <a:r>
              <a:rPr lang="tr-TR" dirty="0" smtClean="0"/>
              <a:t> tüm ve bileşen kütle denklikleri;</a:t>
            </a:r>
          </a:p>
          <a:p>
            <a:endParaRPr lang="tr-TR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600" y="3212976"/>
            <a:ext cx="4941195" cy="726182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365104"/>
            <a:ext cx="5935749" cy="726182"/>
          </a:xfrm>
          <a:prstGeom prst="rect">
            <a:avLst/>
          </a:prstGeom>
          <a:noFill/>
        </p:spPr>
      </p:pic>
      <p:grpSp>
        <p:nvGrpSpPr>
          <p:cNvPr id="12" name="11 Grup"/>
          <p:cNvGrpSpPr/>
          <p:nvPr/>
        </p:nvGrpSpPr>
        <p:grpSpPr>
          <a:xfrm>
            <a:off x="899592" y="5445224"/>
            <a:ext cx="7128792" cy="1231106"/>
            <a:chOff x="1187624" y="5445224"/>
            <a:chExt cx="7128792" cy="1231106"/>
          </a:xfrm>
        </p:grpSpPr>
        <p:sp>
          <p:nvSpPr>
            <p:cNvPr id="13" name="12 Dikdörtgen"/>
            <p:cNvSpPr/>
            <p:nvPr/>
          </p:nvSpPr>
          <p:spPr>
            <a:xfrm>
              <a:off x="1475656" y="5445224"/>
              <a:ext cx="6840760" cy="12311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tr-TR" dirty="0" smtClean="0"/>
                <a:t>sistemin ilk kütlesi		 sisteme giren maddenin kütlesi</a:t>
              </a:r>
            </a:p>
            <a:p>
              <a:pPr>
                <a:spcAft>
                  <a:spcPts val="1200"/>
                </a:spcAft>
              </a:pPr>
              <a:r>
                <a:rPr lang="tr-TR" dirty="0" smtClean="0"/>
                <a:t>sistemin son kütlesi                   sistemden çıkan maddenin kütlesi</a:t>
              </a:r>
            </a:p>
            <a:p>
              <a:endParaRPr lang="tr-TR" dirty="0" smtClean="0"/>
            </a:p>
          </p:txBody>
        </p:sp>
        <p:pic>
          <p:nvPicPr>
            <p:cNvPr id="14" name="Picture 1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5510302"/>
              <a:ext cx="313556" cy="438978"/>
            </a:xfrm>
            <a:prstGeom prst="rect">
              <a:avLst/>
            </a:prstGeom>
            <a:noFill/>
          </p:spPr>
        </p:pic>
        <p:pic>
          <p:nvPicPr>
            <p:cNvPr id="15" name="Picture 1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87624" y="5870342"/>
              <a:ext cx="329234" cy="438978"/>
            </a:xfrm>
            <a:prstGeom prst="rect">
              <a:avLst/>
            </a:prstGeom>
            <a:noFill/>
          </p:spPr>
        </p:pic>
        <p:pic>
          <p:nvPicPr>
            <p:cNvPr id="16" name="Picture 10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23928" y="5478946"/>
              <a:ext cx="329234" cy="470334"/>
            </a:xfrm>
            <a:prstGeom prst="rect">
              <a:avLst/>
            </a:prstGeom>
            <a:noFill/>
          </p:spPr>
        </p:pic>
        <p:pic>
          <p:nvPicPr>
            <p:cNvPr id="17" name="Picture 9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23928" y="5838986"/>
              <a:ext cx="297878" cy="47033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797</Words>
  <Application>Microsoft Office PowerPoint</Application>
  <PresentationFormat>Ekran Gösterisi (4:3)</PresentationFormat>
  <Paragraphs>116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7" baseType="lpstr">
      <vt:lpstr>Arial</vt:lpstr>
      <vt:lpstr>Calibri</vt:lpstr>
      <vt:lpstr>Ofis Teması</vt:lpstr>
      <vt:lpstr>Madde Denklikleri  ve  Genel Enerji Denkliği</vt:lpstr>
      <vt:lpstr>Termodinamik Denklikler</vt:lpstr>
      <vt:lpstr>Termodinamik Denklikler</vt:lpstr>
      <vt:lpstr>Madde Denklikleri</vt:lpstr>
      <vt:lpstr>Madde Denklikleri</vt:lpstr>
      <vt:lpstr>PowerPoint Sunusu</vt:lpstr>
      <vt:lpstr>Genel Kütle Denkliği</vt:lpstr>
      <vt:lpstr>Kapalı Sistemde Kütle Denkliği</vt:lpstr>
      <vt:lpstr>Yatışkın Olmayan Açık Sistemlerde Kütle Denkliği</vt:lpstr>
      <vt:lpstr>Yatışkın Açık Sistemlerde Kütle Denkliği</vt:lpstr>
      <vt:lpstr>Enerji Denklikleri</vt:lpstr>
      <vt:lpstr>Enerji Denklikleri</vt:lpstr>
      <vt:lpstr>PowerPoint Sunusu</vt:lpstr>
      <vt:lpstr>PowerPoint Sunusu</vt:lpstr>
      <vt:lpstr>Isı Aktarımı</vt:lpstr>
      <vt:lpstr>Isı Aktarımı</vt:lpstr>
      <vt:lpstr>İş Aktarımı</vt:lpstr>
      <vt:lpstr>Madde İşi</vt:lpstr>
      <vt:lpstr>Hacim İşi</vt:lpstr>
      <vt:lpstr>Şaft İşi</vt:lpstr>
      <vt:lpstr>Toplam İş Aktarımı</vt:lpstr>
      <vt:lpstr>Genel Enerji Denkliği</vt:lpstr>
      <vt:lpstr>PowerPoint Sunusu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Denklikler</dc:title>
  <dc:creator>Damla</dc:creator>
  <cp:lastModifiedBy>Evren Erk'akan</cp:lastModifiedBy>
  <cp:revision>15</cp:revision>
  <dcterms:created xsi:type="dcterms:W3CDTF">2018-04-28T08:54:43Z</dcterms:created>
  <dcterms:modified xsi:type="dcterms:W3CDTF">2018-07-27T12:08:43Z</dcterms:modified>
</cp:coreProperties>
</file>