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5" r:id="rId5"/>
    <p:sldId id="267" r:id="rId6"/>
    <p:sldId id="268" r:id="rId7"/>
    <p:sldId id="269" r:id="rId8"/>
    <p:sldId id="271" r:id="rId9"/>
    <p:sldId id="273" r:id="rId10"/>
    <p:sldId id="274" r:id="rId11"/>
    <p:sldId id="277" r:id="rId12"/>
    <p:sldId id="278" r:id="rId13"/>
    <p:sldId id="281" r:id="rId14"/>
    <p:sldId id="282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77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97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072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D48E-71E7-43C4-8835-49F2549D4AC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9004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23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16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65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84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47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39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99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38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EE1B0-854C-4E19-8CA5-E1AC22C5D3F2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05A9D-8646-4A6F-B79C-00BB0FA92A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4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57656" y="704089"/>
            <a:ext cx="8229600" cy="836613"/>
          </a:xfrm>
        </p:spPr>
        <p:txBody>
          <a:bodyPr/>
          <a:lstStyle/>
          <a:p>
            <a:pPr eaLnBrk="1" hangingPunct="1"/>
            <a:r>
              <a:rPr lang="tr-TR" altLang="tr-TR" sz="3200" b="1" dirty="0">
                <a:solidFill>
                  <a:srgbClr val="FF0000"/>
                </a:solidFill>
              </a:rPr>
              <a:t>Sığırlarda Islah Çalışmalarının Tarihçesi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9952" y="1752728"/>
            <a:ext cx="9144000" cy="6092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Robert </a:t>
            </a:r>
            <a:r>
              <a:rPr lang="tr-TR" altLang="tr-TR" sz="2400" dirty="0" err="1" smtClean="0"/>
              <a:t>Bakewell</a:t>
            </a: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Projeni test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Seçilen </a:t>
            </a:r>
            <a:r>
              <a:rPr lang="tr-TR" altLang="tr-TR" sz="2400" dirty="0"/>
              <a:t>erkek ve dişilerin </a:t>
            </a:r>
            <a:r>
              <a:rPr lang="tr-TR" altLang="tr-TR" sz="2400" dirty="0" smtClean="0"/>
              <a:t>birleştirilmesi</a:t>
            </a: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err="1" smtClean="0"/>
              <a:t>Longhorn</a:t>
            </a:r>
            <a:r>
              <a:rPr lang="tr-TR" altLang="tr-TR" sz="2400" dirty="0" smtClean="0"/>
              <a:t> ırkı</a:t>
            </a: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Fazla et üretimi</a:t>
            </a:r>
          </a:p>
          <a:p>
            <a:r>
              <a:rPr lang="tr-TR" altLang="tr-TR" sz="2400" dirty="0" err="1" smtClean="0"/>
              <a:t>Dishley</a:t>
            </a:r>
            <a:r>
              <a:rPr lang="tr-TR" altLang="tr-TR" sz="2400" dirty="0" smtClean="0"/>
              <a:t> Derneği </a:t>
            </a:r>
          </a:p>
          <a:p>
            <a:r>
              <a:rPr lang="tr-TR" altLang="tr-TR" sz="2400" dirty="0" err="1" smtClean="0"/>
              <a:t>Colling</a:t>
            </a:r>
            <a:r>
              <a:rPr lang="tr-TR" altLang="tr-TR" sz="2400" dirty="0" smtClean="0"/>
              <a:t> kardeşler </a:t>
            </a:r>
          </a:p>
          <a:p>
            <a:r>
              <a:rPr lang="tr-TR" altLang="tr-TR" sz="2400" dirty="0" err="1" smtClean="0"/>
              <a:t>Şorthornlar</a:t>
            </a:r>
            <a:r>
              <a:rPr lang="tr-TR" altLang="tr-TR" sz="2400" dirty="0" smtClean="0"/>
              <a:t> </a:t>
            </a:r>
          </a:p>
          <a:p>
            <a:r>
              <a:rPr lang="tr-TR" altLang="tr-TR" sz="2400" dirty="0" smtClean="0"/>
              <a:t>Sığırlar için ilk soy kütüğü</a:t>
            </a: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3966877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620713"/>
            <a:ext cx="7731125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Metin kutusu 2"/>
          <p:cNvSpPr txBox="1">
            <a:spLocks noChangeArrowheads="1"/>
          </p:cNvSpPr>
          <p:nvPr/>
        </p:nvSpPr>
        <p:spPr bwMode="auto">
          <a:xfrm>
            <a:off x="2208213" y="5157788"/>
            <a:ext cx="7632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 b="1"/>
              <a:t>2012 yılında toplam kırmızı et üretimi  915 845 ton olmuştur.</a:t>
            </a:r>
          </a:p>
        </p:txBody>
      </p:sp>
    </p:spTree>
    <p:extLst>
      <p:ext uri="{BB962C8B-B14F-4D97-AF65-F5344CB8AC3E}">
        <p14:creationId xmlns:p14="http://schemas.microsoft.com/office/powerpoint/2010/main" val="938344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908050"/>
            <a:ext cx="6781800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00375" y="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719513" y="404813"/>
            <a:ext cx="400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>
                <a:solidFill>
                  <a:srgbClr val="FF0000"/>
                </a:solidFill>
              </a:rPr>
              <a:t>Türkiye Sığır Karkas Ağırlıkları (2010)</a:t>
            </a:r>
          </a:p>
        </p:txBody>
      </p:sp>
    </p:spTree>
    <p:extLst>
      <p:ext uri="{BB962C8B-B14F-4D97-AF65-F5344CB8AC3E}">
        <p14:creationId xmlns:p14="http://schemas.microsoft.com/office/powerpoint/2010/main" val="188124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1341439"/>
            <a:ext cx="7096125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4008438" y="620713"/>
            <a:ext cx="4235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>
                <a:solidFill>
                  <a:srgbClr val="FF0000"/>
                </a:solidFill>
              </a:rPr>
              <a:t>Türkiye Koyun  Karkas Ağırlıkları (2010)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310562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03"/>
          <p:cNvSpPr txBox="1">
            <a:spLocks noChangeArrowheads="1"/>
          </p:cNvSpPr>
          <p:nvPr/>
        </p:nvSpPr>
        <p:spPr bwMode="auto">
          <a:xfrm>
            <a:off x="1953739" y="404813"/>
            <a:ext cx="81083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FF0000"/>
                </a:solidFill>
              </a:rPr>
              <a:t>AB Et Üretimi (1000 ton) ve Et üretiminde Çeşitli Türlerin Payı (%)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74825" y="981075"/>
          <a:ext cx="8424862" cy="4914936"/>
        </p:xfrm>
        <a:graphic>
          <a:graphicData uri="http://schemas.openxmlformats.org/drawingml/2006/table">
            <a:tbl>
              <a:tblPr/>
              <a:tblGrid>
                <a:gridCol w="1171159"/>
                <a:gridCol w="907005"/>
                <a:gridCol w="907005"/>
                <a:gridCol w="904668"/>
                <a:gridCol w="907005"/>
                <a:gridCol w="907005"/>
                <a:gridCol w="907005"/>
                <a:gridCol w="907005"/>
                <a:gridCol w="907005"/>
              </a:tblGrid>
              <a:tr h="5486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Yıllar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2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29264</a:t>
                      </a: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30979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32975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34155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35704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42807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44664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44355</a:t>
                      </a: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2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29,09</a:t>
                      </a: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28,67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27,13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23,37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21,26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18,82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18,22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16,65</a:t>
                      </a: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2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Manda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2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Koyun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3,11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2,46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2,01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2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Keçi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2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Domuz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46,29</a:t>
                      </a: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46,73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46,93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47,11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50,93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51,09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50,53</a:t>
                      </a: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2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Tavuk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15,15</a:t>
                      </a: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15,65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17,72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21,68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23,70</a:t>
                      </a: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2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Hindi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2,27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2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Diğer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3,67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3,67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90" marR="4319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4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36"/>
          <p:cNvSpPr txBox="1">
            <a:spLocks noChangeArrowheads="1"/>
          </p:cNvSpPr>
          <p:nvPr/>
        </p:nvSpPr>
        <p:spPr bwMode="auto">
          <a:xfrm>
            <a:off x="1992314" y="260350"/>
            <a:ext cx="8891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Türkiye’de Yıllara Göre Yerli, Melez ve Kültür Irkı Sığır Sayıları (TUİK,2015)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919288" y="981075"/>
          <a:ext cx="8208962" cy="4322760"/>
        </p:xfrm>
        <a:graphic>
          <a:graphicData uri="http://schemas.openxmlformats.org/drawingml/2006/table">
            <a:tbl>
              <a:tblPr/>
              <a:tblGrid>
                <a:gridCol w="759712"/>
                <a:gridCol w="1111524"/>
                <a:gridCol w="999352"/>
                <a:gridCol w="1221147"/>
                <a:gridCol w="1014648"/>
                <a:gridCol w="1111524"/>
                <a:gridCol w="871882"/>
                <a:gridCol w="1119173"/>
              </a:tblGrid>
              <a:tr h="540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Yıllar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Yerli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Melez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Kültür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3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baş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baş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baş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baş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3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6694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58,84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3670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32,26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8,90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11377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3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5311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4776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40,51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11789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3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4217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39,19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4738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10761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3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3633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34,51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22,37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10526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3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21,68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4707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41,40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4198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36,92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11370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3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13,49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42,12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6478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44,38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14596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7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333376"/>
            <a:ext cx="9144000" cy="652462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400" dirty="0" err="1"/>
              <a:t>Bakewell</a:t>
            </a:r>
            <a:r>
              <a:rPr lang="tr-TR" altLang="tr-TR" sz="2400" dirty="0"/>
              <a:t>, bugünkü anlamda kurulan </a:t>
            </a:r>
            <a:r>
              <a:rPr lang="tr-TR" altLang="tr-TR" sz="2400" b="1" dirty="0"/>
              <a:t>soy kütüğü derneklerinin</a:t>
            </a:r>
            <a:r>
              <a:rPr lang="tr-TR" altLang="tr-TR" sz="2400" dirty="0"/>
              <a:t> de ilk kurucusudur. </a:t>
            </a:r>
          </a:p>
          <a:p>
            <a:pPr marL="0" indent="0">
              <a:buNone/>
              <a:defRPr/>
            </a:pPr>
            <a:endParaRPr lang="tr-TR" altLang="tr-TR" sz="2400" dirty="0"/>
          </a:p>
          <a:p>
            <a:pPr eaLnBrk="1" hangingPunct="1">
              <a:defRPr/>
            </a:pPr>
            <a:r>
              <a:rPr lang="tr-TR" altLang="tr-TR" sz="2400" b="1" dirty="0">
                <a:solidFill>
                  <a:srgbClr val="FF0000"/>
                </a:solidFill>
              </a:rPr>
              <a:t>1783 </a:t>
            </a:r>
            <a:r>
              <a:rPr lang="tr-TR" altLang="tr-TR" sz="2400" dirty="0">
                <a:solidFill>
                  <a:srgbClr val="FF0000"/>
                </a:solidFill>
              </a:rPr>
              <a:t>yılında geliştirdiği ırkların saflığının korunması için </a:t>
            </a:r>
            <a:r>
              <a:rPr lang="tr-TR" altLang="tr-TR" sz="2400" b="1" dirty="0" err="1">
                <a:solidFill>
                  <a:srgbClr val="0066FF"/>
                </a:solidFill>
              </a:rPr>
              <a:t>Dishley</a:t>
            </a:r>
            <a:r>
              <a:rPr lang="tr-TR" altLang="tr-TR" sz="2400" b="1" dirty="0">
                <a:solidFill>
                  <a:srgbClr val="0066FF"/>
                </a:solidFill>
              </a:rPr>
              <a:t> Derneği</a:t>
            </a:r>
            <a:r>
              <a:rPr lang="tr-TR" altLang="tr-TR" sz="2400" dirty="0">
                <a:solidFill>
                  <a:srgbClr val="0066FF"/>
                </a:solidFill>
              </a:rPr>
              <a:t> </a:t>
            </a:r>
            <a:r>
              <a:rPr lang="tr-TR" altLang="tr-TR" sz="2400" dirty="0">
                <a:solidFill>
                  <a:srgbClr val="FF0000"/>
                </a:solidFill>
              </a:rPr>
              <a:t>adı altında soy kütüğü derneğini kurmuştur.</a:t>
            </a:r>
          </a:p>
          <a:p>
            <a:pPr marL="0" indent="0">
              <a:buNone/>
              <a:defRPr/>
            </a:pPr>
            <a:endParaRPr lang="tr-TR" altLang="tr-TR" sz="24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tr-TR" altLang="tr-TR" sz="2400" dirty="0"/>
              <a:t> </a:t>
            </a:r>
            <a:r>
              <a:rPr lang="tr-TR" altLang="tr-TR" sz="2400" dirty="0" err="1"/>
              <a:t>Bakewell</a:t>
            </a:r>
            <a:r>
              <a:rPr lang="tr-TR" altLang="tr-TR" sz="2400" dirty="0"/>
              <a:t>’ den sonra </a:t>
            </a:r>
            <a:r>
              <a:rPr lang="tr-TR" altLang="tr-TR" sz="2400" b="1" dirty="0" err="1"/>
              <a:t>Colling</a:t>
            </a:r>
            <a:r>
              <a:rPr lang="tr-TR" altLang="tr-TR" sz="2400" b="1" dirty="0"/>
              <a:t> kardeşler</a:t>
            </a:r>
            <a:r>
              <a:rPr lang="tr-TR" altLang="tr-TR" sz="2400" dirty="0"/>
              <a:t> </a:t>
            </a:r>
            <a:r>
              <a:rPr lang="tr-TR" altLang="tr-TR" sz="2400" dirty="0" err="1"/>
              <a:t>Şorthorn</a:t>
            </a:r>
            <a:r>
              <a:rPr lang="tr-TR" altLang="tr-TR" sz="2400" dirty="0"/>
              <a:t> sığırlarını geliştirmişler ve bu ırk </a:t>
            </a:r>
            <a:r>
              <a:rPr lang="tr-TR" altLang="tr-TR" sz="2400" dirty="0" err="1"/>
              <a:t>Longhorn</a:t>
            </a:r>
            <a:r>
              <a:rPr lang="tr-TR" altLang="tr-TR" sz="2400" dirty="0"/>
              <a:t> ırkının yerini almıştır.</a:t>
            </a:r>
          </a:p>
          <a:p>
            <a:pPr marL="0" indent="0">
              <a:buNone/>
              <a:defRPr/>
            </a:pPr>
            <a:r>
              <a:rPr lang="tr-TR" altLang="tr-TR" sz="2400" dirty="0"/>
              <a:t> </a:t>
            </a:r>
          </a:p>
          <a:p>
            <a:pPr eaLnBrk="1" hangingPunct="1">
              <a:defRPr/>
            </a:pPr>
            <a:r>
              <a:rPr lang="tr-TR" altLang="tr-TR" sz="2400" dirty="0" err="1">
                <a:solidFill>
                  <a:srgbClr val="FF0000"/>
                </a:solidFill>
              </a:rPr>
              <a:t>Longhorn</a:t>
            </a:r>
            <a:r>
              <a:rPr lang="tr-TR" altLang="tr-TR" sz="2400" dirty="0">
                <a:solidFill>
                  <a:srgbClr val="FF0000"/>
                </a:solidFill>
              </a:rPr>
              <a:t> ırkı iyi bir et üretme kapasitesine sahip olmasına karşın süt verimi çok zayıftır. Hem et hem de süt verimlerinin daha iyi olması nedeniyle </a:t>
            </a:r>
            <a:r>
              <a:rPr lang="tr-TR" altLang="tr-TR" sz="2400" dirty="0" err="1">
                <a:solidFill>
                  <a:srgbClr val="FF0000"/>
                </a:solidFill>
              </a:rPr>
              <a:t>Şorthornlar</a:t>
            </a:r>
            <a:r>
              <a:rPr lang="tr-TR" altLang="tr-TR" sz="2400" dirty="0">
                <a:solidFill>
                  <a:srgbClr val="FF0000"/>
                </a:solidFill>
              </a:rPr>
              <a:t> daha popüler olmuştur.</a:t>
            </a:r>
          </a:p>
          <a:p>
            <a:pPr marL="0" indent="0">
              <a:buNone/>
              <a:defRPr/>
            </a:pPr>
            <a:endParaRPr lang="tr-TR" altLang="tr-TR" sz="2400" dirty="0"/>
          </a:p>
          <a:p>
            <a:pPr eaLnBrk="1" hangingPunct="1">
              <a:defRPr/>
            </a:pPr>
            <a:r>
              <a:rPr lang="tr-TR" altLang="tr-TR" sz="2400" dirty="0"/>
              <a:t>Sığırlar için ilk soy kütüğü </a:t>
            </a:r>
            <a:r>
              <a:rPr lang="tr-TR" altLang="tr-TR" sz="2400" b="1" dirty="0">
                <a:solidFill>
                  <a:srgbClr val="0066FF"/>
                </a:solidFill>
              </a:rPr>
              <a:t>1822 yılında </a:t>
            </a:r>
            <a:r>
              <a:rPr lang="tr-TR" altLang="tr-TR" sz="2400" b="1" dirty="0" err="1">
                <a:solidFill>
                  <a:srgbClr val="0066FF"/>
                </a:solidFill>
              </a:rPr>
              <a:t>Şorthornlar</a:t>
            </a:r>
            <a:r>
              <a:rPr lang="tr-TR" altLang="tr-TR" sz="2400" dirty="0">
                <a:solidFill>
                  <a:srgbClr val="0066FF"/>
                </a:solidFill>
              </a:rPr>
              <a:t> </a:t>
            </a:r>
            <a:r>
              <a:rPr lang="tr-TR" altLang="tr-TR" sz="2400" dirty="0"/>
              <a:t>için kurulmuştur.</a:t>
            </a:r>
          </a:p>
        </p:txBody>
      </p:sp>
    </p:spTree>
    <p:extLst>
      <p:ext uri="{BB962C8B-B14F-4D97-AF65-F5344CB8AC3E}">
        <p14:creationId xmlns:p14="http://schemas.microsoft.com/office/powerpoint/2010/main" val="35598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8686800" cy="620713"/>
          </a:xfrm>
        </p:spPr>
        <p:txBody>
          <a:bodyPr/>
          <a:lstStyle/>
          <a:p>
            <a:pPr eaLnBrk="1" hangingPunct="1"/>
            <a:r>
              <a:rPr lang="tr-TR" altLang="tr-TR" sz="3200" b="1"/>
              <a:t>Türkiye’de Sığır Yetiştiriciliğinin Durumu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765176"/>
            <a:ext cx="9144000" cy="609282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sz="2400" dirty="0">
                <a:solidFill>
                  <a:srgbClr val="FF0000"/>
                </a:solidFill>
              </a:rPr>
              <a:t>Tarihçe</a:t>
            </a:r>
          </a:p>
          <a:p>
            <a:pPr algn="just" eaLnBrk="1" hangingPunct="1">
              <a:buFontTx/>
              <a:buNone/>
            </a:pPr>
            <a:r>
              <a:rPr lang="tr-TR" altLang="tr-TR" sz="2400" b="1" dirty="0" smtClean="0"/>
              <a:t>a</a:t>
            </a:r>
            <a:r>
              <a:rPr lang="tr-TR" altLang="tr-TR" sz="2400" dirty="0" smtClean="0"/>
              <a:t>-Cumhuriyet öncesi</a:t>
            </a:r>
            <a:endParaRPr lang="tr-TR" altLang="tr-TR" sz="2400" dirty="0"/>
          </a:p>
          <a:p>
            <a:pPr algn="just" eaLnBrk="1" hangingPunct="1">
              <a:buFontTx/>
              <a:buNone/>
            </a:pPr>
            <a:r>
              <a:rPr lang="tr-TR" altLang="tr-TR" sz="2400" b="1" dirty="0" smtClean="0"/>
              <a:t>b</a:t>
            </a:r>
            <a:r>
              <a:rPr lang="tr-TR" altLang="tr-TR" sz="2400" dirty="0" smtClean="0"/>
              <a:t>-Cumhuriyet sonrası</a:t>
            </a:r>
            <a:endParaRPr lang="tr-TR" altLang="tr-TR" sz="2400" dirty="0"/>
          </a:p>
          <a:p>
            <a:pPr algn="just" eaLnBrk="1" hangingPunct="1"/>
            <a:r>
              <a:rPr lang="tr-TR" altLang="tr-TR" sz="2400" dirty="0" smtClean="0"/>
              <a:t>Haralar </a:t>
            </a:r>
            <a:r>
              <a:rPr lang="tr-TR" altLang="tr-TR" sz="2400" dirty="0"/>
              <a:t>ve inekhaneler </a:t>
            </a:r>
            <a:endParaRPr lang="tr-TR" altLang="tr-TR" sz="2400" dirty="0" smtClean="0"/>
          </a:p>
          <a:p>
            <a:pPr algn="just" eaLnBrk="1" hangingPunct="1"/>
            <a:r>
              <a:rPr lang="tr-TR" altLang="tr-TR" sz="2400" dirty="0" err="1" smtClean="0"/>
              <a:t>Montafon</a:t>
            </a:r>
            <a:r>
              <a:rPr lang="tr-TR" altLang="tr-TR" sz="2400" dirty="0" smtClean="0"/>
              <a:t> ve </a:t>
            </a:r>
            <a:r>
              <a:rPr lang="tr-TR" altLang="tr-TR" sz="2400" dirty="0" err="1" smtClean="0"/>
              <a:t>Bonihad</a:t>
            </a:r>
            <a:r>
              <a:rPr lang="tr-TR" altLang="tr-TR" sz="2400" dirty="0" smtClean="0"/>
              <a:t> sığırlarının ithali</a:t>
            </a:r>
          </a:p>
          <a:p>
            <a:pPr algn="just"/>
            <a:r>
              <a:rPr lang="tr-TR" altLang="tr-TR" sz="2400" dirty="0" smtClean="0"/>
              <a:t>Karacabey Esmeri</a:t>
            </a:r>
          </a:p>
          <a:p>
            <a:pPr algn="just"/>
            <a:r>
              <a:rPr lang="tr-TR" altLang="tr-TR" sz="2400" dirty="0" smtClean="0"/>
              <a:t>Siyah Alaca, Jersey, </a:t>
            </a:r>
            <a:r>
              <a:rPr lang="tr-TR" altLang="tr-TR" sz="2400" dirty="0" err="1" smtClean="0"/>
              <a:t>Hereford</a:t>
            </a:r>
            <a:r>
              <a:rPr lang="tr-TR" altLang="tr-TR" sz="2400" dirty="0" smtClean="0"/>
              <a:t>, </a:t>
            </a:r>
            <a:r>
              <a:rPr lang="tr-TR" altLang="tr-TR" sz="2400" dirty="0" err="1" smtClean="0"/>
              <a:t>Aberdene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Angus</a:t>
            </a:r>
            <a:r>
              <a:rPr lang="tr-TR" altLang="tr-TR" sz="2400" dirty="0" smtClean="0"/>
              <a:t> ithali</a:t>
            </a:r>
          </a:p>
          <a:p>
            <a:pPr algn="just"/>
            <a:r>
              <a:rPr lang="tr-TR" altLang="tr-TR" sz="2400" dirty="0"/>
              <a:t>T</a:t>
            </a:r>
            <a:r>
              <a:rPr lang="tr-TR" altLang="tr-TR" sz="2400" dirty="0" smtClean="0"/>
              <a:t>abii tohumlama</a:t>
            </a:r>
          </a:p>
          <a:p>
            <a:pPr algn="just"/>
            <a:r>
              <a:rPr lang="tr-TR" altLang="tr-TR" sz="2400" dirty="0"/>
              <a:t>S</a:t>
            </a:r>
            <a:r>
              <a:rPr lang="tr-TR" altLang="tr-TR" sz="2400" dirty="0" smtClean="0"/>
              <a:t>uni tohumlama  </a:t>
            </a: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233341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76"/>
          <p:cNvSpPr txBox="1">
            <a:spLocks noChangeArrowheads="1"/>
          </p:cNvSpPr>
          <p:nvPr/>
        </p:nvSpPr>
        <p:spPr bwMode="auto">
          <a:xfrm>
            <a:off x="2279651" y="260351"/>
            <a:ext cx="79613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FF0000"/>
                </a:solidFill>
              </a:rPr>
              <a:t>Türkiye Sığır, Manda, Koyun, Keçi ve Domuz Varlığı (1000 baş)</a:t>
            </a:r>
          </a:p>
          <a:p>
            <a:pPr eaLnBrk="1" hangingPunct="1"/>
            <a:endParaRPr lang="tr-TR" altLang="tr-TR" sz="2000">
              <a:solidFill>
                <a:srgbClr val="FF0000"/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135189" y="908050"/>
          <a:ext cx="7848601" cy="4537078"/>
        </p:xfrm>
        <a:graphic>
          <a:graphicData uri="http://schemas.openxmlformats.org/drawingml/2006/table">
            <a:tbl>
              <a:tblPr/>
              <a:tblGrid>
                <a:gridCol w="1092568"/>
                <a:gridCol w="846015"/>
                <a:gridCol w="843598"/>
                <a:gridCol w="846015"/>
                <a:gridCol w="843597"/>
                <a:gridCol w="846015"/>
                <a:gridCol w="843598"/>
                <a:gridCol w="843597"/>
                <a:gridCol w="843598"/>
              </a:tblGrid>
              <a:tr h="648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Yıllar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1985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1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81421</a:t>
                      </a: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66457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68199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57424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49252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41986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37735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49807</a:t>
                      </a: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1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15567</a:t>
                      </a: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12410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12173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11901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11054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10069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10724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13916</a:t>
                      </a: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1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Manda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429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1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Koyun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46026</a:t>
                      </a: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40391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43647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35646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30256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25201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21794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27425</a:t>
                      </a: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1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Keçi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18775</a:t>
                      </a: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13100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11942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9564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7774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6609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5129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8357</a:t>
                      </a: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1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Domuz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2" marR="3936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8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76"/>
          <p:cNvSpPr txBox="1">
            <a:spLocks noChangeArrowheads="1"/>
          </p:cNvSpPr>
          <p:nvPr/>
        </p:nvSpPr>
        <p:spPr bwMode="auto">
          <a:xfrm>
            <a:off x="1847851" y="765175"/>
            <a:ext cx="862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 b="1">
                <a:solidFill>
                  <a:srgbClr val="FF0000"/>
                </a:solidFill>
              </a:rPr>
              <a:t>AB Sığır, Manda, Koyun, Keçi ve Domuz Varlığı (1000 baş) (FAO;2012)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992313" y="1412876"/>
          <a:ext cx="7991476" cy="3692523"/>
        </p:xfrm>
        <a:graphic>
          <a:graphicData uri="http://schemas.openxmlformats.org/drawingml/2006/table">
            <a:tbl>
              <a:tblPr/>
              <a:tblGrid>
                <a:gridCol w="1110687"/>
                <a:gridCol w="859166"/>
                <a:gridCol w="861655"/>
                <a:gridCol w="859163"/>
                <a:gridCol w="859166"/>
                <a:gridCol w="861655"/>
                <a:gridCol w="859163"/>
                <a:gridCol w="859166"/>
                <a:gridCol w="861655"/>
              </a:tblGrid>
              <a:tr h="359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Yıllar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1985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42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296144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310802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341908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327161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330631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312626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353911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344991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42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97287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97097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91718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84353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82332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78007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89160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87406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42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Manda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366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42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Koyun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76980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87087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115551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112512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111920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100331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99349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97092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42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Keçi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9602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10533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12657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12106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11883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11647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12487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12499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42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Domuz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112184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115984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121869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118081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124322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122380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152562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147629</a:t>
                      </a:r>
                    </a:p>
                  </a:txBody>
                  <a:tcPr marL="39358" marR="39358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10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83"/>
          <p:cNvSpPr txBox="1">
            <a:spLocks noChangeArrowheads="1"/>
          </p:cNvSpPr>
          <p:nvPr/>
        </p:nvSpPr>
        <p:spPr bwMode="auto">
          <a:xfrm>
            <a:off x="1887718" y="404813"/>
            <a:ext cx="84133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Türkiye Toplam Süt Üretimi (ton) ve Süt Üretiminde Çeşitli Türlerin Payı (%)</a:t>
            </a: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847850" y="908050"/>
          <a:ext cx="8569326" cy="4897434"/>
        </p:xfrm>
        <a:graphic>
          <a:graphicData uri="http://schemas.openxmlformats.org/drawingml/2006/table">
            <a:tbl>
              <a:tblPr/>
              <a:tblGrid>
                <a:gridCol w="1023623"/>
                <a:gridCol w="2427591"/>
                <a:gridCol w="1227837"/>
                <a:gridCol w="1227836"/>
                <a:gridCol w="1332496"/>
                <a:gridCol w="1329943"/>
              </a:tblGrid>
              <a:tr h="48305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Yıllar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 Üretim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 Üretimde Payı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991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Koyun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Keçi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Manda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9614900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80,19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11,93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9670124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82,67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9617420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82,77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11,91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10601555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87,49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9793962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89,15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11107894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90,26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58">
                <a:tc>
                  <a:txBody>
                    <a:bodyPr/>
                    <a:lstStyle/>
                    <a:p>
                      <a:pPr marL="9525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13605594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91,72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58">
                <a:tc>
                  <a:txBody>
                    <a:bodyPr/>
                    <a:lstStyle/>
                    <a:p>
                      <a:pPr marL="9525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18223712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91,38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69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Metin kutusu 2"/>
          <p:cNvSpPr txBox="1">
            <a:spLocks noChangeArrowheads="1"/>
          </p:cNvSpPr>
          <p:nvPr/>
        </p:nvSpPr>
        <p:spPr bwMode="auto">
          <a:xfrm>
            <a:off x="1774826" y="549275"/>
            <a:ext cx="8569325" cy="52006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altLang="tr-TR" sz="2400" dirty="0">
              <a:latin typeface="Arial" charset="0"/>
            </a:endParaRPr>
          </a:p>
          <a:p>
            <a:pPr eaLnBrk="1" hangingPunct="1">
              <a:defRPr/>
            </a:pPr>
            <a:r>
              <a:rPr lang="tr-TR" altLang="tr-TR" sz="2400" b="1" dirty="0">
                <a:solidFill>
                  <a:srgbClr val="FF0000"/>
                </a:solidFill>
                <a:latin typeface="Arial" charset="0"/>
              </a:rPr>
              <a:t>                                         2013 Yılı</a:t>
            </a:r>
          </a:p>
          <a:p>
            <a:pPr eaLnBrk="1" hangingPunct="1">
              <a:defRPr/>
            </a:pPr>
            <a:endParaRPr lang="tr-TR" altLang="tr-TR" sz="2400" dirty="0">
              <a:latin typeface="Arial" charset="0"/>
            </a:endParaRPr>
          </a:p>
          <a:p>
            <a:pPr eaLnBrk="1" hangingPunct="1">
              <a:defRPr/>
            </a:pPr>
            <a:r>
              <a:rPr lang="tr-TR" altLang="tr-TR" sz="2000" dirty="0">
                <a:latin typeface="Arial" charset="0"/>
              </a:rPr>
              <a:t>                     </a:t>
            </a:r>
            <a:r>
              <a:rPr lang="tr-TR" altLang="tr-TR" sz="2000" b="1" dirty="0">
                <a:latin typeface="Arial" charset="0"/>
              </a:rPr>
              <a:t>Çiğ Süt Fiyatı            Süt Yemi Fiyatı                  PARİTE</a:t>
            </a:r>
          </a:p>
          <a:p>
            <a:pPr eaLnBrk="1" hangingPunct="1">
              <a:defRPr/>
            </a:pPr>
            <a:r>
              <a:rPr lang="tr-TR" altLang="tr-TR" sz="1600" b="1" dirty="0">
                <a:latin typeface="Arial" charset="0"/>
              </a:rPr>
              <a:t>                               (TL/Ton)                                   (TL/Ton) </a:t>
            </a:r>
            <a:endParaRPr lang="tr-TR" altLang="tr-TR" sz="1600" dirty="0">
              <a:latin typeface="Arial" charset="0"/>
            </a:endParaRPr>
          </a:p>
          <a:p>
            <a:pPr eaLnBrk="1" hangingPunct="1">
              <a:defRPr/>
            </a:pPr>
            <a:r>
              <a:rPr lang="tr-TR" altLang="tr-TR" sz="2400" dirty="0">
                <a:solidFill>
                  <a:srgbClr val="0066FF"/>
                </a:solidFill>
                <a:latin typeface="Arial" charset="0"/>
              </a:rPr>
              <a:t>Oca.13	  900	                        790	                    1,140</a:t>
            </a:r>
          </a:p>
          <a:p>
            <a:pPr eaLnBrk="1" hangingPunct="1">
              <a:defRPr/>
            </a:pPr>
            <a:r>
              <a:rPr lang="tr-TR" altLang="tr-TR" sz="2400" dirty="0">
                <a:latin typeface="Arial" charset="0"/>
              </a:rPr>
              <a:t>Şub.13	  900	                        770	                    1,169</a:t>
            </a:r>
          </a:p>
          <a:p>
            <a:pPr eaLnBrk="1" hangingPunct="1">
              <a:defRPr/>
            </a:pPr>
            <a:r>
              <a:rPr lang="tr-TR" altLang="tr-TR" sz="2400" dirty="0">
                <a:solidFill>
                  <a:srgbClr val="0066FF"/>
                </a:solidFill>
                <a:latin typeface="Arial" charset="0"/>
              </a:rPr>
              <a:t>Mar. 13	  900	                        750	                    1,200</a:t>
            </a:r>
          </a:p>
          <a:p>
            <a:pPr eaLnBrk="1" hangingPunct="1">
              <a:defRPr/>
            </a:pPr>
            <a:r>
              <a:rPr lang="tr-TR" altLang="tr-TR" sz="2400" dirty="0">
                <a:latin typeface="Arial" charset="0"/>
              </a:rPr>
              <a:t>Nis.13	             900	                        720	                    1,250</a:t>
            </a:r>
          </a:p>
          <a:p>
            <a:pPr eaLnBrk="1" hangingPunct="1">
              <a:defRPr/>
            </a:pPr>
            <a:r>
              <a:rPr lang="tr-TR" altLang="tr-TR" sz="2400" dirty="0">
                <a:solidFill>
                  <a:srgbClr val="0066FF"/>
                </a:solidFill>
                <a:latin typeface="Arial" charset="0"/>
              </a:rPr>
              <a:t>May.13	  900	                        720	                    1,</a:t>
            </a:r>
            <a:r>
              <a:rPr lang="tr-TR" altLang="tr-TR" sz="2400" dirty="0">
                <a:latin typeface="Arial" charset="0"/>
              </a:rPr>
              <a:t>250</a:t>
            </a:r>
          </a:p>
          <a:p>
            <a:pPr eaLnBrk="1" hangingPunct="1">
              <a:defRPr/>
            </a:pPr>
            <a:r>
              <a:rPr lang="tr-TR" altLang="tr-TR" sz="2400" dirty="0">
                <a:latin typeface="Arial" charset="0"/>
              </a:rPr>
              <a:t>Haz.13	  900	                        720                       1,250</a:t>
            </a:r>
          </a:p>
          <a:p>
            <a:pPr eaLnBrk="1" hangingPunct="1">
              <a:defRPr/>
            </a:pPr>
            <a:endParaRPr lang="tr-TR" altLang="tr-TR" dirty="0">
              <a:latin typeface="Arial" charset="0"/>
            </a:endParaRPr>
          </a:p>
          <a:p>
            <a:pPr eaLnBrk="1" hangingPunct="1">
              <a:defRPr/>
            </a:pPr>
            <a:endParaRPr lang="tr-TR" altLang="tr-TR" dirty="0">
              <a:latin typeface="Arial" charset="0"/>
            </a:endParaRPr>
          </a:p>
          <a:p>
            <a:pPr eaLnBrk="1" hangingPunct="1">
              <a:defRPr/>
            </a:pPr>
            <a:endParaRPr lang="tr-TR" altLang="tr-TR" dirty="0">
              <a:latin typeface="Arial" charset="0"/>
            </a:endParaRPr>
          </a:p>
          <a:p>
            <a:pPr eaLnBrk="1" hangingPunct="1">
              <a:defRPr/>
            </a:pPr>
            <a:r>
              <a:rPr lang="tr-TR" altLang="tr-TR" sz="2000" dirty="0">
                <a:solidFill>
                  <a:srgbClr val="FF0000"/>
                </a:solidFill>
                <a:latin typeface="Arial" charset="0"/>
              </a:rPr>
              <a:t>Süt yemi fiyatları KDV hariç peşin satış fiyatlarıdır.</a:t>
            </a:r>
          </a:p>
        </p:txBody>
      </p:sp>
      <p:sp>
        <p:nvSpPr>
          <p:cNvPr id="29699" name="Metin kutusu 3"/>
          <p:cNvSpPr txBox="1">
            <a:spLocks noChangeArrowheads="1"/>
          </p:cNvSpPr>
          <p:nvPr/>
        </p:nvSpPr>
        <p:spPr bwMode="auto">
          <a:xfrm>
            <a:off x="9983789" y="4149725"/>
            <a:ext cx="185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107212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67"/>
          <p:cNvSpPr txBox="1">
            <a:spLocks noChangeArrowheads="1"/>
          </p:cNvSpPr>
          <p:nvPr/>
        </p:nvSpPr>
        <p:spPr bwMode="auto">
          <a:xfrm>
            <a:off x="1879056" y="476250"/>
            <a:ext cx="84513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FF0000"/>
                </a:solidFill>
              </a:rPr>
              <a:t>AB Süt Üretimi (1000 ton) ve Süt Üretiminde Çeşitli Türlerin Payı (%)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847851" y="1052514"/>
          <a:ext cx="8280399" cy="4597399"/>
        </p:xfrm>
        <a:graphic>
          <a:graphicData uri="http://schemas.openxmlformats.org/drawingml/2006/table">
            <a:tbl>
              <a:tblPr/>
              <a:tblGrid>
                <a:gridCol w="1152015"/>
                <a:gridCol w="891049"/>
                <a:gridCol w="891047"/>
                <a:gridCol w="891049"/>
                <a:gridCol w="891047"/>
                <a:gridCol w="891049"/>
                <a:gridCol w="891047"/>
                <a:gridCol w="891049"/>
                <a:gridCol w="891047"/>
              </a:tblGrid>
              <a:tr h="576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Yıllar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1985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2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132325</a:t>
                      </a: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137483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130416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126098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125297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153973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152666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157272</a:t>
                      </a: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2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97,69</a:t>
                      </a: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97,62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96,97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96,82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96,48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96,90</a:t>
                      </a: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2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Manda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0,03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0,13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2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Koyun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2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Keçi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1,07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1,17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187" marR="431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19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87"/>
          <p:cNvSpPr txBox="1">
            <a:spLocks noChangeArrowheads="1"/>
          </p:cNvSpPr>
          <p:nvPr/>
        </p:nvSpPr>
        <p:spPr bwMode="auto">
          <a:xfrm>
            <a:off x="1701685" y="620713"/>
            <a:ext cx="89997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000" b="1">
                <a:solidFill>
                  <a:srgbClr val="FF0000"/>
                </a:solidFill>
              </a:rPr>
              <a:t>Türkiye Toplam Et Üretimi (ton) ve Et Üretiminde Çeşitli Türlerin Payı (%)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847850" y="1125539"/>
          <a:ext cx="8640764" cy="5257799"/>
        </p:xfrm>
        <a:graphic>
          <a:graphicData uri="http://schemas.openxmlformats.org/drawingml/2006/table">
            <a:tbl>
              <a:tblPr/>
              <a:tblGrid>
                <a:gridCol w="922123"/>
                <a:gridCol w="1596334"/>
                <a:gridCol w="1021896"/>
                <a:gridCol w="1021896"/>
                <a:gridCol w="1043060"/>
                <a:gridCol w="1043059"/>
                <a:gridCol w="997709"/>
                <a:gridCol w="994687"/>
              </a:tblGrid>
              <a:tr h="5048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Yıllar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 Üretim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 Üretimde Payı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144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Koyun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Keçi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Manda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Tavuk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Diğer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688000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34,79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34,90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1002549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31,73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30,87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27,26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1160869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31,03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34,59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1180800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24,76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41,49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1396726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25,39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1594080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20,17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58,76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2079800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15,46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69,43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2995427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29,02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58,70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4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764</Words>
  <Application>Microsoft Office PowerPoint</Application>
  <PresentationFormat>Geniş ekran</PresentationFormat>
  <Paragraphs>525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Teması</vt:lpstr>
      <vt:lpstr>Sığırlarda Islah Çalışmalarının Tarihçesi</vt:lpstr>
      <vt:lpstr>PowerPoint Sunusu</vt:lpstr>
      <vt:lpstr>Türkiye’de Sığır Yetiştiriciliğinin Durumu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Sığırlarda Islah Çalışmalarının Tarihçesi</dc:title>
  <dc:creator>Hakem</dc:creator>
  <cp:lastModifiedBy>Hakem</cp:lastModifiedBy>
  <cp:revision>7</cp:revision>
  <dcterms:created xsi:type="dcterms:W3CDTF">2017-11-06T11:44:59Z</dcterms:created>
  <dcterms:modified xsi:type="dcterms:W3CDTF">2017-11-08T13:47:37Z</dcterms:modified>
</cp:coreProperties>
</file>