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83" r:id="rId2"/>
    <p:sldId id="284" r:id="rId3"/>
    <p:sldId id="285" r:id="rId4"/>
    <p:sldId id="286" r:id="rId5"/>
    <p:sldId id="287" r:id="rId6"/>
    <p:sldId id="288" r:id="rId7"/>
    <p:sldId id="289" r:id="rId8"/>
    <p:sldId id="290" r:id="rId9"/>
    <p:sldId id="291" r:id="rId10"/>
  </p:sldIdLst>
  <p:sldSz cx="12192000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oş geldiniz" id="{E75E278A-FF0E-49A4-B170-79828D63BBAD}">
          <p14:sldIdLst/>
        </p14:section>
        <p14:section name="Tasarım, Dönüşüm, Ek Açıklama, Birlikte Çalışma, Göster" id="{B9B51309-D148-4332-87C2-07BE32FBCA3B}">
          <p14:sldIdLst/>
        </p14:section>
        <p14:section name="Daha Fazla Bilgi" id="{2CC34DB2-6590-42C0-AD4B-A04C6060184E}">
          <p14:sldIdLst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214" autoAdjust="0"/>
  </p:normalViewPr>
  <p:slideViewPr>
    <p:cSldViewPr snapToGrid="0">
      <p:cViewPr varScale="1">
        <p:scale>
          <a:sx n="100" d="100"/>
          <a:sy n="100" d="100"/>
        </p:scale>
        <p:origin x="78" y="13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86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867B0BC-954B-4F1B-A6F5-0E0246E759D7}" type="datetime1">
              <a:rPr lang="tr-TR" smtClean="0"/>
              <a:t>9.04.2019</a:t>
            </a:fld>
            <a:endParaRPr lang="tr-TR" dirty="0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E6CF585-FB53-4364-90D7-F18757EDB3C5}" type="datetime1">
              <a:rPr lang="tr-TR" noProof="0" smtClean="0"/>
              <a:t>9.04.2019</a:t>
            </a:fld>
            <a:endParaRPr lang="tr-TR" noProof="0" dirty="0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r-TR" noProof="0" dirty="0"/>
          </a:p>
        </p:txBody>
      </p:sp>
      <p:sp>
        <p:nvSpPr>
          <p:cNvPr id="5" name="Notlar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r-TR" noProof="0" dirty="0"/>
              <a:t>Asıl metin stillerini düzenlemek için tıklayın</a:t>
            </a:r>
          </a:p>
          <a:p>
            <a:pPr lvl="1" rtl="0"/>
            <a:r>
              <a:rPr lang="tr-TR" noProof="0" dirty="0"/>
              <a:t>İkinci düzey</a:t>
            </a:r>
          </a:p>
          <a:p>
            <a:pPr lvl="2" rtl="0"/>
            <a:r>
              <a:rPr lang="tr-TR" noProof="0" dirty="0"/>
              <a:t>Üçüncü düzey</a:t>
            </a:r>
          </a:p>
          <a:p>
            <a:pPr lvl="3" rtl="0"/>
            <a:r>
              <a:rPr lang="tr-TR" noProof="0" dirty="0"/>
              <a:t>Dördüncü düzey</a:t>
            </a:r>
          </a:p>
          <a:p>
            <a:pPr lvl="4" rtl="0"/>
            <a:r>
              <a:rPr lang="tr-TR" noProof="0" dirty="0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r-TR" noProof="0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tr-TR" noProof="0" smtClean="0"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tr-TR" sz="1800" noProof="0" dirty="0"/>
          </a:p>
        </p:txBody>
      </p:sp>
      <p:cxnSp>
        <p:nvCxnSpPr>
          <p:cNvPr id="12" name="Düz Bağlayıcı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Başlık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Asıl metin stillerini düzenle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İkinci düzey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Üçüncü düzey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Dördüncü düzey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Beşinci düzey</a:t>
            </a:r>
            <a:endParaRPr lang="tr-TR" noProof="0" dirty="0"/>
          </a:p>
        </p:txBody>
      </p:sp>
      <p:sp>
        <p:nvSpPr>
          <p:cNvPr id="6" name="Tarih Yer Tutucusu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ED9464F8-01A7-49C8-98DE-0C82A8FBABAE}" type="datetime1">
              <a:rPr lang="tr-TR" noProof="0" smtClean="0"/>
              <a:t>9.04.2019</a:t>
            </a:fld>
            <a:endParaRPr lang="tr-TR" noProof="0" dirty="0"/>
          </a:p>
        </p:txBody>
      </p:sp>
      <p:sp>
        <p:nvSpPr>
          <p:cNvPr id="7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tr-TR" noProof="0" dirty="0"/>
          </a:p>
        </p:txBody>
      </p:sp>
      <p:sp>
        <p:nvSpPr>
          <p:cNvPr id="8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tr-TR" noProof="0" smtClean="0"/>
              <a:pPr/>
              <a:t>‹#›</a:t>
            </a:fld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sz="1800" noProof="0" dirty="0"/>
          </a:p>
        </p:txBody>
      </p:sp>
      <p:sp>
        <p:nvSpPr>
          <p:cNvPr id="10" name="Dikdörtgen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r-TR" sz="1800" noProof="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9464040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tr-TR" noProof="0" smtClean="0"/>
              <a:t>Asıl başlık stili için tıklatın</a:t>
            </a:r>
            <a:endParaRPr lang="tr-TR" noProof="0" dirty="0"/>
          </a:p>
        </p:txBody>
      </p:sp>
      <p:sp>
        <p:nvSpPr>
          <p:cNvPr id="7" name="İçerik Yer Tutucusu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Asıl metin stillerini düzenle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İkinci düzey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Üçüncü düzey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Dördüncü düzey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tr-TR" noProof="0" smtClean="0"/>
              <a:t>Beşinci düzey</a:t>
            </a:r>
            <a:endParaRPr lang="tr-TR" noProof="0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ADC84-0624-4963-AC81-9110B305235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70766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000" y="762000"/>
            <a:ext cx="105664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1117601" y="2362201"/>
            <a:ext cx="10257367" cy="372427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3251201" y="6248401"/>
            <a:ext cx="2840567" cy="474663"/>
          </a:xfrm>
        </p:spPr>
        <p:txBody>
          <a:bodyPr/>
          <a:lstStyle>
            <a:lvl1pPr>
              <a:defRPr/>
            </a:lvl1pPr>
          </a:lstStyle>
          <a:p>
            <a:endParaRPr lang="tr-TR" alt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7721600" y="6248401"/>
            <a:ext cx="3862917" cy="474663"/>
          </a:xfrm>
        </p:spPr>
        <p:txBody>
          <a:bodyPr/>
          <a:lstStyle>
            <a:lvl1pPr>
              <a:defRPr/>
            </a:lvl1pPr>
          </a:lstStyle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12184" y="6242050"/>
            <a:ext cx="783167" cy="488950"/>
          </a:xfrm>
        </p:spPr>
        <p:txBody>
          <a:bodyPr/>
          <a:lstStyle>
            <a:lvl1pPr>
              <a:defRPr/>
            </a:lvl1pPr>
          </a:lstStyle>
          <a:p>
            <a:fld id="{C2F82B46-13E3-4016-8FB0-BA2363785F97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08706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1490" name="Group 2"/>
          <p:cNvGrpSpPr>
            <a:grpSpLocks/>
          </p:cNvGrpSpPr>
          <p:nvPr/>
        </p:nvGrpSpPr>
        <p:grpSpPr bwMode="auto">
          <a:xfrm>
            <a:off x="0" y="0"/>
            <a:ext cx="7823200" cy="6858000"/>
            <a:chOff x="0" y="0"/>
            <a:chExt cx="3696" cy="4320"/>
          </a:xfrm>
        </p:grpSpPr>
        <p:sp>
          <p:nvSpPr>
            <p:cNvPr id="19149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tr-TR" altLang="tr-TR" sz="2400">
                <a:latin typeface="Times New Roman" panose="02020603050405020304" pitchFamily="18" charset="0"/>
              </a:endParaRPr>
            </a:p>
          </p:txBody>
        </p:sp>
        <p:sp>
          <p:nvSpPr>
            <p:cNvPr id="191492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tr-TR" altLang="tr-TR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91493" name="Group 5"/>
          <p:cNvGrpSpPr>
            <a:grpSpLocks/>
          </p:cNvGrpSpPr>
          <p:nvPr/>
        </p:nvGrpSpPr>
        <p:grpSpPr bwMode="auto">
          <a:xfrm>
            <a:off x="4842933" y="4889500"/>
            <a:ext cx="6502400" cy="319088"/>
            <a:chOff x="2288" y="3080"/>
            <a:chExt cx="3072" cy="201"/>
          </a:xfrm>
        </p:grpSpPr>
        <p:sp>
          <p:nvSpPr>
            <p:cNvPr id="191494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  <p:sp>
          <p:nvSpPr>
            <p:cNvPr id="191495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r-TR" sz="1800"/>
            </a:p>
          </p:txBody>
        </p:sp>
      </p:grpSp>
      <p:sp>
        <p:nvSpPr>
          <p:cNvPr id="19149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6231467" y="2927350"/>
            <a:ext cx="5350933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tr-TR" altLang="tr-TR" noProof="0" smtClean="0"/>
              <a:t>Asıl alt başlık stilini düzenlemek için tıklatın</a:t>
            </a:r>
          </a:p>
        </p:txBody>
      </p:sp>
      <p:sp>
        <p:nvSpPr>
          <p:cNvPr id="191497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tr-TR" altLang="tr-TR"/>
          </a:p>
        </p:txBody>
      </p:sp>
      <p:sp>
        <p:nvSpPr>
          <p:cNvPr id="19149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altLang="tr-TR"/>
              <a:t>Dr. Semiyha Dolaşır TUNCEL</a:t>
            </a:r>
          </a:p>
        </p:txBody>
      </p:sp>
      <p:sp>
        <p:nvSpPr>
          <p:cNvPr id="19149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01601" y="6248400"/>
            <a:ext cx="783167" cy="488950"/>
          </a:xfrm>
        </p:spPr>
        <p:txBody>
          <a:bodyPr anchorCtr="0"/>
          <a:lstStyle>
            <a:lvl1pPr>
              <a:defRPr/>
            </a:lvl1pPr>
          </a:lstStyle>
          <a:p>
            <a:fld id="{E549D2F2-7EC6-4903-9D13-F9B3DE2336A4}" type="slidenum">
              <a:rPr lang="tr-TR" altLang="tr-TR"/>
              <a:pPr/>
              <a:t>‹#›</a:t>
            </a:fld>
            <a:endParaRPr lang="tr-TR" altLang="tr-TR"/>
          </a:p>
        </p:txBody>
      </p:sp>
      <p:sp>
        <p:nvSpPr>
          <p:cNvPr id="19150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990600"/>
            <a:ext cx="109728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tr-TR" altLang="tr-TR" noProof="0" smtClean="0"/>
              <a:t>Asıl başlık stili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51393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tr-TR" sz="1800" noProof="0" dirty="0"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pPr rtl="0"/>
            <a:r>
              <a:rPr lang="tr-TR" noProof="0" dirty="0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r-TR" noProof="0" dirty="0"/>
              <a:t>Asıl metin stillerini düzenle</a:t>
            </a:r>
          </a:p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tr-TR" noProof="0" dirty="0"/>
              <a:t>İkinci düzey</a:t>
            </a:r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tr-TR" noProof="0" dirty="0"/>
              <a:t>Üçüncü düzey</a:t>
            </a:r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tr-TR" noProof="0" dirty="0"/>
              <a:t>Dördüncü düzey</a:t>
            </a:r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</a:pPr>
            <a:r>
              <a:rPr lang="tr-TR" noProof="0" dirty="0"/>
              <a:t>Beşinci düzey</a:t>
            </a:r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B67204F3-897E-4F18-8930-80B419734A95}" type="datetime1">
              <a:rPr lang="tr-TR" noProof="0" smtClean="0"/>
              <a:t>9.04.2019</a:t>
            </a:fld>
            <a:endParaRPr lang="tr-TR" noProof="0" dirty="0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tr-TR" noProof="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tr-TR" noProof="0" smtClean="0"/>
              <a:pPr/>
              <a:t>‹#›</a:t>
            </a:fld>
            <a:endParaRPr lang="tr-TR" noProof="0" dirty="0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CA54E-AFB1-40A9-8FBC-78DDE5C52FB3}" type="slidenum">
              <a:rPr lang="tr-TR" altLang="tr-TR"/>
              <a:pPr/>
              <a:t>1</a:t>
            </a:fld>
            <a:endParaRPr lang="tr-TR" altLang="tr-TR"/>
          </a:p>
        </p:txBody>
      </p:sp>
      <p:sp>
        <p:nvSpPr>
          <p:cNvPr id="181250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200"/>
              <a:t>Dönüşümcü / Etkileşimci Liderlik</a:t>
            </a:r>
            <a:br>
              <a:rPr lang="tr-TR" altLang="tr-TR" sz="3200"/>
            </a:br>
            <a:endParaRPr lang="tr-TR" altLang="tr-TR" sz="3200"/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Bu yaklaşımda lider ve üyeler birbirlerini daha üst düzeyde teşvik ederek birbirlerine moral verirler. Dönüşümcü liderler adalet, eşitlik gibi yüksek ideallere ve ahlaki değerlere sahip olan kişilerdir.</a:t>
            </a:r>
          </a:p>
        </p:txBody>
      </p:sp>
    </p:spTree>
    <p:extLst>
      <p:ext uri="{BB962C8B-B14F-4D97-AF65-F5344CB8AC3E}">
        <p14:creationId xmlns:p14="http://schemas.microsoft.com/office/powerpoint/2010/main" val="1449129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5FCC5-B482-4EAD-B8CA-FCA279AD39B4}" type="slidenum">
              <a:rPr lang="tr-TR" altLang="tr-TR"/>
              <a:pPr/>
              <a:t>2</a:t>
            </a:fld>
            <a:endParaRPr lang="tr-TR" altLang="tr-TR"/>
          </a:p>
        </p:txBody>
      </p:sp>
      <p:sp>
        <p:nvSpPr>
          <p:cNvPr id="182274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200"/>
              <a:t>Dönüşümcü / Etkileşimci Liderlik</a:t>
            </a:r>
            <a:br>
              <a:rPr lang="tr-TR" altLang="tr-TR" sz="3200"/>
            </a:br>
            <a:endParaRPr lang="tr-TR" altLang="tr-TR" sz="3200"/>
          </a:p>
        </p:txBody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2201" y="1484313"/>
            <a:ext cx="7693025" cy="4602162"/>
          </a:xfrm>
        </p:spPr>
        <p:txBody>
          <a:bodyPr>
            <a:normAutofit fontScale="77500" lnSpcReduction="20000"/>
          </a:bodyPr>
          <a:lstStyle/>
          <a:p>
            <a:r>
              <a:rPr lang="tr-TR" altLang="tr-TR" sz="2400"/>
              <a:t>Dönüşümcü liderler gerçekleştirmek istedikleri </a:t>
            </a:r>
            <a:r>
              <a:rPr lang="tr-TR" altLang="tr-TR" sz="2400">
                <a:solidFill>
                  <a:schemeClr val="bg1"/>
                </a:solidFill>
              </a:rPr>
              <a:t>projeleri üyelerine ve ekiplerine çok iyi aktaran,</a:t>
            </a:r>
          </a:p>
          <a:p>
            <a:r>
              <a:rPr lang="tr-TR" altLang="tr-TR" sz="2400"/>
              <a:t>ekibini belirledikleri amaçlar doğrultusunda yönlendirip inandıran liderlerdir. </a:t>
            </a:r>
          </a:p>
          <a:p>
            <a:r>
              <a:rPr lang="tr-TR" altLang="tr-TR" sz="2400"/>
              <a:t>Dönüşümcü liderler bireysel ilgi, entellektüel uyarma ve etkileme gücüne sahiptirler. </a:t>
            </a:r>
          </a:p>
          <a:p>
            <a:r>
              <a:rPr lang="tr-TR" altLang="tr-TR" sz="2400"/>
              <a:t>Dönüşümcü liderlik etkileşimci liderliğin en üst düzeyidir.</a:t>
            </a:r>
          </a:p>
          <a:p>
            <a:r>
              <a:rPr lang="tr-TR" altLang="tr-TR" sz="2400"/>
              <a:t> Dönüşümcü lidere bağlı olan astlar kendilerini güvenilen, takdir edilen, saygı duyulan sadık kişiler olarak görürler. </a:t>
            </a:r>
          </a:p>
        </p:txBody>
      </p:sp>
    </p:spTree>
    <p:extLst>
      <p:ext uri="{BB962C8B-B14F-4D97-AF65-F5344CB8AC3E}">
        <p14:creationId xmlns:p14="http://schemas.microsoft.com/office/powerpoint/2010/main" val="122431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CAFE6-E54A-4D1F-8762-47E5B64E8970}" type="slidenum">
              <a:rPr lang="tr-TR" altLang="tr-TR"/>
              <a:pPr/>
              <a:t>3</a:t>
            </a:fld>
            <a:endParaRPr lang="tr-TR" altLang="tr-TR"/>
          </a:p>
        </p:txBody>
      </p:sp>
      <p:sp>
        <p:nvSpPr>
          <p:cNvPr id="1832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Üç Liderlik Türü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altLang="tr-TR" sz="2400"/>
              <a:t>Demokratik stil</a:t>
            </a:r>
            <a:br>
              <a:rPr lang="tr-TR" altLang="tr-TR" sz="2400"/>
            </a:br>
            <a:r>
              <a:rPr lang="tr-TR" altLang="tr-TR" sz="2400"/>
              <a:t>“ evet arkadaşlar yapacağımız işe ile ilgili beraber bir strateji belirleyelim”</a:t>
            </a:r>
            <a:br>
              <a:rPr lang="tr-TR" altLang="tr-TR" sz="2400"/>
            </a:b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/>
              <a:t>Toleranslı stil </a:t>
            </a:r>
            <a:br>
              <a:rPr lang="tr-TR" altLang="tr-TR" sz="2400"/>
            </a:br>
            <a:r>
              <a:rPr lang="tr-TR" altLang="tr-TR" sz="2400"/>
              <a:t>“ benim erken ayrılmam lazım ama siz devam edebilirsiniz, ihtiyacınız olursa be ben büromda olacağım</a:t>
            </a:r>
            <a:br>
              <a:rPr lang="tr-TR" altLang="tr-TR" sz="2400"/>
            </a:br>
            <a:endParaRPr lang="tr-TR" altLang="tr-TR" sz="2400"/>
          </a:p>
          <a:p>
            <a:pPr>
              <a:lnSpc>
                <a:spcPct val="80000"/>
              </a:lnSpc>
            </a:pPr>
            <a:r>
              <a:rPr lang="tr-TR" altLang="tr-TR" sz="2400"/>
              <a:t>Otoriter stil</a:t>
            </a:r>
            <a:br>
              <a:rPr lang="tr-TR" altLang="tr-TR" sz="2400"/>
            </a:br>
            <a:r>
              <a:rPr lang="tr-TR" altLang="tr-TR" sz="2400"/>
              <a:t>“ yapacağınız şey budur; uygulayacağınız tarz budur</a:t>
            </a:r>
          </a:p>
        </p:txBody>
      </p:sp>
    </p:spTree>
    <p:extLst>
      <p:ext uri="{BB962C8B-B14F-4D97-AF65-F5344CB8AC3E}">
        <p14:creationId xmlns:p14="http://schemas.microsoft.com/office/powerpoint/2010/main" val="2757058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42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BAD3-D71B-4C9B-AAC9-7CB0C1BF3D45}" type="slidenum">
              <a:rPr lang="tr-TR" altLang="tr-TR"/>
              <a:pPr/>
              <a:t>4</a:t>
            </a:fld>
            <a:endParaRPr lang="tr-TR" altLang="tr-TR"/>
          </a:p>
        </p:txBody>
      </p:sp>
      <p:sp>
        <p:nvSpPr>
          <p:cNvPr id="1843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/>
              <a:t>Hangisini ne zaman kullanmalıyız?</a:t>
            </a:r>
          </a:p>
        </p:txBody>
      </p:sp>
      <p:graphicFrame>
        <p:nvGraphicFramePr>
          <p:cNvPr id="184323" name="Group 3"/>
          <p:cNvGraphicFramePr>
            <a:graphicFrameLocks noGrp="1"/>
          </p:cNvGraphicFramePr>
          <p:nvPr>
            <p:ph type="tbl" idx="1"/>
          </p:nvPr>
        </p:nvGraphicFramePr>
        <p:xfrm>
          <a:off x="1524000" y="2276475"/>
          <a:ext cx="9036050" cy="4257677"/>
        </p:xfrm>
        <a:graphic>
          <a:graphicData uri="http://schemas.openxmlformats.org/drawingml/2006/table">
            <a:tbl>
              <a:tblPr/>
              <a:tblGrid>
                <a:gridCol w="2411413">
                  <a:extLst>
                    <a:ext uri="{9D8B030D-6E8A-4147-A177-3AD203B41FA5}">
                      <a16:colId xmlns:a16="http://schemas.microsoft.com/office/drawing/2014/main" val="1482983298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647146927"/>
                    </a:ext>
                  </a:extLst>
                </a:gridCol>
                <a:gridCol w="2305050">
                  <a:extLst>
                    <a:ext uri="{9D8B030D-6E8A-4147-A177-3AD203B41FA5}">
                      <a16:colId xmlns:a16="http://schemas.microsoft.com/office/drawing/2014/main" val="1533753774"/>
                    </a:ext>
                  </a:extLst>
                </a:gridCol>
                <a:gridCol w="2303462">
                  <a:extLst>
                    <a:ext uri="{9D8B030D-6E8A-4147-A177-3AD203B41FA5}">
                      <a16:colId xmlns:a16="http://schemas.microsoft.com/office/drawing/2014/main" val="3007369797"/>
                    </a:ext>
                  </a:extLst>
                </a:gridCol>
              </a:tblGrid>
              <a:tr h="8302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OTORİTER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DEMOKRATİK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TOLERANSLI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925693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Görev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Önemli-karmaşık-çok zor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Önemli-biraz karmaşık biraz zor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Önemli, biraz karmaşık ama kolay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719332"/>
                  </a:ext>
                </a:extLst>
              </a:tr>
              <a:tr h="7461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Başarısızlık sonucu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Çok acı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Önemli ama acı değil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4434020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Süre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Zaman 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Makul zaman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Makul zaman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912569"/>
                  </a:ext>
                </a:extLst>
              </a:tr>
              <a:tr h="4476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Dış kaynak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yok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İmkan var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tr-T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8681190"/>
                  </a:ext>
                </a:extLst>
              </a:tr>
              <a:tr h="744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Tecrübe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yok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Az tecrübe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tr-TR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Bazı tecrübeler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23003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4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DECDEEE8-5D08-4C03-A601-E2158C9943E2}" type="slidenum">
              <a:rPr lang="tr-TR" altLang="tr-TR"/>
              <a:pPr/>
              <a:t>5</a:t>
            </a:fld>
            <a:endParaRPr lang="tr-TR" altLang="tr-TR"/>
          </a:p>
        </p:txBody>
      </p:sp>
      <p:sp>
        <p:nvSpPr>
          <p:cNvPr id="185346" name="AutoShap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altLang="tr-TR" sz="3200"/>
              <a:t>… Yolunda yürüyen bir yolcunun yalnız ufku görmesi yeterli değildir. Muhakkak ufkun ötesini de görmesi ve bilmesi gerekir.. 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/>
              <a:t>M.K. ATATÜRK</a:t>
            </a:r>
          </a:p>
        </p:txBody>
      </p:sp>
    </p:spTree>
    <p:extLst>
      <p:ext uri="{BB962C8B-B14F-4D97-AF65-F5344CB8AC3E}">
        <p14:creationId xmlns:p14="http://schemas.microsoft.com/office/powerpoint/2010/main" val="94886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2A884-C132-42A0-AC4C-DE02B152ABAE}" type="slidenum">
              <a:rPr lang="tr-TR" altLang="tr-TR"/>
              <a:pPr/>
              <a:t>6</a:t>
            </a:fld>
            <a:endParaRPr lang="tr-TR" altLang="tr-TR"/>
          </a:p>
        </p:txBody>
      </p:sp>
      <p:sp>
        <p:nvSpPr>
          <p:cNvPr id="1863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0"/>
              <a:t>VİZYON;</a:t>
            </a: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örgüte ilişkin, düşlenen bir geleceği tasarlayabilme, geliştirebilme ve paylaşabilme,</a:t>
            </a:r>
          </a:p>
          <a:p>
            <a:r>
              <a:rPr lang="tr-TR" altLang="tr-TR"/>
              <a:t>varolanla olması gerekeni yalın bir gerçeklikle dengeleyebilme,</a:t>
            </a:r>
          </a:p>
          <a:p>
            <a:r>
              <a:rPr lang="tr-TR" altLang="tr-TR"/>
              <a:t>bilinenden bilinmeye yönelip gerçekleri, ümitleri, rüyaları, fırsatları kurgulayarak, gelecek yaratabilme,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b="1"/>
          </a:p>
        </p:txBody>
      </p:sp>
    </p:spTree>
    <p:extLst>
      <p:ext uri="{BB962C8B-B14F-4D97-AF65-F5344CB8AC3E}">
        <p14:creationId xmlns:p14="http://schemas.microsoft.com/office/powerpoint/2010/main" val="1374374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7120C0-0177-49E9-996B-CE2247327BF7}" type="slidenum">
              <a:rPr lang="tr-TR" altLang="tr-TR"/>
              <a:pPr/>
              <a:t>7</a:t>
            </a:fld>
            <a:endParaRPr lang="tr-TR" altLang="tr-TR"/>
          </a:p>
        </p:txBody>
      </p:sp>
      <p:sp>
        <p:nvSpPr>
          <p:cNvPr id="187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0"/>
              <a:t>Vizyoner liderlik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insanları topluca etkileyebilecek ve harekete geçirebilecek vizyonları oluşturabilme yeteneğidir. </a:t>
            </a:r>
          </a:p>
        </p:txBody>
      </p:sp>
    </p:spTree>
    <p:extLst>
      <p:ext uri="{BB962C8B-B14F-4D97-AF65-F5344CB8AC3E}">
        <p14:creationId xmlns:p14="http://schemas.microsoft.com/office/powerpoint/2010/main" val="81283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BDBB9-4428-48F5-87DA-CA3631806766}" type="slidenum">
              <a:rPr lang="tr-TR" altLang="tr-TR"/>
              <a:pPr/>
              <a:t>8</a:t>
            </a:fld>
            <a:endParaRPr lang="tr-TR" altLang="tr-TR"/>
          </a:p>
        </p:txBody>
      </p:sp>
      <p:sp>
        <p:nvSpPr>
          <p:cNvPr id="1884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0"/>
              <a:t>Vizyoner lider göstergesi</a:t>
            </a:r>
          </a:p>
        </p:txBody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endParaRPr lang="tr-TR" altLang="tr-TR"/>
          </a:p>
          <a:p>
            <a:r>
              <a:rPr lang="tr-TR" altLang="tr-TR"/>
              <a:t>vizyonu diğer örgüt üyelerine açıklayabilme yeteneği,</a:t>
            </a:r>
          </a:p>
          <a:p>
            <a:r>
              <a:rPr lang="tr-TR" altLang="tr-TR"/>
              <a:t>vizyonu sadece sözlü değil davranışlarıyla da gösterebilme yeteneği,</a:t>
            </a:r>
          </a:p>
          <a:p>
            <a:r>
              <a:rPr lang="tr-TR" altLang="tr-TR"/>
              <a:t>farklı liderlik alanlarına vizyonu yayabilme</a:t>
            </a:r>
          </a:p>
        </p:txBody>
      </p:sp>
    </p:spTree>
    <p:extLst>
      <p:ext uri="{BB962C8B-B14F-4D97-AF65-F5344CB8AC3E}">
        <p14:creationId xmlns:p14="http://schemas.microsoft.com/office/powerpoint/2010/main" val="1750446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altLang="tr-TR"/>
              <a:t>Dr. Semiyha Dolaşır TUNCEL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A1C9D-1CD4-4AD2-A360-25BCA325A97E}" type="slidenum">
              <a:rPr lang="tr-TR" altLang="tr-TR"/>
              <a:pPr/>
              <a:t>9</a:t>
            </a:fld>
            <a:endParaRPr lang="tr-TR" altLang="tr-TR"/>
          </a:p>
        </p:txBody>
      </p:sp>
      <p:sp>
        <p:nvSpPr>
          <p:cNvPr id="1894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0"/>
              <a:t>Vizyoner liderlik rolleri;</a:t>
            </a:r>
          </a:p>
        </p:txBody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tr-TR"/>
          </a:p>
          <a:p>
            <a:r>
              <a:rPr lang="tr-TR" altLang="tr-TR"/>
              <a:t>yolu görmek: vizyonun gelecekteki görüntüsü,</a:t>
            </a:r>
          </a:p>
          <a:p>
            <a:r>
              <a:rPr lang="tr-TR" altLang="tr-TR"/>
              <a:t>yolda yürümek</a:t>
            </a:r>
          </a:p>
          <a:p>
            <a:r>
              <a:rPr lang="tr-TR" altLang="tr-TR"/>
              <a:t>yol olmak: izleyenlerin bir yolda ilerleyebilmesi için yol açmak</a:t>
            </a:r>
          </a:p>
          <a:p>
            <a:endParaRPr lang="tr-TR" altLang="tr-TR"/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45197452"/>
      </p:ext>
    </p:extLst>
  </p:cSld>
  <p:clrMapOvr>
    <a:masterClrMapping/>
  </p:clrMapOvr>
</p:sld>
</file>

<file path=ppt/theme/theme1.xml><?xml version="1.0" encoding="utf-8"?>
<a:theme xmlns:a="http://schemas.openxmlformats.org/drawingml/2006/main" name="HoşGeldinizBelges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684362_TF10001108" id="{5271E8BF-F0FE-4FA4-A699-A37CFA0CAA45}" vid="{56548CFF-AD58-4640-A0B8-DDB3D0B3447B}"/>
    </a:ext>
  </a:extLst>
</a:theme>
</file>

<file path=ppt/theme/theme2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is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PowerPoint'e Hoş Geldiniz</Template>
  <TotalTime>1</TotalTime>
  <Words>324</Words>
  <Application>Microsoft Office PowerPoint</Application>
  <PresentationFormat>Geniş ekran</PresentationFormat>
  <Paragraphs>70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Calibri</vt:lpstr>
      <vt:lpstr>Segoe UI</vt:lpstr>
      <vt:lpstr>Segoe UI Light</vt:lpstr>
      <vt:lpstr>Times New Roman</vt:lpstr>
      <vt:lpstr>Wingdings</vt:lpstr>
      <vt:lpstr>HoşGeldinizBelgesi</vt:lpstr>
      <vt:lpstr>Dönüşümcü / Etkileşimci Liderlik </vt:lpstr>
      <vt:lpstr>Dönüşümcü / Etkileşimci Liderlik </vt:lpstr>
      <vt:lpstr>Üç Liderlik Türü</vt:lpstr>
      <vt:lpstr>Hangisini ne zaman kullanmalıyız?</vt:lpstr>
      <vt:lpstr>… Yolunda yürüyen bir yolcunun yalnız ufku görmesi yeterli değildir. Muhakkak ufkun ötesini de görmesi ve bilmesi gerekir.. </vt:lpstr>
      <vt:lpstr>VİZYON;</vt:lpstr>
      <vt:lpstr>Vizyoner liderlik</vt:lpstr>
      <vt:lpstr>Vizyoner lider göstergesi</vt:lpstr>
      <vt:lpstr>Vizyoner liderlik rolleri;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Dönüşümcü / Etkileşimci Liderlik </dc:title>
  <dc:creator>semiyha</dc:creator>
  <cp:keywords/>
  <cp:lastModifiedBy>semiyha</cp:lastModifiedBy>
  <cp:revision>1</cp:revision>
  <dcterms:created xsi:type="dcterms:W3CDTF">2019-04-09T08:05:01Z</dcterms:created>
  <dcterms:modified xsi:type="dcterms:W3CDTF">2019-04-09T08:06:19Z</dcterms:modified>
  <cp:version/>
</cp:coreProperties>
</file>