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33" r:id="rId2"/>
    <p:sldId id="634" r:id="rId3"/>
    <p:sldId id="601" r:id="rId4"/>
    <p:sldId id="622" r:id="rId5"/>
    <p:sldId id="623" r:id="rId6"/>
    <p:sldId id="624" r:id="rId7"/>
    <p:sldId id="629" r:id="rId8"/>
    <p:sldId id="630" r:id="rId9"/>
    <p:sldId id="631" r:id="rId10"/>
    <p:sldId id="632" r:id="rId11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7949" autoAdjust="0"/>
  </p:normalViewPr>
  <p:slideViewPr>
    <p:cSldViewPr>
      <p:cViewPr varScale="1">
        <p:scale>
          <a:sx n="78" d="100"/>
          <a:sy n="78" d="100"/>
        </p:scale>
        <p:origin x="86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8B09EA-1660-4E5C-B90B-AE3BCC2AE616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A1E5BF-A6EF-4433-A0BD-26C863B8BB4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6528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C2D4-37EF-49E5-A33C-6711D75D0ED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6D3D3-6C91-43BE-BC2A-FCF5CF5E985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099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D3A7-106E-48B3-B22E-B736A041D1FE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6022-77BC-4F89-A45C-0F5E74CC83F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55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D56C-3196-4485-9540-073A1ED83B3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6F8D-7C5C-477B-B5F9-8AD636AD992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819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B8DA-E134-4B0E-94D8-CCD943142794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94B9-66C4-4184-BE7A-2CBB66E0D80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425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218-A0DD-486C-987E-02B74679130D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C9DE-6377-40D7-BFB2-D1CF9504D34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69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CCCA-6D30-4FAE-AD3A-0D0112703830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6302-E9E2-4FD4-B53A-D7661FB54E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381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56FE-D3BF-4EC1-BA12-E39B0E8A8C5B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4300-06BB-446E-B069-0017B57BCAF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001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BEC8-E145-4F7F-8AC4-B5FA5C5688A3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B9A3-5DDC-4642-8DEE-AD11A6C7EA3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881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E562-BA5B-41B5-BD37-7AD0172E6DA2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E873-0D4A-45DE-8ED9-8ED03F3C998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093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45A8-2E37-4B01-A18D-218080D16897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9B76-B749-4EA6-B9FB-45A9339945A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114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3967-1168-43AD-9C06-08F18E76424A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223-49D3-4E68-BE64-1BF49D3A0D7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97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1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634DC-B43B-4DDD-8400-0432DFFCA070}" type="datetimeFigureOut">
              <a:rPr lang="tr-TR"/>
              <a:pPr>
                <a:defRPr/>
              </a:pPr>
              <a:t>16.09.2021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955C07-89FB-478D-B1CC-CE37FE2DF8C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79F382E-C603-47F6-AB84-CB632EC1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94" y="182598"/>
            <a:ext cx="7706012" cy="64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9" y="936526"/>
            <a:ext cx="6753225" cy="476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59" y="1412776"/>
            <a:ext cx="6677025" cy="5334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11560" y="223661"/>
            <a:ext cx="79208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Ticari üretimde et tipi (Beyaz Pekin ördeği) ve yumurta tipi ördeğin (</a:t>
            </a:r>
            <a:r>
              <a:rPr lang="tr-TR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Longyan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ördeği) besin maddeleri gereksinimleri</a:t>
            </a:r>
          </a:p>
        </p:txBody>
      </p:sp>
    </p:spTree>
    <p:extLst>
      <p:ext uri="{BB962C8B-B14F-4D97-AF65-F5344CB8AC3E}">
        <p14:creationId xmlns:p14="http://schemas.microsoft.com/office/powerpoint/2010/main" val="28890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A5AB85A-C7D6-43A8-9186-15A03199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3" y="2313335"/>
            <a:ext cx="8827773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7366" y="116632"/>
            <a:ext cx="8887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FF0000"/>
                </a:solidFill>
                <a:cs typeface="Arial" panose="020B0604020202020204" pitchFamily="34" charset="0"/>
              </a:rPr>
              <a:t>Etlik ve damızlık kazlarda besin maddeleri gereksinimleri</a:t>
            </a:r>
          </a:p>
          <a:p>
            <a:r>
              <a:rPr lang="tr-TR" sz="2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                          (</a:t>
            </a:r>
            <a:r>
              <a:rPr lang="tr-TR" sz="2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Leeson</a:t>
            </a:r>
            <a:r>
              <a:rPr lang="tr-TR" sz="2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tr-TR" sz="2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sz="2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Summers</a:t>
            </a:r>
            <a:r>
              <a:rPr lang="tr-TR" sz="2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 1998)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04751"/>
              </p:ext>
            </p:extLst>
          </p:nvPr>
        </p:nvGraphicFramePr>
        <p:xfrm>
          <a:off x="221382" y="1080475"/>
          <a:ext cx="8743106" cy="5494398"/>
        </p:xfrm>
        <a:graphic>
          <a:graphicData uri="http://schemas.openxmlformats.org/drawingml/2006/table">
            <a:tbl>
              <a:tblPr firstRow="1" firstCol="1" bandRow="1"/>
              <a:tblGrid>
                <a:gridCol w="2458998">
                  <a:extLst>
                    <a:ext uri="{9D8B030D-6E8A-4147-A177-3AD203B41FA5}">
                      <a16:colId xmlns:a16="http://schemas.microsoft.com/office/drawing/2014/main" val="3165573129"/>
                    </a:ext>
                  </a:extLst>
                </a:gridCol>
                <a:gridCol w="1505135">
                  <a:extLst>
                    <a:ext uri="{9D8B030D-6E8A-4147-A177-3AD203B41FA5}">
                      <a16:colId xmlns:a16="http://schemas.microsoft.com/office/drawing/2014/main" val="1643765788"/>
                    </a:ext>
                  </a:extLst>
                </a:gridCol>
                <a:gridCol w="1779322">
                  <a:extLst>
                    <a:ext uri="{9D8B030D-6E8A-4147-A177-3AD203B41FA5}">
                      <a16:colId xmlns:a16="http://schemas.microsoft.com/office/drawing/2014/main" val="2493294754"/>
                    </a:ext>
                  </a:extLst>
                </a:gridCol>
                <a:gridCol w="1636436">
                  <a:extLst>
                    <a:ext uri="{9D8B030D-6E8A-4147-A177-3AD203B41FA5}">
                      <a16:colId xmlns:a16="http://schemas.microsoft.com/office/drawing/2014/main" val="3885519667"/>
                    </a:ext>
                  </a:extLst>
                </a:gridCol>
                <a:gridCol w="1363215">
                  <a:extLst>
                    <a:ext uri="{9D8B030D-6E8A-4147-A177-3AD203B41FA5}">
                      <a16:colId xmlns:a16="http://schemas.microsoft.com/office/drawing/2014/main" val="1057701488"/>
                    </a:ext>
                  </a:extLst>
                </a:gridCol>
              </a:tblGrid>
              <a:tr h="31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Etlik kazlar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Damızlık kazlar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34178"/>
                  </a:ext>
                </a:extLst>
              </a:tr>
              <a:tr h="1671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Besin maddeleri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Başlatma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(0-3 haftalık)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Büyütme/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Bitirme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 haftalık-kesim)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Kısıntılı yemleme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(7-aydınlatma)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Damızlık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75004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 protein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00635"/>
                  </a:ext>
                </a:extLst>
              </a:tr>
              <a:tr h="653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Metabolik</a:t>
                      </a: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enerji (</a:t>
                      </a:r>
                      <a:r>
                        <a:rPr lang="tr-TR" sz="1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kcal</a:t>
                      </a: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/kg)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21588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Kalsiyum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756089"/>
                  </a:ext>
                </a:extLst>
              </a:tr>
              <a:tr h="12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Yarar. Fosfor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625105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Sodyum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700241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Metionin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82698"/>
                  </a:ext>
                </a:extLst>
              </a:tr>
              <a:tr h="24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Metionin+Sistin</a:t>
                      </a: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261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848586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Treonin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77482"/>
                  </a:ext>
                </a:extLst>
              </a:tr>
              <a:tr h="325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Triptofan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5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77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888287D-FC52-47F2-ACE9-A20C75B32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640960" cy="460851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A33595FB-45A4-400D-A6DB-715CA242A745}"/>
              </a:ext>
            </a:extLst>
          </p:cNvPr>
          <p:cNvSpPr txBox="1"/>
          <p:nvPr/>
        </p:nvSpPr>
        <p:spPr>
          <a:xfrm>
            <a:off x="335698" y="980728"/>
            <a:ext cx="8136904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26390" algn="l"/>
              </a:tabLst>
            </a:pPr>
            <a:r>
              <a:rPr lang="tr-TR" sz="2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Pekin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Ördeğinin Besin Maddeleri Gereksinimi</a:t>
            </a:r>
          </a:p>
        </p:txBody>
      </p:sp>
    </p:spTree>
    <p:extLst>
      <p:ext uri="{BB962C8B-B14F-4D97-AF65-F5344CB8AC3E}">
        <p14:creationId xmlns:p14="http://schemas.microsoft.com/office/powerpoint/2010/main" val="206798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7357E4A-EDAE-41E3-A845-C334F4DA51B8}"/>
              </a:ext>
            </a:extLst>
          </p:cNvPr>
          <p:cNvSpPr txBox="1"/>
          <p:nvPr/>
        </p:nvSpPr>
        <p:spPr>
          <a:xfrm>
            <a:off x="335698" y="836712"/>
            <a:ext cx="8556782" cy="42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26390" algn="l"/>
              </a:tabLst>
            </a:pPr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Muscovy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Ördeğinin Besin Maddeleri Gereksinimi (INRA, 1989)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627C9B-91DD-4164-B768-27BB3947BE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5698" y="1340768"/>
            <a:ext cx="855678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0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CB3FCF9-97B1-44A8-AF33-E6FDF537ABA2}"/>
              </a:ext>
            </a:extLst>
          </p:cNvPr>
          <p:cNvSpPr txBox="1"/>
          <p:nvPr/>
        </p:nvSpPr>
        <p:spPr>
          <a:xfrm>
            <a:off x="107504" y="620688"/>
            <a:ext cx="87849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2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Muscovy</a:t>
            </a:r>
            <a:r>
              <a:rPr lang="tr-TR" sz="2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ördeklerinin amino asit gereksinimleri (INRA, 1989)</a:t>
            </a:r>
            <a:endParaRPr lang="tr-TR" sz="2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0123294-8AEC-44CF-8C3C-49A14BBB3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9289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8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260648"/>
            <a:ext cx="885698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Besideki ve damızlık ördeklerde besin madde gereksinimleri </a:t>
            </a:r>
            <a:r>
              <a:rPr lang="tr-TR" sz="1400" b="1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tr-TR" sz="1400" b="1" dirty="0" err="1">
                <a:ea typeface="Calibri" panose="020F0502020204030204" pitchFamily="34" charset="0"/>
                <a:cs typeface="Arial" panose="020B0604020202020204" pitchFamily="34" charset="0"/>
              </a:rPr>
              <a:t>Leeson</a:t>
            </a:r>
            <a:r>
              <a:rPr lang="tr-TR" sz="1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1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ea typeface="Calibri" panose="020F0502020204030204" pitchFamily="34" charset="0"/>
                <a:cs typeface="Arial" panose="020B0604020202020204" pitchFamily="34" charset="0"/>
              </a:rPr>
              <a:t>Summers</a:t>
            </a:r>
            <a:r>
              <a:rPr lang="tr-TR" sz="1400" b="1" dirty="0">
                <a:ea typeface="Calibri" panose="020F0502020204030204" pitchFamily="34" charset="0"/>
                <a:cs typeface="Arial" panose="020B0604020202020204" pitchFamily="34" charset="0"/>
              </a:rPr>
              <a:t> 2008)</a:t>
            </a:r>
            <a:endParaRPr lang="tr-TR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14986"/>
              </p:ext>
            </p:extLst>
          </p:nvPr>
        </p:nvGraphicFramePr>
        <p:xfrm>
          <a:off x="179513" y="1000968"/>
          <a:ext cx="8712967" cy="5668397"/>
        </p:xfrm>
        <a:graphic>
          <a:graphicData uri="http://schemas.openxmlformats.org/drawingml/2006/table">
            <a:tbl>
              <a:tblPr firstRow="1" firstCol="1" bandRow="1"/>
              <a:tblGrid>
                <a:gridCol w="2448271">
                  <a:extLst>
                    <a:ext uri="{9D8B030D-6E8A-4147-A177-3AD203B41FA5}">
                      <a16:colId xmlns:a16="http://schemas.microsoft.com/office/drawing/2014/main" val="357019908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3528707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19109305"/>
                    </a:ext>
                  </a:extLst>
                </a:gridCol>
                <a:gridCol w="2025890">
                  <a:extLst>
                    <a:ext uri="{9D8B030D-6E8A-4147-A177-3AD203B41FA5}">
                      <a16:colId xmlns:a16="http://schemas.microsoft.com/office/drawing/2014/main" val="2470215428"/>
                    </a:ext>
                  </a:extLst>
                </a:gridCol>
                <a:gridCol w="1286478">
                  <a:extLst>
                    <a:ext uri="{9D8B030D-6E8A-4147-A177-3AD203B41FA5}">
                      <a16:colId xmlns:a16="http://schemas.microsoft.com/office/drawing/2014/main" val="1204119337"/>
                    </a:ext>
                  </a:extLst>
                </a:gridCol>
              </a:tblGrid>
              <a:tr h="1771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Besin maddeleri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Başlatma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(0-3 hafta)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Bitirme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(4-7 hafta)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Kısıntılı yemleme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(8-aydınlatma)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Damızlık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40030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 protein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992"/>
                  </a:ext>
                </a:extLst>
              </a:tr>
              <a:tr h="708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Metabolik enerji (kcal/kg)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61259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Kalsiyum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00544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Yarar. Fosfor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03112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Sodyum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799451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Metiyonin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732108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Met+Sistin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75890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Lisin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11458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Treonin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340766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Triptofan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47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05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16632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tr-TR" sz="1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Besideki ve damızlık ördeklerde besin madde gereksinimleri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28800" y="1979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082648" y="116632"/>
            <a:ext cx="24513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800"/>
              </a:spcAft>
            </a:pPr>
            <a:r>
              <a:rPr lang="tr-TR" sz="1300" b="1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tr-TR" sz="1300" b="1" dirty="0" err="1">
                <a:ea typeface="Calibri" panose="020F0502020204030204" pitchFamily="34" charset="0"/>
                <a:cs typeface="Arial" panose="020B0604020202020204" pitchFamily="34" charset="0"/>
              </a:rPr>
              <a:t>Leeson</a:t>
            </a:r>
            <a:r>
              <a:rPr lang="tr-TR" sz="13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300" b="1" dirty="0" err="1"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13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300" b="1" dirty="0" err="1">
                <a:ea typeface="Calibri" panose="020F0502020204030204" pitchFamily="34" charset="0"/>
                <a:cs typeface="Arial" panose="020B0604020202020204" pitchFamily="34" charset="0"/>
              </a:rPr>
              <a:t>Summers</a:t>
            </a:r>
            <a:r>
              <a:rPr lang="tr-TR" sz="1300" b="1" dirty="0">
                <a:ea typeface="Calibri" panose="020F0502020204030204" pitchFamily="34" charset="0"/>
                <a:cs typeface="Arial" panose="020B0604020202020204" pitchFamily="34" charset="0"/>
              </a:rPr>
              <a:t> 2008)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90530"/>
              </p:ext>
            </p:extLst>
          </p:nvPr>
        </p:nvGraphicFramePr>
        <p:xfrm>
          <a:off x="1331640" y="1124744"/>
          <a:ext cx="6192687" cy="5252466"/>
        </p:xfrm>
        <a:graphic>
          <a:graphicData uri="http://schemas.openxmlformats.org/drawingml/2006/table">
            <a:tbl>
              <a:tblPr firstRow="1" firstCol="1" bandRow="1"/>
              <a:tblGrid>
                <a:gridCol w="2163798">
                  <a:extLst>
                    <a:ext uri="{9D8B030D-6E8A-4147-A177-3AD203B41FA5}">
                      <a16:colId xmlns:a16="http://schemas.microsoft.com/office/drawing/2014/main" val="3906974564"/>
                    </a:ext>
                  </a:extLst>
                </a:gridCol>
                <a:gridCol w="1033086">
                  <a:extLst>
                    <a:ext uri="{9D8B030D-6E8A-4147-A177-3AD203B41FA5}">
                      <a16:colId xmlns:a16="http://schemas.microsoft.com/office/drawing/2014/main" val="3353009976"/>
                    </a:ext>
                  </a:extLst>
                </a:gridCol>
                <a:gridCol w="1031629">
                  <a:extLst>
                    <a:ext uri="{9D8B030D-6E8A-4147-A177-3AD203B41FA5}">
                      <a16:colId xmlns:a16="http://schemas.microsoft.com/office/drawing/2014/main" val="645202486"/>
                    </a:ext>
                  </a:extLst>
                </a:gridCol>
                <a:gridCol w="933274">
                  <a:extLst>
                    <a:ext uri="{9D8B030D-6E8A-4147-A177-3AD203B41FA5}">
                      <a16:colId xmlns:a16="http://schemas.microsoft.com/office/drawing/2014/main" val="679219230"/>
                    </a:ext>
                  </a:extLst>
                </a:gridCol>
                <a:gridCol w="1030900">
                  <a:extLst>
                    <a:ext uri="{9D8B030D-6E8A-4147-A177-3AD203B41FA5}">
                      <a16:colId xmlns:a16="http://schemas.microsoft.com/office/drawing/2014/main" val="21920110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Vitaminler (her kg yem için)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59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 A (IU)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83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 D</a:t>
                      </a:r>
                      <a:r>
                        <a:rPr lang="tr-TR" sz="1500" b="1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(IU)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01428"/>
                  </a:ext>
                </a:extLst>
              </a:tr>
              <a:tr h="4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 E (IU)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78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 K (IU)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005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Tiamin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40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Riboflavin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5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Pridoksin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53295"/>
                  </a:ext>
                </a:extLst>
              </a:tr>
              <a:tr h="109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Pantotenik asit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379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Folik asit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243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Biotin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02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Niasin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80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Kolin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Vitamin B12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7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İz mineraller (her kg yem için)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1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Mangan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10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Demir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391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Bakır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03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Çinko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8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İyot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5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Selenyum (mg)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29195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91940"/>
              </p:ext>
            </p:extLst>
          </p:nvPr>
        </p:nvGraphicFramePr>
        <p:xfrm>
          <a:off x="1331640" y="635540"/>
          <a:ext cx="6192688" cy="471424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val="58289736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733369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751377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144605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52090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Besin maddeleri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Başlatma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Bitirme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Kısıntılı yemleme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Damızlık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909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88640"/>
            <a:ext cx="84249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Ticari üretimde et tipi (Beyaz Pekin ördeği) ve yumurta tipi ördeğin (</a:t>
            </a:r>
            <a:r>
              <a:rPr lang="tr-TR" b="1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Longyan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ördeği) besin maddeleri gereksinimleri</a:t>
            </a:r>
            <a:endParaRPr lang="tr-TR" sz="1800" b="1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73699"/>
            <a:ext cx="68103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</a:spPr>
      <a:bodyPr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</Words>
  <Application>Microsoft Office PowerPoint</Application>
  <PresentationFormat>Ekran Gösterisi (4:3)</PresentationFormat>
  <Paragraphs>183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TUBITAK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fipek</dc:creator>
  <cp:lastModifiedBy>USER</cp:lastModifiedBy>
  <cp:revision>963</cp:revision>
  <dcterms:created xsi:type="dcterms:W3CDTF">2009-03-16T08:38:31Z</dcterms:created>
  <dcterms:modified xsi:type="dcterms:W3CDTF">2021-09-16T06:11:36Z</dcterms:modified>
</cp:coreProperties>
</file>