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633" r:id="rId2"/>
    <p:sldId id="634" r:id="rId3"/>
    <p:sldId id="601" r:id="rId4"/>
    <p:sldId id="622" r:id="rId5"/>
    <p:sldId id="623" r:id="rId6"/>
    <p:sldId id="624" r:id="rId7"/>
    <p:sldId id="629" r:id="rId8"/>
    <p:sldId id="630" r:id="rId9"/>
    <p:sldId id="631" r:id="rId10"/>
    <p:sldId id="632" r:id="rId11"/>
  </p:sldIdLst>
  <p:sldSz cx="9144000" cy="6858000" type="screen4x3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4" autoAdjust="0"/>
    <p:restoredTop sz="97949" autoAdjust="0"/>
  </p:normalViewPr>
  <p:slideViewPr>
    <p:cSldViewPr>
      <p:cViewPr varScale="1">
        <p:scale>
          <a:sx n="78" d="100"/>
          <a:sy n="78" d="100"/>
        </p:scale>
        <p:origin x="86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5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78B09EA-1660-4E5C-B90B-AE3BCC2AE616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tr-TR" noProof="0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noProof="0"/>
              <a:t>Asıl metin stillerini düzenlemek için tıklatın</a:t>
            </a:r>
          </a:p>
          <a:p>
            <a:pPr lvl="1"/>
            <a:r>
              <a:rPr lang="tr-TR" noProof="0"/>
              <a:t>İkinci düzey</a:t>
            </a:r>
          </a:p>
          <a:p>
            <a:pPr lvl="2"/>
            <a:r>
              <a:rPr lang="tr-TR" noProof="0"/>
              <a:t>Üçüncü düzey</a:t>
            </a:r>
          </a:p>
          <a:p>
            <a:pPr lvl="3"/>
            <a:r>
              <a:rPr lang="tr-TR" noProof="0"/>
              <a:t>Dördüncü düzey</a:t>
            </a:r>
          </a:p>
          <a:p>
            <a:pPr lvl="4"/>
            <a:r>
              <a:rPr lang="tr-TR" noProof="0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DA1E5BF-A6EF-4433-A0BD-26C863B8BB4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365288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DC2D4-37EF-49E5-A33C-6711D75D0EDA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46D3D3-6C91-43BE-BC2A-FCF5CF5E985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10996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64D3A7-106E-48B3-B22E-B736A041D1FE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8E6022-77BC-4F89-A45C-0F5E74CC83F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84557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84D56C-3196-4485-9540-073A1ED83B3A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026F8D-7C5C-477B-B5F9-8AD636AD992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58198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0B8DA-E134-4B0E-94D8-CCD943142794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6C94B9-66C4-4184-BE7A-2CBB66E0D80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42548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0FC218-A0DD-486C-987E-02B74679130D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D1C9DE-6377-40D7-BFB2-D1CF9504D34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186904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1DCCCA-6D30-4FAE-AD3A-0D0112703830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A86302-E9E2-4FD4-B53A-D7661FB54E1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13817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1556FE-D3BF-4EC1-BA12-E39B0E8A8C5B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714300-06BB-446E-B069-0017B57BCAF6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80013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B2BEC8-E145-4F7F-8AC4-B5FA5C5688A3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D4B9A3-5DDC-4642-8DEE-AD11A6C7EA3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88816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EEE562-BA5B-41B5-BD37-7AD0172E6DA2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3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F8E873-0D4A-45DE-8ED9-8ED03F3C998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09316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7445A8-2E37-4B01-A18D-218080D16897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CC9B76-B749-4EA6-B9FB-45A9339945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81143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8E3967-1168-43AD-9C06-08F18E76424A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968223-49D3-4E68-BE64-1BF49D3A0D7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759731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>
            <a:alpha val="18823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Başlık Yer Tutucusu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başlık stili için tıklatın</a:t>
            </a:r>
          </a:p>
        </p:txBody>
      </p:sp>
      <p:sp>
        <p:nvSpPr>
          <p:cNvPr id="1027" name="2 Metin Yer Tutucusu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metin stillerini düzenlemek için tıklatın</a:t>
            </a:r>
          </a:p>
          <a:p>
            <a:pPr lvl="1"/>
            <a:r>
              <a:rPr lang="tr-TR" altLang="tr-TR"/>
              <a:t>İkinci düzey</a:t>
            </a:r>
          </a:p>
          <a:p>
            <a:pPr lvl="2"/>
            <a:r>
              <a:rPr lang="tr-TR" altLang="tr-TR"/>
              <a:t>Üçüncü düzey</a:t>
            </a:r>
          </a:p>
          <a:p>
            <a:pPr lvl="3"/>
            <a:r>
              <a:rPr lang="tr-TR" altLang="tr-TR"/>
              <a:t>Dördüncü düzey</a:t>
            </a:r>
          </a:p>
          <a:p>
            <a:pPr lvl="4"/>
            <a:r>
              <a:rPr lang="tr-TR" alt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F4634DC-B43B-4DDD-8400-0432DFFCA070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5955C07-89FB-478D-B1CC-CE37FE2DF8C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979F382E-C603-47F6-AB84-CB632EC1D1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994" y="182598"/>
            <a:ext cx="7706012" cy="6492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8679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859" y="936526"/>
            <a:ext cx="6753225" cy="47625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859" y="1412776"/>
            <a:ext cx="6677025" cy="5334000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611560" y="223661"/>
            <a:ext cx="7920880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b="1" dirty="0"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Ticari üretimde et tipi (Beyaz Pekin ördeği) ve yumurta tipi ördeğin (</a:t>
            </a:r>
            <a:r>
              <a:rPr lang="tr-TR" b="1" dirty="0" err="1"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Longyan</a:t>
            </a:r>
            <a:r>
              <a:rPr lang="tr-TR" b="1" dirty="0"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ördeği) besin maddeleri gereksinimleri</a:t>
            </a:r>
          </a:p>
        </p:txBody>
      </p:sp>
    </p:spTree>
    <p:extLst>
      <p:ext uri="{BB962C8B-B14F-4D97-AF65-F5344CB8AC3E}">
        <p14:creationId xmlns:p14="http://schemas.microsoft.com/office/powerpoint/2010/main" val="288902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3A5AB85A-C7D6-43A8-9186-15A0319975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113" y="2313335"/>
            <a:ext cx="8827773" cy="2231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698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77366" y="116632"/>
            <a:ext cx="888712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200" b="1" dirty="0">
                <a:solidFill>
                  <a:srgbClr val="FF0000"/>
                </a:solidFill>
                <a:cs typeface="Arial" panose="020B0604020202020204" pitchFamily="34" charset="0"/>
              </a:rPr>
              <a:t>Etlik ve damızlık kazlarda besin maddeleri gereksinimleri</a:t>
            </a:r>
          </a:p>
          <a:p>
            <a:r>
              <a:rPr lang="tr-TR" sz="2200" b="1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                                                              (</a:t>
            </a:r>
            <a:r>
              <a:rPr lang="tr-TR" sz="2200" b="1" dirty="0" err="1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Leeson</a:t>
            </a:r>
            <a:r>
              <a:rPr lang="tr-TR" sz="2200" b="1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tr-TR" sz="2200" b="1" dirty="0" err="1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and</a:t>
            </a:r>
            <a:r>
              <a:rPr lang="tr-TR" sz="2200" b="1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tr-TR" sz="2200" b="1" dirty="0" err="1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Summers</a:t>
            </a:r>
            <a:r>
              <a:rPr lang="tr-TR" sz="2200" b="1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, 1998)</a:t>
            </a:r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2304751"/>
              </p:ext>
            </p:extLst>
          </p:nvPr>
        </p:nvGraphicFramePr>
        <p:xfrm>
          <a:off x="221382" y="1080475"/>
          <a:ext cx="8743106" cy="5494398"/>
        </p:xfrm>
        <a:graphic>
          <a:graphicData uri="http://schemas.openxmlformats.org/drawingml/2006/table">
            <a:tbl>
              <a:tblPr firstRow="1" firstCol="1" bandRow="1"/>
              <a:tblGrid>
                <a:gridCol w="2458998">
                  <a:extLst>
                    <a:ext uri="{9D8B030D-6E8A-4147-A177-3AD203B41FA5}">
                      <a16:colId xmlns:a16="http://schemas.microsoft.com/office/drawing/2014/main" val="3165573129"/>
                    </a:ext>
                  </a:extLst>
                </a:gridCol>
                <a:gridCol w="1505135">
                  <a:extLst>
                    <a:ext uri="{9D8B030D-6E8A-4147-A177-3AD203B41FA5}">
                      <a16:colId xmlns:a16="http://schemas.microsoft.com/office/drawing/2014/main" val="1643765788"/>
                    </a:ext>
                  </a:extLst>
                </a:gridCol>
                <a:gridCol w="1779322">
                  <a:extLst>
                    <a:ext uri="{9D8B030D-6E8A-4147-A177-3AD203B41FA5}">
                      <a16:colId xmlns:a16="http://schemas.microsoft.com/office/drawing/2014/main" val="2493294754"/>
                    </a:ext>
                  </a:extLst>
                </a:gridCol>
                <a:gridCol w="1636436">
                  <a:extLst>
                    <a:ext uri="{9D8B030D-6E8A-4147-A177-3AD203B41FA5}">
                      <a16:colId xmlns:a16="http://schemas.microsoft.com/office/drawing/2014/main" val="3885519667"/>
                    </a:ext>
                  </a:extLst>
                </a:gridCol>
                <a:gridCol w="1363215">
                  <a:extLst>
                    <a:ext uri="{9D8B030D-6E8A-4147-A177-3AD203B41FA5}">
                      <a16:colId xmlns:a16="http://schemas.microsoft.com/office/drawing/2014/main" val="1057701488"/>
                    </a:ext>
                  </a:extLst>
                </a:gridCol>
              </a:tblGrid>
              <a:tr h="3144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Etlik kazlar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Damızlık kazlar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2134178"/>
                  </a:ext>
                </a:extLst>
              </a:tr>
              <a:tr h="16711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Besin maddeleri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Başlatma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(0-3 haftalık)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Büyütme/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Bitirme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(4 haftalık-kesim)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Kısıntılı yemleme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(7-aydınlatma)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Damızlık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6575004"/>
                  </a:ext>
                </a:extLst>
              </a:tr>
              <a:tr h="3257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Ham protein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0900635"/>
                  </a:ext>
                </a:extLst>
              </a:tr>
              <a:tr h="6536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Metabolik</a:t>
                      </a: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enerji (</a:t>
                      </a:r>
                      <a:r>
                        <a:rPr lang="tr-TR" sz="19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kcal</a:t>
                      </a: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/kg)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2850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2950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2600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2750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8321588"/>
                  </a:ext>
                </a:extLst>
              </a:tr>
              <a:tr h="3257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Kalsiyum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0.85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0.75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0.75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8756089"/>
                  </a:ext>
                </a:extLst>
              </a:tr>
              <a:tr h="1278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Yarar. Fosfor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0.40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0.38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0.35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0.38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6625105"/>
                  </a:ext>
                </a:extLst>
              </a:tr>
              <a:tr h="3257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Sodyum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5700241"/>
                  </a:ext>
                </a:extLst>
              </a:tr>
              <a:tr h="3257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Metionin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0.48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0.40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0.38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8282698"/>
                  </a:ext>
                </a:extLst>
              </a:tr>
              <a:tr h="2466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Metionin+Sistin</a:t>
                      </a: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0.85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0.66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0.48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0.64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24261"/>
                  </a:ext>
                </a:extLst>
              </a:tr>
              <a:tr h="3257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Lisin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1.05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0.90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0.60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0.66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8848586"/>
                  </a:ext>
                </a:extLst>
              </a:tr>
              <a:tr h="3257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Treonin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0.72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0.62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0.48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0.52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2277482"/>
                  </a:ext>
                </a:extLst>
              </a:tr>
              <a:tr h="3257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Triptofan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0.21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46548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87739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C888287D-FC52-47F2-ACE9-A20C75B3251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23528" y="1556792"/>
            <a:ext cx="8640960" cy="4608512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A33595FB-45A4-400D-A6DB-715CA242A745}"/>
              </a:ext>
            </a:extLst>
          </p:cNvPr>
          <p:cNvSpPr txBox="1"/>
          <p:nvPr/>
        </p:nvSpPr>
        <p:spPr>
          <a:xfrm>
            <a:off x="335698" y="980728"/>
            <a:ext cx="8136904" cy="4282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326390" algn="l"/>
              </a:tabLst>
            </a:pPr>
            <a:r>
              <a:rPr lang="tr-TR" sz="2200" b="1" dirty="0"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Pekin</a:t>
            </a:r>
            <a:r>
              <a:rPr lang="tr-TR" sz="2200" b="1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Ördeğinin Besin Maddeleri Gereksinimi</a:t>
            </a:r>
          </a:p>
        </p:txBody>
      </p:sp>
    </p:spTree>
    <p:extLst>
      <p:ext uri="{BB962C8B-B14F-4D97-AF65-F5344CB8AC3E}">
        <p14:creationId xmlns:p14="http://schemas.microsoft.com/office/powerpoint/2010/main" val="20679888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>
            <a:extLst>
              <a:ext uri="{FF2B5EF4-FFF2-40B4-BE49-F238E27FC236}">
                <a16:creationId xmlns:a16="http://schemas.microsoft.com/office/drawing/2014/main" id="{C7357E4A-EDAE-41E3-A845-C334F4DA51B8}"/>
              </a:ext>
            </a:extLst>
          </p:cNvPr>
          <p:cNvSpPr txBox="1"/>
          <p:nvPr/>
        </p:nvSpPr>
        <p:spPr>
          <a:xfrm>
            <a:off x="335698" y="836712"/>
            <a:ext cx="8556782" cy="4282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326390" algn="l"/>
              </a:tabLst>
            </a:pPr>
            <a:r>
              <a:rPr lang="tr-TR" sz="2200" b="1" dirty="0" err="1">
                <a:solidFill>
                  <a:srgbClr val="FF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Muscovy</a:t>
            </a:r>
            <a:r>
              <a:rPr lang="tr-TR" sz="2200" b="1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Ördeğinin Besin Maddeleri Gereksinimi (INRA, 1989)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07627C9B-91DD-4164-B768-27BB3947BEF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35698" y="1340768"/>
            <a:ext cx="8556782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208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ECB3FCF9-97B1-44A8-AF33-E6FDF537ABA2}"/>
              </a:ext>
            </a:extLst>
          </p:cNvPr>
          <p:cNvSpPr txBox="1"/>
          <p:nvPr/>
        </p:nvSpPr>
        <p:spPr>
          <a:xfrm>
            <a:off x="107504" y="620688"/>
            <a:ext cx="878497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tr-TR" sz="2200" b="1" dirty="0" err="1">
                <a:solidFill>
                  <a:srgbClr val="FF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Muscovy</a:t>
            </a:r>
            <a:r>
              <a:rPr lang="tr-TR" sz="2200" b="1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ördeklerinin amino asit gereksinimleri (INRA, 1989)</a:t>
            </a:r>
            <a:endParaRPr lang="tr-TR" sz="2200" b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10123294-8AEC-44CF-8C3C-49A14BBB3AE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07504" y="1124744"/>
            <a:ext cx="8928992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7870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79512" y="260648"/>
            <a:ext cx="8856984" cy="685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sz="2200" b="1" dirty="0">
                <a:solidFill>
                  <a:srgbClr val="C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Besideki ve damızlık ördeklerde besin madde gereksinimleri </a:t>
            </a:r>
            <a:r>
              <a:rPr lang="tr-TR" sz="1400" b="1" dirty="0"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tr-TR" sz="1400" b="1" dirty="0" err="1">
                <a:ea typeface="Calibri" panose="020F0502020204030204" pitchFamily="34" charset="0"/>
                <a:cs typeface="Arial" panose="020B0604020202020204" pitchFamily="34" charset="0"/>
              </a:rPr>
              <a:t>Leeson</a:t>
            </a:r>
            <a:r>
              <a:rPr lang="tr-TR" sz="1400" b="1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400" b="1" dirty="0" err="1">
                <a:ea typeface="Calibri" panose="020F0502020204030204" pitchFamily="34" charset="0"/>
                <a:cs typeface="Arial" panose="020B0604020202020204" pitchFamily="34" charset="0"/>
              </a:rPr>
              <a:t>and</a:t>
            </a:r>
            <a:r>
              <a:rPr lang="tr-TR" sz="1400" b="1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400" b="1" dirty="0" err="1">
                <a:ea typeface="Calibri" panose="020F0502020204030204" pitchFamily="34" charset="0"/>
                <a:cs typeface="Arial" panose="020B0604020202020204" pitchFamily="34" charset="0"/>
              </a:rPr>
              <a:t>Summers</a:t>
            </a:r>
            <a:r>
              <a:rPr lang="tr-TR" sz="1400" b="1" dirty="0">
                <a:ea typeface="Calibri" panose="020F0502020204030204" pitchFamily="34" charset="0"/>
                <a:cs typeface="Arial" panose="020B0604020202020204" pitchFamily="34" charset="0"/>
              </a:rPr>
              <a:t> 2008)</a:t>
            </a:r>
            <a:endParaRPr lang="tr-TR" sz="1400" b="1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6914986"/>
              </p:ext>
            </p:extLst>
          </p:nvPr>
        </p:nvGraphicFramePr>
        <p:xfrm>
          <a:off x="179513" y="1000968"/>
          <a:ext cx="8712967" cy="5668397"/>
        </p:xfrm>
        <a:graphic>
          <a:graphicData uri="http://schemas.openxmlformats.org/drawingml/2006/table">
            <a:tbl>
              <a:tblPr firstRow="1" firstCol="1" bandRow="1"/>
              <a:tblGrid>
                <a:gridCol w="2448271">
                  <a:extLst>
                    <a:ext uri="{9D8B030D-6E8A-4147-A177-3AD203B41FA5}">
                      <a16:colId xmlns:a16="http://schemas.microsoft.com/office/drawing/2014/main" val="3570199080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352870704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919109305"/>
                    </a:ext>
                  </a:extLst>
                </a:gridCol>
                <a:gridCol w="2025890">
                  <a:extLst>
                    <a:ext uri="{9D8B030D-6E8A-4147-A177-3AD203B41FA5}">
                      <a16:colId xmlns:a16="http://schemas.microsoft.com/office/drawing/2014/main" val="2470215428"/>
                    </a:ext>
                  </a:extLst>
                </a:gridCol>
                <a:gridCol w="1286478">
                  <a:extLst>
                    <a:ext uri="{9D8B030D-6E8A-4147-A177-3AD203B41FA5}">
                      <a16:colId xmlns:a16="http://schemas.microsoft.com/office/drawing/2014/main" val="1204119337"/>
                    </a:ext>
                  </a:extLst>
                </a:gridCol>
              </a:tblGrid>
              <a:tr h="17713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Besin maddeleri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Başlatma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(0-3 hafta)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Bitirme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(4-7 hafta)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Kısıntılı yemleme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(8-aydınlatma)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Damızlık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7240030"/>
                  </a:ext>
                </a:extLst>
              </a:tr>
              <a:tr h="3542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Ham protein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60992"/>
                  </a:ext>
                </a:extLst>
              </a:tr>
              <a:tr h="7085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Metabolik enerji (kcal/kg)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2950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3100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2750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2850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3561259"/>
                  </a:ext>
                </a:extLst>
              </a:tr>
              <a:tr h="3542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Kalsiyum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0.85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0.75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0.75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3.0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5100544"/>
                  </a:ext>
                </a:extLst>
              </a:tr>
              <a:tr h="3542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Yarar. Fosfor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0.38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0.35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0.38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8803112"/>
                  </a:ext>
                </a:extLst>
              </a:tr>
              <a:tr h="3542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Sodyum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3799451"/>
                  </a:ext>
                </a:extLst>
              </a:tr>
              <a:tr h="3542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Metiyonin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0.48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0.38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0.40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0732108"/>
                  </a:ext>
                </a:extLst>
              </a:tr>
              <a:tr h="3542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Met+Sistin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0.85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0.66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0.58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0.68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6875890"/>
                  </a:ext>
                </a:extLst>
              </a:tr>
              <a:tr h="3542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Lisin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0.90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0.70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0.80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3311458"/>
                  </a:ext>
                </a:extLst>
              </a:tr>
              <a:tr h="3542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Treonin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0.78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0.55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0.48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0.58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0340766"/>
                  </a:ext>
                </a:extLst>
              </a:tr>
              <a:tr h="3542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Triptofan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78471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10549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79512" y="116632"/>
            <a:ext cx="88569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tr-TR" sz="1600" b="1" dirty="0">
                <a:solidFill>
                  <a:srgbClr val="C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Besideki ve damızlık ördeklerde besin madde gereksinimleri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828800" y="19796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7" name="Dikdörtgen 6"/>
          <p:cNvSpPr/>
          <p:nvPr/>
        </p:nvSpPr>
        <p:spPr>
          <a:xfrm>
            <a:off x="6082648" y="116632"/>
            <a:ext cx="2451312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800"/>
              </a:spcAft>
            </a:pPr>
            <a:r>
              <a:rPr lang="tr-TR" sz="1300" b="1" dirty="0"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tr-TR" sz="1300" b="1" dirty="0" err="1">
                <a:ea typeface="Calibri" panose="020F0502020204030204" pitchFamily="34" charset="0"/>
                <a:cs typeface="Arial" panose="020B0604020202020204" pitchFamily="34" charset="0"/>
              </a:rPr>
              <a:t>Leeson</a:t>
            </a:r>
            <a:r>
              <a:rPr lang="tr-TR" sz="1300" b="1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300" b="1" dirty="0" err="1">
                <a:ea typeface="Calibri" panose="020F0502020204030204" pitchFamily="34" charset="0"/>
                <a:cs typeface="Arial" panose="020B0604020202020204" pitchFamily="34" charset="0"/>
              </a:rPr>
              <a:t>and</a:t>
            </a:r>
            <a:r>
              <a:rPr lang="tr-TR" sz="1300" b="1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300" b="1" dirty="0" err="1">
                <a:ea typeface="Calibri" panose="020F0502020204030204" pitchFamily="34" charset="0"/>
                <a:cs typeface="Arial" panose="020B0604020202020204" pitchFamily="34" charset="0"/>
              </a:rPr>
              <a:t>Summers</a:t>
            </a:r>
            <a:r>
              <a:rPr lang="tr-TR" sz="1300" b="1" dirty="0">
                <a:ea typeface="Calibri" panose="020F0502020204030204" pitchFamily="34" charset="0"/>
                <a:cs typeface="Arial" panose="020B0604020202020204" pitchFamily="34" charset="0"/>
              </a:rPr>
              <a:t> 2008)</a:t>
            </a:r>
          </a:p>
        </p:txBody>
      </p:sp>
      <p:graphicFrame>
        <p:nvGraphicFramePr>
          <p:cNvPr id="8" name="Tabl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6590530"/>
              </p:ext>
            </p:extLst>
          </p:nvPr>
        </p:nvGraphicFramePr>
        <p:xfrm>
          <a:off x="1331640" y="1124744"/>
          <a:ext cx="6192687" cy="5252466"/>
        </p:xfrm>
        <a:graphic>
          <a:graphicData uri="http://schemas.openxmlformats.org/drawingml/2006/table">
            <a:tbl>
              <a:tblPr firstRow="1" firstCol="1" bandRow="1"/>
              <a:tblGrid>
                <a:gridCol w="2163798">
                  <a:extLst>
                    <a:ext uri="{9D8B030D-6E8A-4147-A177-3AD203B41FA5}">
                      <a16:colId xmlns:a16="http://schemas.microsoft.com/office/drawing/2014/main" val="3906974564"/>
                    </a:ext>
                  </a:extLst>
                </a:gridCol>
                <a:gridCol w="1033086">
                  <a:extLst>
                    <a:ext uri="{9D8B030D-6E8A-4147-A177-3AD203B41FA5}">
                      <a16:colId xmlns:a16="http://schemas.microsoft.com/office/drawing/2014/main" val="3353009976"/>
                    </a:ext>
                  </a:extLst>
                </a:gridCol>
                <a:gridCol w="1031629">
                  <a:extLst>
                    <a:ext uri="{9D8B030D-6E8A-4147-A177-3AD203B41FA5}">
                      <a16:colId xmlns:a16="http://schemas.microsoft.com/office/drawing/2014/main" val="645202486"/>
                    </a:ext>
                  </a:extLst>
                </a:gridCol>
                <a:gridCol w="933274">
                  <a:extLst>
                    <a:ext uri="{9D8B030D-6E8A-4147-A177-3AD203B41FA5}">
                      <a16:colId xmlns:a16="http://schemas.microsoft.com/office/drawing/2014/main" val="679219230"/>
                    </a:ext>
                  </a:extLst>
                </a:gridCol>
                <a:gridCol w="1030900">
                  <a:extLst>
                    <a:ext uri="{9D8B030D-6E8A-4147-A177-3AD203B41FA5}">
                      <a16:colId xmlns:a16="http://schemas.microsoft.com/office/drawing/2014/main" val="219201106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Vitaminler (her kg yem için)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% 100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% 90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% 80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% 100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75961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Vitamin A (IU)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6000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22838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Vitamin D</a:t>
                      </a:r>
                      <a:r>
                        <a:rPr lang="tr-TR" sz="1500" b="1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(IU)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2500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0101428"/>
                  </a:ext>
                </a:extLst>
              </a:tr>
              <a:tr h="471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Vitamin E (IU)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18787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Vitamin K (IU)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10053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Tiamin (mg)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31409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Riboflavin (mg)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0753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Pridoksin (mg)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5253295"/>
                  </a:ext>
                </a:extLst>
              </a:tr>
              <a:tr h="1099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Pantotenik asit (mg)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53797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Folik asit (mg)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82433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Biotin (mg)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70026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Niasin (mg)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96803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Kolin (mg)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27529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Vitamin B12 (mg)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56728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İz mineraller (her kg yem için)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% 100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% 90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% 80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% 100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86184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Mangan (mg)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71103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Demir (mg)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73919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Bakır (mg)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0373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Çinko (mg)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26881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İyot (mg)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25520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Selenyum (mg)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3229195"/>
                  </a:ext>
                </a:extLst>
              </a:tr>
            </a:tbl>
          </a:graphicData>
        </a:graphic>
      </p:graphicFrame>
      <p:graphicFrame>
        <p:nvGraphicFramePr>
          <p:cNvPr id="9" name="Tablo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0691940"/>
              </p:ext>
            </p:extLst>
          </p:nvPr>
        </p:nvGraphicFramePr>
        <p:xfrm>
          <a:off x="1331640" y="635540"/>
          <a:ext cx="6192688" cy="471424"/>
        </p:xfrm>
        <a:graphic>
          <a:graphicData uri="http://schemas.openxmlformats.org/drawingml/2006/table">
            <a:tbl>
              <a:tblPr firstRow="1" firstCol="1" bandRow="1"/>
              <a:tblGrid>
                <a:gridCol w="2160240">
                  <a:extLst>
                    <a:ext uri="{9D8B030D-6E8A-4147-A177-3AD203B41FA5}">
                      <a16:colId xmlns:a16="http://schemas.microsoft.com/office/drawing/2014/main" val="582897362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1173336970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37513775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1914460518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165209055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Besin maddeleri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Başlatma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5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Bitirme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5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Kısıntılı yemleme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5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Damızlık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39094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73858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95536" y="188640"/>
            <a:ext cx="8424936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b="1" dirty="0"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Ticari üretimde et tipi (Beyaz Pekin ördeği) ve yumurta tipi ördeğin (</a:t>
            </a:r>
            <a:r>
              <a:rPr lang="tr-TR" b="1" dirty="0" err="1"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Longyan</a:t>
            </a:r>
            <a:r>
              <a:rPr lang="tr-TR" b="1" dirty="0"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ördeği) besin maddeleri gereksinimleri</a:t>
            </a:r>
            <a:endParaRPr lang="tr-TR" sz="1800" b="1" dirty="0">
              <a:solidFill>
                <a:srgbClr val="FF0000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873699"/>
            <a:ext cx="6810375" cy="589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855764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B050"/>
        </a:solidFill>
      </a:spPr>
      <a:bodyPr anchor="ctr"/>
      <a:lstStyle>
        <a:defPPr algn="ctr">
          <a:defRPr dirty="0">
            <a:solidFill>
              <a:srgbClr val="FF0000"/>
            </a:solidFill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429</Words>
  <Application>Microsoft Office PowerPoint</Application>
  <PresentationFormat>Ekran Gösterisi (4:3)</PresentationFormat>
  <Paragraphs>183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Arial</vt:lpstr>
      <vt:lpstr>Calibri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TUBITAK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fipek</dc:creator>
  <cp:lastModifiedBy>USER</cp:lastModifiedBy>
  <cp:revision>963</cp:revision>
  <dcterms:created xsi:type="dcterms:W3CDTF">2009-03-16T08:38:31Z</dcterms:created>
  <dcterms:modified xsi:type="dcterms:W3CDTF">2021-09-16T06:11:36Z</dcterms:modified>
</cp:coreProperties>
</file>