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52" d="100"/>
          <a:sy n="52" d="100"/>
        </p:scale>
        <p:origin x="-1824" y="-96"/>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1" Type="http://schemas.openxmlformats.org/officeDocument/2006/relationships/theme" Target="theme/theme1.xml"/><Relationship Id="rId12"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printerSettings" Target="printerSettings/printerSettings1.bin"/><Relationship Id="rId9" Type="http://schemas.openxmlformats.org/officeDocument/2006/relationships/presProps" Target="presProps.xml"/><Relationship Id="rId10"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tr-TR"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Click to edit Master subtitle style</a:t>
            </a:r>
            <a:endParaRPr lang="en-US"/>
          </a:p>
        </p:txBody>
      </p:sp>
      <p:sp>
        <p:nvSpPr>
          <p:cNvPr id="4" name="Date Placeholder 3"/>
          <p:cNvSpPr>
            <a:spLocks noGrp="1"/>
          </p:cNvSpPr>
          <p:nvPr>
            <p:ph type="dt" sz="half" idx="10"/>
          </p:nvPr>
        </p:nvSpPr>
        <p:spPr/>
        <p:txBody>
          <a:bodyPr/>
          <a:lstStyle/>
          <a:p>
            <a:fld id="{851E3D8C-AF71-2646-AADA-C735D885E414}" type="datetimeFigureOut">
              <a:rPr lang="en-US" smtClean="0"/>
              <a:t>17.05.18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61DF3F1-27EA-DC48-8520-8B6F958C82F8}" type="slidenum">
              <a:rPr lang="en-US" smtClean="0"/>
              <a:t>‹#›</a:t>
            </a:fld>
            <a:endParaRPr lang="en-US"/>
          </a:p>
        </p:txBody>
      </p:sp>
    </p:spTree>
    <p:extLst>
      <p:ext uri="{BB962C8B-B14F-4D97-AF65-F5344CB8AC3E}">
        <p14:creationId xmlns:p14="http://schemas.microsoft.com/office/powerpoint/2010/main" val="18154069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Date Placeholder 3"/>
          <p:cNvSpPr>
            <a:spLocks noGrp="1"/>
          </p:cNvSpPr>
          <p:nvPr>
            <p:ph type="dt" sz="half" idx="10"/>
          </p:nvPr>
        </p:nvSpPr>
        <p:spPr/>
        <p:txBody>
          <a:bodyPr/>
          <a:lstStyle/>
          <a:p>
            <a:fld id="{851E3D8C-AF71-2646-AADA-C735D885E414}" type="datetimeFigureOut">
              <a:rPr lang="en-US" smtClean="0"/>
              <a:t>17.05.18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61DF3F1-27EA-DC48-8520-8B6F958C82F8}" type="slidenum">
              <a:rPr lang="en-US" smtClean="0"/>
              <a:t>‹#›</a:t>
            </a:fld>
            <a:endParaRPr lang="en-US"/>
          </a:p>
        </p:txBody>
      </p:sp>
    </p:spTree>
    <p:extLst>
      <p:ext uri="{BB962C8B-B14F-4D97-AF65-F5344CB8AC3E}">
        <p14:creationId xmlns:p14="http://schemas.microsoft.com/office/powerpoint/2010/main" val="350095999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tr-TR"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Date Placeholder 3"/>
          <p:cNvSpPr>
            <a:spLocks noGrp="1"/>
          </p:cNvSpPr>
          <p:nvPr>
            <p:ph type="dt" sz="half" idx="10"/>
          </p:nvPr>
        </p:nvSpPr>
        <p:spPr/>
        <p:txBody>
          <a:bodyPr/>
          <a:lstStyle/>
          <a:p>
            <a:fld id="{851E3D8C-AF71-2646-AADA-C735D885E414}" type="datetimeFigureOut">
              <a:rPr lang="en-US" smtClean="0"/>
              <a:t>17.05.18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61DF3F1-27EA-DC48-8520-8B6F958C82F8}" type="slidenum">
              <a:rPr lang="en-US" smtClean="0"/>
              <a:t>‹#›</a:t>
            </a:fld>
            <a:endParaRPr lang="en-US"/>
          </a:p>
        </p:txBody>
      </p:sp>
    </p:spTree>
    <p:extLst>
      <p:ext uri="{BB962C8B-B14F-4D97-AF65-F5344CB8AC3E}">
        <p14:creationId xmlns:p14="http://schemas.microsoft.com/office/powerpoint/2010/main" val="408984996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lang="en-US"/>
          </a:p>
        </p:txBody>
      </p:sp>
      <p:sp>
        <p:nvSpPr>
          <p:cNvPr id="3" name="Content Placeholder 2"/>
          <p:cNvSpPr>
            <a:spLocks noGrp="1"/>
          </p:cNvSpPr>
          <p:nvPr>
            <p:ph idx="1"/>
          </p:nvPr>
        </p:nvSpPr>
        <p:spPr/>
        <p:txBody>
          <a:body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Date Placeholder 3"/>
          <p:cNvSpPr>
            <a:spLocks noGrp="1"/>
          </p:cNvSpPr>
          <p:nvPr>
            <p:ph type="dt" sz="half" idx="10"/>
          </p:nvPr>
        </p:nvSpPr>
        <p:spPr/>
        <p:txBody>
          <a:bodyPr/>
          <a:lstStyle/>
          <a:p>
            <a:fld id="{851E3D8C-AF71-2646-AADA-C735D885E414}" type="datetimeFigureOut">
              <a:rPr lang="en-US" smtClean="0"/>
              <a:t>17.05.18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61DF3F1-27EA-DC48-8520-8B6F958C82F8}" type="slidenum">
              <a:rPr lang="en-US" smtClean="0"/>
              <a:t>‹#›</a:t>
            </a:fld>
            <a:endParaRPr lang="en-US"/>
          </a:p>
        </p:txBody>
      </p:sp>
    </p:spTree>
    <p:extLst>
      <p:ext uri="{BB962C8B-B14F-4D97-AF65-F5344CB8AC3E}">
        <p14:creationId xmlns:p14="http://schemas.microsoft.com/office/powerpoint/2010/main" val="11778575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tr-TR"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Click to edit Master text styles</a:t>
            </a:r>
          </a:p>
        </p:txBody>
      </p:sp>
      <p:sp>
        <p:nvSpPr>
          <p:cNvPr id="4" name="Date Placeholder 3"/>
          <p:cNvSpPr>
            <a:spLocks noGrp="1"/>
          </p:cNvSpPr>
          <p:nvPr>
            <p:ph type="dt" sz="half" idx="10"/>
          </p:nvPr>
        </p:nvSpPr>
        <p:spPr/>
        <p:txBody>
          <a:bodyPr/>
          <a:lstStyle/>
          <a:p>
            <a:fld id="{851E3D8C-AF71-2646-AADA-C735D885E414}" type="datetimeFigureOut">
              <a:rPr lang="en-US" smtClean="0"/>
              <a:t>17.05.18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61DF3F1-27EA-DC48-8520-8B6F958C82F8}" type="slidenum">
              <a:rPr lang="en-US" smtClean="0"/>
              <a:t>‹#›</a:t>
            </a:fld>
            <a:endParaRPr lang="en-US"/>
          </a:p>
        </p:txBody>
      </p:sp>
    </p:spTree>
    <p:extLst>
      <p:ext uri="{BB962C8B-B14F-4D97-AF65-F5344CB8AC3E}">
        <p14:creationId xmlns:p14="http://schemas.microsoft.com/office/powerpoint/2010/main" val="309851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5" name="Date Placeholder 4"/>
          <p:cNvSpPr>
            <a:spLocks noGrp="1"/>
          </p:cNvSpPr>
          <p:nvPr>
            <p:ph type="dt" sz="half" idx="10"/>
          </p:nvPr>
        </p:nvSpPr>
        <p:spPr/>
        <p:txBody>
          <a:bodyPr/>
          <a:lstStyle/>
          <a:p>
            <a:fld id="{851E3D8C-AF71-2646-AADA-C735D885E414}" type="datetimeFigureOut">
              <a:rPr lang="en-US" smtClean="0"/>
              <a:t>17.05.18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61DF3F1-27EA-DC48-8520-8B6F958C82F8}" type="slidenum">
              <a:rPr lang="en-US" smtClean="0"/>
              <a:t>‹#›</a:t>
            </a:fld>
            <a:endParaRPr lang="en-US"/>
          </a:p>
        </p:txBody>
      </p:sp>
    </p:spTree>
    <p:extLst>
      <p:ext uri="{BB962C8B-B14F-4D97-AF65-F5344CB8AC3E}">
        <p14:creationId xmlns:p14="http://schemas.microsoft.com/office/powerpoint/2010/main" val="2410780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7" name="Date Placeholder 6"/>
          <p:cNvSpPr>
            <a:spLocks noGrp="1"/>
          </p:cNvSpPr>
          <p:nvPr>
            <p:ph type="dt" sz="half" idx="10"/>
          </p:nvPr>
        </p:nvSpPr>
        <p:spPr/>
        <p:txBody>
          <a:bodyPr/>
          <a:lstStyle/>
          <a:p>
            <a:fld id="{851E3D8C-AF71-2646-AADA-C735D885E414}" type="datetimeFigureOut">
              <a:rPr lang="en-US" smtClean="0"/>
              <a:t>17.05.18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61DF3F1-27EA-DC48-8520-8B6F958C82F8}" type="slidenum">
              <a:rPr lang="en-US" smtClean="0"/>
              <a:t>‹#›</a:t>
            </a:fld>
            <a:endParaRPr lang="en-US"/>
          </a:p>
        </p:txBody>
      </p:sp>
    </p:spTree>
    <p:extLst>
      <p:ext uri="{BB962C8B-B14F-4D97-AF65-F5344CB8AC3E}">
        <p14:creationId xmlns:p14="http://schemas.microsoft.com/office/powerpoint/2010/main" val="19416616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lang="en-US"/>
          </a:p>
        </p:txBody>
      </p:sp>
      <p:sp>
        <p:nvSpPr>
          <p:cNvPr id="3" name="Date Placeholder 2"/>
          <p:cNvSpPr>
            <a:spLocks noGrp="1"/>
          </p:cNvSpPr>
          <p:nvPr>
            <p:ph type="dt" sz="half" idx="10"/>
          </p:nvPr>
        </p:nvSpPr>
        <p:spPr/>
        <p:txBody>
          <a:bodyPr/>
          <a:lstStyle/>
          <a:p>
            <a:fld id="{851E3D8C-AF71-2646-AADA-C735D885E414}" type="datetimeFigureOut">
              <a:rPr lang="en-US" smtClean="0"/>
              <a:t>17.05.18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61DF3F1-27EA-DC48-8520-8B6F958C82F8}" type="slidenum">
              <a:rPr lang="en-US" smtClean="0"/>
              <a:t>‹#›</a:t>
            </a:fld>
            <a:endParaRPr lang="en-US"/>
          </a:p>
        </p:txBody>
      </p:sp>
    </p:spTree>
    <p:extLst>
      <p:ext uri="{BB962C8B-B14F-4D97-AF65-F5344CB8AC3E}">
        <p14:creationId xmlns:p14="http://schemas.microsoft.com/office/powerpoint/2010/main" val="30476969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51E3D8C-AF71-2646-AADA-C735D885E414}" type="datetimeFigureOut">
              <a:rPr lang="en-US" smtClean="0"/>
              <a:t>17.05.18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61DF3F1-27EA-DC48-8520-8B6F958C82F8}" type="slidenum">
              <a:rPr lang="en-US" smtClean="0"/>
              <a:t>‹#›</a:t>
            </a:fld>
            <a:endParaRPr lang="en-US"/>
          </a:p>
        </p:txBody>
      </p:sp>
    </p:spTree>
    <p:extLst>
      <p:ext uri="{BB962C8B-B14F-4D97-AF65-F5344CB8AC3E}">
        <p14:creationId xmlns:p14="http://schemas.microsoft.com/office/powerpoint/2010/main" val="5660389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tr-TR"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Click to edit Master text styles</a:t>
            </a:r>
          </a:p>
        </p:txBody>
      </p:sp>
      <p:sp>
        <p:nvSpPr>
          <p:cNvPr id="5" name="Date Placeholder 4"/>
          <p:cNvSpPr>
            <a:spLocks noGrp="1"/>
          </p:cNvSpPr>
          <p:nvPr>
            <p:ph type="dt" sz="half" idx="10"/>
          </p:nvPr>
        </p:nvSpPr>
        <p:spPr/>
        <p:txBody>
          <a:bodyPr/>
          <a:lstStyle/>
          <a:p>
            <a:fld id="{851E3D8C-AF71-2646-AADA-C735D885E414}" type="datetimeFigureOut">
              <a:rPr lang="en-US" smtClean="0"/>
              <a:t>17.05.18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61DF3F1-27EA-DC48-8520-8B6F958C82F8}" type="slidenum">
              <a:rPr lang="en-US" smtClean="0"/>
              <a:t>‹#›</a:t>
            </a:fld>
            <a:endParaRPr lang="en-US"/>
          </a:p>
        </p:txBody>
      </p:sp>
    </p:spTree>
    <p:extLst>
      <p:ext uri="{BB962C8B-B14F-4D97-AF65-F5344CB8AC3E}">
        <p14:creationId xmlns:p14="http://schemas.microsoft.com/office/powerpoint/2010/main" val="1650483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tr-TR"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Click to edit Master text styles</a:t>
            </a:r>
          </a:p>
        </p:txBody>
      </p:sp>
      <p:sp>
        <p:nvSpPr>
          <p:cNvPr id="5" name="Date Placeholder 4"/>
          <p:cNvSpPr>
            <a:spLocks noGrp="1"/>
          </p:cNvSpPr>
          <p:nvPr>
            <p:ph type="dt" sz="half" idx="10"/>
          </p:nvPr>
        </p:nvSpPr>
        <p:spPr/>
        <p:txBody>
          <a:bodyPr/>
          <a:lstStyle/>
          <a:p>
            <a:fld id="{851E3D8C-AF71-2646-AADA-C735D885E414}" type="datetimeFigureOut">
              <a:rPr lang="en-US" smtClean="0"/>
              <a:t>17.05.18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61DF3F1-27EA-DC48-8520-8B6F958C82F8}" type="slidenum">
              <a:rPr lang="en-US" smtClean="0"/>
              <a:t>‹#›</a:t>
            </a:fld>
            <a:endParaRPr lang="en-US"/>
          </a:p>
        </p:txBody>
      </p:sp>
    </p:spTree>
    <p:extLst>
      <p:ext uri="{BB962C8B-B14F-4D97-AF65-F5344CB8AC3E}">
        <p14:creationId xmlns:p14="http://schemas.microsoft.com/office/powerpoint/2010/main" val="820813648"/>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51E3D8C-AF71-2646-AADA-C735D885E414}" type="datetimeFigureOut">
              <a:rPr lang="en-US" smtClean="0"/>
              <a:t>17.05.18</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61DF3F1-27EA-DC48-8520-8B6F958C82F8}" type="slidenum">
              <a:rPr lang="en-US" smtClean="0"/>
              <a:t>‹#›</a:t>
            </a:fld>
            <a:endParaRPr lang="en-US"/>
          </a:p>
        </p:txBody>
      </p:sp>
    </p:spTree>
    <p:extLst>
      <p:ext uri="{BB962C8B-B14F-4D97-AF65-F5344CB8AC3E}">
        <p14:creationId xmlns:p14="http://schemas.microsoft.com/office/powerpoint/2010/main" val="169850437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tr-TR" sz="4000" b="1" dirty="0" smtClean="0">
                <a:latin typeface="Calibri"/>
                <a:cs typeface="Calibri"/>
              </a:rPr>
              <a:t>BAŞLICA HATA KAYNAKLARI ve DENEY SONUÇLARININ VERİLMESİ</a:t>
            </a:r>
            <a:endParaRPr lang="en-US" sz="4000" b="1" dirty="0">
              <a:latin typeface="Calibri"/>
              <a:cs typeface="Calibri"/>
            </a:endParaRPr>
          </a:p>
        </p:txBody>
      </p:sp>
      <p:sp>
        <p:nvSpPr>
          <p:cNvPr id="3" name="Subtitle 2"/>
          <p:cNvSpPr>
            <a:spLocks noGrp="1"/>
          </p:cNvSpPr>
          <p:nvPr>
            <p:ph type="subTitle" idx="1"/>
          </p:nvPr>
        </p:nvSpPr>
        <p:spPr/>
        <p:txBody>
          <a:bodyPr>
            <a:normAutofit fontScale="85000" lnSpcReduction="20000"/>
          </a:bodyPr>
          <a:lstStyle/>
          <a:p>
            <a:endParaRPr lang="en-US" dirty="0" smtClean="0">
              <a:solidFill>
                <a:schemeClr val="tx1"/>
              </a:solidFill>
              <a:latin typeface="Calibri"/>
              <a:cs typeface="Calibri"/>
            </a:endParaRPr>
          </a:p>
          <a:p>
            <a:r>
              <a:rPr lang="en-US" dirty="0" smtClean="0">
                <a:solidFill>
                  <a:schemeClr val="tx1"/>
                </a:solidFill>
                <a:latin typeface="Calibri"/>
                <a:cs typeface="Calibri"/>
              </a:rPr>
              <a:t> Prof. Dr. </a:t>
            </a:r>
            <a:r>
              <a:rPr lang="en-US" dirty="0" err="1" smtClean="0">
                <a:solidFill>
                  <a:schemeClr val="tx1"/>
                </a:solidFill>
                <a:latin typeface="Calibri"/>
                <a:cs typeface="Calibri"/>
              </a:rPr>
              <a:t>Emel</a:t>
            </a:r>
            <a:r>
              <a:rPr lang="en-US" dirty="0" smtClean="0">
                <a:solidFill>
                  <a:schemeClr val="tx1"/>
                </a:solidFill>
                <a:latin typeface="Calibri"/>
                <a:cs typeface="Calibri"/>
              </a:rPr>
              <a:t> EMREGÜL</a:t>
            </a:r>
          </a:p>
          <a:p>
            <a:r>
              <a:rPr lang="en-US" dirty="0" smtClean="0">
                <a:solidFill>
                  <a:schemeClr val="tx1"/>
                </a:solidFill>
                <a:latin typeface="Calibri"/>
                <a:cs typeface="Calibri"/>
              </a:rPr>
              <a:t>Ankara </a:t>
            </a:r>
            <a:r>
              <a:rPr lang="en-US" dirty="0" err="1" smtClean="0">
                <a:solidFill>
                  <a:schemeClr val="tx1"/>
                </a:solidFill>
                <a:latin typeface="Calibri"/>
                <a:cs typeface="Calibri"/>
              </a:rPr>
              <a:t>Üniversitesi</a:t>
            </a:r>
            <a:endParaRPr lang="en-US" dirty="0" smtClean="0">
              <a:solidFill>
                <a:schemeClr val="tx1"/>
              </a:solidFill>
              <a:latin typeface="Calibri"/>
              <a:cs typeface="Calibri"/>
            </a:endParaRPr>
          </a:p>
          <a:p>
            <a:r>
              <a:rPr lang="en-US" dirty="0" err="1" smtClean="0">
                <a:solidFill>
                  <a:schemeClr val="tx1"/>
                </a:solidFill>
                <a:latin typeface="Calibri"/>
                <a:cs typeface="Calibri"/>
              </a:rPr>
              <a:t>Kimya</a:t>
            </a:r>
            <a:r>
              <a:rPr lang="en-US" dirty="0" smtClean="0">
                <a:solidFill>
                  <a:schemeClr val="tx1"/>
                </a:solidFill>
                <a:latin typeface="Calibri"/>
                <a:cs typeface="Calibri"/>
              </a:rPr>
              <a:t> </a:t>
            </a:r>
            <a:r>
              <a:rPr lang="en-US" dirty="0" err="1" smtClean="0">
                <a:solidFill>
                  <a:schemeClr val="tx1"/>
                </a:solidFill>
                <a:latin typeface="Calibri"/>
                <a:cs typeface="Calibri"/>
              </a:rPr>
              <a:t>Bölümü</a:t>
            </a:r>
            <a:endParaRPr lang="en-US" dirty="0">
              <a:solidFill>
                <a:schemeClr val="tx1"/>
              </a:solidFill>
              <a:latin typeface="Calibri"/>
              <a:cs typeface="Calibri"/>
            </a:endParaRPr>
          </a:p>
        </p:txBody>
      </p:sp>
      <p:sp>
        <p:nvSpPr>
          <p:cNvPr id="4" name="TextBox 3"/>
          <p:cNvSpPr txBox="1"/>
          <p:nvPr/>
        </p:nvSpPr>
        <p:spPr>
          <a:xfrm>
            <a:off x="483225" y="719031"/>
            <a:ext cx="7289175" cy="769441"/>
          </a:xfrm>
          <a:prstGeom prst="rect">
            <a:avLst/>
          </a:prstGeom>
          <a:noFill/>
        </p:spPr>
        <p:txBody>
          <a:bodyPr wrap="none" rtlCol="0">
            <a:spAutoFit/>
          </a:bodyPr>
          <a:lstStyle/>
          <a:p>
            <a:r>
              <a:rPr lang="en-US" sz="4400" b="1" dirty="0" smtClean="0"/>
              <a:t>KİM </a:t>
            </a:r>
            <a:r>
              <a:rPr lang="en-US" sz="4400" b="1" dirty="0" smtClean="0"/>
              <a:t>443 ANALİTİK BİYOKİMYA </a:t>
            </a:r>
            <a:endParaRPr lang="en-US" sz="4400" b="1" dirty="0"/>
          </a:p>
        </p:txBody>
      </p:sp>
      <p:pic>
        <p:nvPicPr>
          <p:cNvPr id="5" name="Picture 4"/>
          <p:cNvPicPr>
            <a:picLocks noChangeAspect="1"/>
          </p:cNvPicPr>
          <p:nvPr/>
        </p:nvPicPr>
        <p:blipFill>
          <a:blip r:embed="rId2"/>
          <a:stretch>
            <a:fillRect/>
          </a:stretch>
        </p:blipFill>
        <p:spPr>
          <a:xfrm>
            <a:off x="7839910" y="502162"/>
            <a:ext cx="1236579" cy="1236579"/>
          </a:xfrm>
          <a:prstGeom prst="rect">
            <a:avLst/>
          </a:prstGeom>
        </p:spPr>
      </p:pic>
    </p:spTree>
    <p:extLst>
      <p:ext uri="{BB962C8B-B14F-4D97-AF65-F5344CB8AC3E}">
        <p14:creationId xmlns:p14="http://schemas.microsoft.com/office/powerpoint/2010/main" val="180090229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Analizde</a:t>
            </a:r>
            <a:r>
              <a:rPr lang="en-US" dirty="0" smtClean="0"/>
              <a:t> </a:t>
            </a:r>
            <a:r>
              <a:rPr lang="en-US" dirty="0" err="1" smtClean="0"/>
              <a:t>Hatalar</a:t>
            </a:r>
            <a:endParaRPr lang="en-US" dirty="0"/>
          </a:p>
        </p:txBody>
      </p:sp>
      <p:sp>
        <p:nvSpPr>
          <p:cNvPr id="3" name="Content Placeholder 2"/>
          <p:cNvSpPr>
            <a:spLocks noGrp="1"/>
          </p:cNvSpPr>
          <p:nvPr>
            <p:ph idx="1"/>
          </p:nvPr>
        </p:nvSpPr>
        <p:spPr/>
        <p:txBody>
          <a:bodyPr/>
          <a:lstStyle/>
          <a:p>
            <a:pPr marL="0" indent="0">
              <a:buNone/>
            </a:pPr>
            <a:r>
              <a:rPr lang="en-US" dirty="0" err="1"/>
              <a:t>Hatalar</a:t>
            </a:r>
            <a:r>
              <a:rPr lang="en-US" dirty="0"/>
              <a:t> </a:t>
            </a:r>
            <a:r>
              <a:rPr lang="en-US" dirty="0" err="1"/>
              <a:t>genel</a:t>
            </a:r>
            <a:r>
              <a:rPr lang="en-US" dirty="0"/>
              <a:t> </a:t>
            </a:r>
            <a:r>
              <a:rPr lang="en-US" dirty="0" err="1"/>
              <a:t>olarak</a:t>
            </a:r>
            <a:r>
              <a:rPr lang="en-US" dirty="0"/>
              <a:t> 3 </a:t>
            </a:r>
            <a:r>
              <a:rPr lang="en-US" dirty="0" err="1"/>
              <a:t>gruba</a:t>
            </a:r>
            <a:r>
              <a:rPr lang="en-US" dirty="0"/>
              <a:t> </a:t>
            </a:r>
            <a:r>
              <a:rPr lang="en-US" dirty="0" err="1"/>
              <a:t>ayrılır</a:t>
            </a:r>
            <a:r>
              <a:rPr lang="en-US" dirty="0"/>
              <a:t>:</a:t>
            </a:r>
          </a:p>
          <a:p>
            <a:r>
              <a:rPr lang="en-US" dirty="0" err="1"/>
              <a:t>Kaba</a:t>
            </a:r>
            <a:r>
              <a:rPr lang="en-US" dirty="0"/>
              <a:t> </a:t>
            </a:r>
            <a:r>
              <a:rPr lang="en-US" dirty="0" err="1"/>
              <a:t>hatalar</a:t>
            </a:r>
            <a:endParaRPr lang="en-US" dirty="0"/>
          </a:p>
          <a:p>
            <a:r>
              <a:rPr lang="en-US" dirty="0" err="1"/>
              <a:t>Sistematik</a:t>
            </a:r>
            <a:r>
              <a:rPr lang="en-US" dirty="0"/>
              <a:t> (</a:t>
            </a:r>
            <a:r>
              <a:rPr lang="en-US" dirty="0" err="1"/>
              <a:t>önlenebilir</a:t>
            </a:r>
            <a:r>
              <a:rPr lang="en-US" dirty="0"/>
              <a:t>) </a:t>
            </a:r>
            <a:r>
              <a:rPr lang="en-US" dirty="0" err="1"/>
              <a:t>hatalar</a:t>
            </a:r>
            <a:r>
              <a:rPr lang="en-US" dirty="0"/>
              <a:t> (</a:t>
            </a:r>
            <a:r>
              <a:rPr lang="en-US" dirty="0" err="1"/>
              <a:t>biaslar</a:t>
            </a:r>
            <a:r>
              <a:rPr lang="en-US" dirty="0"/>
              <a:t>)</a:t>
            </a:r>
          </a:p>
          <a:p>
            <a:r>
              <a:rPr lang="en-US" dirty="0" err="1"/>
              <a:t>Rastgele</a:t>
            </a:r>
            <a:r>
              <a:rPr lang="en-US" dirty="0"/>
              <a:t> (</a:t>
            </a:r>
            <a:r>
              <a:rPr lang="en-US" dirty="0" err="1"/>
              <a:t>önlenemeyen</a:t>
            </a:r>
            <a:r>
              <a:rPr lang="en-US" dirty="0"/>
              <a:t>) </a:t>
            </a:r>
            <a:r>
              <a:rPr lang="en-US" dirty="0" err="1"/>
              <a:t>hatalar</a:t>
            </a:r>
            <a:endParaRPr lang="en-US" dirty="0"/>
          </a:p>
          <a:p>
            <a:endParaRPr lang="en-US" dirty="0"/>
          </a:p>
        </p:txBody>
      </p:sp>
    </p:spTree>
    <p:extLst>
      <p:ext uri="{BB962C8B-B14F-4D97-AF65-F5344CB8AC3E}">
        <p14:creationId xmlns:p14="http://schemas.microsoft.com/office/powerpoint/2010/main" val="18468021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err="1"/>
              <a:t>Bazı</a:t>
            </a:r>
            <a:r>
              <a:rPr lang="en-US" dirty="0"/>
              <a:t> </a:t>
            </a:r>
            <a:r>
              <a:rPr lang="en-US" dirty="0" err="1"/>
              <a:t>İstatiksel</a:t>
            </a:r>
            <a:r>
              <a:rPr lang="en-US" dirty="0"/>
              <a:t> </a:t>
            </a:r>
            <a:r>
              <a:rPr lang="en-US" dirty="0" err="1" smtClean="0"/>
              <a:t>Kavramlar</a:t>
            </a:r>
            <a:endParaRPr lang="en-US" dirty="0"/>
          </a:p>
        </p:txBody>
      </p:sp>
      <p:sp>
        <p:nvSpPr>
          <p:cNvPr id="3" name="Content Placeholder 2"/>
          <p:cNvSpPr>
            <a:spLocks noGrp="1"/>
          </p:cNvSpPr>
          <p:nvPr>
            <p:ph idx="1"/>
          </p:nvPr>
        </p:nvSpPr>
        <p:spPr/>
        <p:txBody>
          <a:bodyPr>
            <a:noAutofit/>
          </a:bodyPr>
          <a:lstStyle/>
          <a:p>
            <a:pPr>
              <a:lnSpc>
                <a:spcPct val="80000"/>
              </a:lnSpc>
            </a:pPr>
            <a:r>
              <a:rPr lang="tr-TR" sz="2800" b="1" dirty="0" smtClean="0">
                <a:latin typeface="Calibri"/>
                <a:cs typeface="Calibri"/>
              </a:rPr>
              <a:t>Ortalama </a:t>
            </a:r>
            <a:r>
              <a:rPr lang="tr-TR" sz="2800" b="1" dirty="0">
                <a:latin typeface="Calibri"/>
                <a:cs typeface="Calibri"/>
              </a:rPr>
              <a:t>Değer:</a:t>
            </a:r>
            <a:r>
              <a:rPr lang="tr-TR" sz="2800" dirty="0">
                <a:latin typeface="Calibri"/>
                <a:cs typeface="Calibri"/>
              </a:rPr>
              <a:t> Analiz sonuçlarının toplamının analiz sayısına (n) bölünmesiyle elde edilen sayıya denir, x ile gösterilir analiz sayısı arttıkça doğru veya gerçek değere yaklaşır. Analiz sayısı sonsuz olduğu zaman doğru değere (</a:t>
            </a:r>
            <a:r>
              <a:rPr lang="tr-TR" sz="2800" dirty="0" err="1">
                <a:latin typeface="Calibri"/>
                <a:cs typeface="Calibri"/>
              </a:rPr>
              <a:t>μ</a:t>
            </a:r>
            <a:r>
              <a:rPr lang="tr-TR" sz="2800" dirty="0">
                <a:latin typeface="Calibri"/>
                <a:cs typeface="Calibri"/>
              </a:rPr>
              <a:t>) eşit olur. Doğru değere </a:t>
            </a:r>
            <a:r>
              <a:rPr lang="tr-TR" sz="2800" b="1" dirty="0">
                <a:latin typeface="Calibri"/>
                <a:cs typeface="Calibri"/>
              </a:rPr>
              <a:t>en muhtemel değer </a:t>
            </a:r>
            <a:r>
              <a:rPr lang="tr-TR" sz="2800" dirty="0">
                <a:latin typeface="Calibri"/>
                <a:cs typeface="Calibri"/>
              </a:rPr>
              <a:t>de denir. </a:t>
            </a:r>
          </a:p>
          <a:p>
            <a:pPr>
              <a:lnSpc>
                <a:spcPct val="80000"/>
              </a:lnSpc>
              <a:buNone/>
            </a:pPr>
            <a:r>
              <a:rPr lang="tr-TR" sz="2800" dirty="0">
                <a:latin typeface="Calibri"/>
                <a:cs typeface="Calibri"/>
              </a:rPr>
              <a:t>      </a:t>
            </a:r>
            <a:endParaRPr lang="tr-TR" sz="2800" b="1" dirty="0">
              <a:latin typeface="Calibri"/>
              <a:cs typeface="Calibri"/>
            </a:endParaRPr>
          </a:p>
          <a:p>
            <a:pPr>
              <a:lnSpc>
                <a:spcPct val="80000"/>
              </a:lnSpc>
            </a:pPr>
            <a:r>
              <a:rPr lang="tr-TR" sz="2800" b="1" dirty="0">
                <a:latin typeface="Calibri"/>
                <a:cs typeface="Calibri"/>
              </a:rPr>
              <a:t>Orta değer (M):</a:t>
            </a:r>
            <a:r>
              <a:rPr lang="tr-TR" sz="2800" dirty="0">
                <a:latin typeface="Calibri"/>
                <a:cs typeface="Calibri"/>
              </a:rPr>
              <a:t> Analiz sonuçları en küçükten en büyüğe doğru sıraya konur ve sıranın ortasına düşen sonuç orta olarak alınır. Tek sayı analiz sonuçlarından orta değer 1 tane olduğu halde çift analiz sonuçlarında 2 tanedir. Böyle durumlarda ortadaki 2 değerin ortalaması orta değerdir. </a:t>
            </a:r>
          </a:p>
          <a:p>
            <a:pPr>
              <a:lnSpc>
                <a:spcPct val="80000"/>
              </a:lnSpc>
            </a:pPr>
            <a:endParaRPr lang="tr-TR" sz="2800" dirty="0">
              <a:latin typeface="Calibri"/>
              <a:cs typeface="Calibri"/>
            </a:endParaRPr>
          </a:p>
          <a:p>
            <a:endParaRPr lang="en-US" sz="2800" dirty="0">
              <a:latin typeface="Calibri"/>
              <a:cs typeface="Calibri"/>
            </a:endParaRPr>
          </a:p>
        </p:txBody>
      </p:sp>
    </p:spTree>
    <p:extLst>
      <p:ext uri="{BB962C8B-B14F-4D97-AF65-F5344CB8AC3E}">
        <p14:creationId xmlns:p14="http://schemas.microsoft.com/office/powerpoint/2010/main" val="133791403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Bazı</a:t>
            </a:r>
            <a:r>
              <a:rPr lang="en-US" dirty="0"/>
              <a:t> </a:t>
            </a:r>
            <a:r>
              <a:rPr lang="en-US" dirty="0" err="1"/>
              <a:t>İstatiksel</a:t>
            </a:r>
            <a:r>
              <a:rPr lang="en-US" dirty="0"/>
              <a:t> </a:t>
            </a:r>
            <a:r>
              <a:rPr lang="en-US" dirty="0" err="1"/>
              <a:t>Kavramlar</a:t>
            </a:r>
            <a:endParaRPr lang="en-US" dirty="0"/>
          </a:p>
        </p:txBody>
      </p:sp>
      <p:sp>
        <p:nvSpPr>
          <p:cNvPr id="3" name="Content Placeholder 2"/>
          <p:cNvSpPr>
            <a:spLocks noGrp="1"/>
          </p:cNvSpPr>
          <p:nvPr>
            <p:ph idx="1"/>
          </p:nvPr>
        </p:nvSpPr>
        <p:spPr/>
        <p:txBody>
          <a:bodyPr>
            <a:noAutofit/>
          </a:bodyPr>
          <a:lstStyle/>
          <a:p>
            <a:pPr>
              <a:lnSpc>
                <a:spcPct val="80000"/>
              </a:lnSpc>
              <a:buNone/>
            </a:pPr>
            <a:r>
              <a:rPr lang="tr-TR" sz="2200" b="1" dirty="0">
                <a:latin typeface="Calibri"/>
                <a:cs typeface="Calibri"/>
              </a:rPr>
              <a:t>Kesinlik ve doğruluk </a:t>
            </a:r>
            <a:endParaRPr lang="tr-TR" sz="2200" dirty="0">
              <a:latin typeface="Calibri"/>
              <a:cs typeface="Calibri"/>
            </a:endParaRPr>
          </a:p>
          <a:p>
            <a:pPr>
              <a:lnSpc>
                <a:spcPct val="80000"/>
              </a:lnSpc>
            </a:pPr>
            <a:r>
              <a:rPr lang="tr-TR" sz="2200" dirty="0">
                <a:latin typeface="Calibri"/>
                <a:cs typeface="Calibri"/>
              </a:rPr>
              <a:t>2 farklı kavramdır. Bir analizde bulunan sonuçların birbirine yakınlığına kesinlik denir. Kesinliğin ölçüsü bir analiz sonuçlarının ortalama değerden (orta değerden) çıkarıldığında aradaki farktır. Bu fark ne kadar az ise analizin kesinliği o kadar iyidir.</a:t>
            </a:r>
          </a:p>
          <a:p>
            <a:pPr>
              <a:lnSpc>
                <a:spcPct val="80000"/>
              </a:lnSpc>
            </a:pPr>
            <a:r>
              <a:rPr lang="tr-TR" sz="2200" dirty="0">
                <a:latin typeface="Calibri"/>
                <a:cs typeface="Calibri"/>
              </a:rPr>
              <a:t>Doğruluğu benzer şekilde tarif edemeyiz. Çünkü elde doğru değerin veya doğru kabul edilen değerin bulunması gerekir. Böyle bir sonuç yoksa sonucun doğruluğundan söz edilemez. Doğruluk, doğru değerle bir analizde bulunan ortalama değer arasındaki farktır ( x-</a:t>
            </a:r>
            <a:r>
              <a:rPr lang="tr-TR" sz="2200" dirty="0" err="1">
                <a:latin typeface="Calibri"/>
                <a:cs typeface="Calibri"/>
              </a:rPr>
              <a:t>μ</a:t>
            </a:r>
            <a:r>
              <a:rPr lang="tr-TR" sz="2200" dirty="0">
                <a:latin typeface="Calibri"/>
                <a:cs typeface="Calibri"/>
              </a:rPr>
              <a:t>)</a:t>
            </a:r>
          </a:p>
          <a:p>
            <a:pPr>
              <a:lnSpc>
                <a:spcPct val="80000"/>
              </a:lnSpc>
              <a:buNone/>
            </a:pPr>
            <a:r>
              <a:rPr lang="tr-TR" sz="2200" dirty="0">
                <a:latin typeface="Calibri"/>
                <a:cs typeface="Calibri"/>
              </a:rPr>
              <a:t>Doğruluk ile kesinlik arasında doğrudan bir bağlantı yoktur.</a:t>
            </a:r>
          </a:p>
          <a:p>
            <a:pPr>
              <a:lnSpc>
                <a:spcPct val="80000"/>
              </a:lnSpc>
              <a:buNone/>
            </a:pPr>
            <a:r>
              <a:rPr lang="tr-TR" sz="2200" dirty="0">
                <a:latin typeface="Calibri"/>
                <a:cs typeface="Calibri"/>
              </a:rPr>
              <a:t>Kesinliğin belirtilme şekilleri:</a:t>
            </a:r>
          </a:p>
          <a:p>
            <a:pPr>
              <a:lnSpc>
                <a:spcPct val="80000"/>
              </a:lnSpc>
              <a:buNone/>
            </a:pPr>
            <a:r>
              <a:rPr lang="tr-TR" sz="2200" dirty="0">
                <a:latin typeface="Calibri"/>
                <a:cs typeface="Calibri"/>
              </a:rPr>
              <a:t>1-Dağılım</a:t>
            </a:r>
          </a:p>
          <a:p>
            <a:pPr>
              <a:lnSpc>
                <a:spcPct val="80000"/>
              </a:lnSpc>
              <a:buNone/>
            </a:pPr>
            <a:r>
              <a:rPr lang="tr-TR" sz="2200" dirty="0">
                <a:latin typeface="Calibri"/>
                <a:cs typeface="Calibri"/>
              </a:rPr>
              <a:t>2-Sapma,ortalama sapma ve bağıl ortalama sapma</a:t>
            </a:r>
          </a:p>
          <a:p>
            <a:pPr>
              <a:lnSpc>
                <a:spcPct val="80000"/>
              </a:lnSpc>
              <a:buNone/>
            </a:pPr>
            <a:r>
              <a:rPr lang="tr-TR" sz="2200" dirty="0">
                <a:latin typeface="Calibri"/>
                <a:cs typeface="Calibri"/>
              </a:rPr>
              <a:t>3-Varyans</a:t>
            </a:r>
          </a:p>
          <a:p>
            <a:pPr>
              <a:lnSpc>
                <a:spcPct val="80000"/>
              </a:lnSpc>
              <a:buNone/>
            </a:pPr>
            <a:r>
              <a:rPr lang="tr-TR" sz="2200" dirty="0">
                <a:latin typeface="Calibri"/>
                <a:cs typeface="Calibri"/>
              </a:rPr>
              <a:t>4-Standart sapma ve bağıl standart sapma (RSD</a:t>
            </a:r>
            <a:r>
              <a:rPr lang="tr-TR" sz="2200" dirty="0" smtClean="0">
                <a:latin typeface="Calibri"/>
                <a:cs typeface="Calibri"/>
              </a:rPr>
              <a:t>)</a:t>
            </a:r>
            <a:endParaRPr lang="tr-TR" sz="2200" dirty="0">
              <a:latin typeface="Calibri"/>
              <a:cs typeface="Calibri"/>
            </a:endParaRPr>
          </a:p>
        </p:txBody>
      </p:sp>
    </p:spTree>
    <p:extLst>
      <p:ext uri="{BB962C8B-B14F-4D97-AF65-F5344CB8AC3E}">
        <p14:creationId xmlns:p14="http://schemas.microsoft.com/office/powerpoint/2010/main" val="136909892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Bazı</a:t>
            </a:r>
            <a:r>
              <a:rPr lang="en-US" dirty="0"/>
              <a:t> </a:t>
            </a:r>
            <a:r>
              <a:rPr lang="en-US" dirty="0" err="1"/>
              <a:t>İstatiksel</a:t>
            </a:r>
            <a:r>
              <a:rPr lang="en-US" dirty="0"/>
              <a:t> </a:t>
            </a:r>
            <a:r>
              <a:rPr lang="en-US" dirty="0" err="1"/>
              <a:t>Kavramlar</a:t>
            </a:r>
            <a:endParaRPr lang="en-US" dirty="0"/>
          </a:p>
        </p:txBody>
      </p:sp>
      <p:sp>
        <p:nvSpPr>
          <p:cNvPr id="3" name="Content Placeholder 2"/>
          <p:cNvSpPr>
            <a:spLocks noGrp="1"/>
          </p:cNvSpPr>
          <p:nvPr>
            <p:ph idx="1"/>
          </p:nvPr>
        </p:nvSpPr>
        <p:spPr/>
        <p:txBody>
          <a:bodyPr>
            <a:normAutofit/>
          </a:bodyPr>
          <a:lstStyle/>
          <a:p>
            <a:pPr marL="0" indent="0">
              <a:buNone/>
            </a:pPr>
            <a:r>
              <a:rPr lang="en-US" b="1" dirty="0" err="1"/>
              <a:t>Dağılım</a:t>
            </a:r>
            <a:r>
              <a:rPr lang="en-US" b="1" dirty="0"/>
              <a:t>: </a:t>
            </a:r>
            <a:r>
              <a:rPr lang="en-US" dirty="0" err="1"/>
              <a:t>Elde</a:t>
            </a:r>
            <a:r>
              <a:rPr lang="en-US" dirty="0"/>
              <a:t> </a:t>
            </a:r>
            <a:r>
              <a:rPr lang="en-US" dirty="0" err="1"/>
              <a:t>edilen</a:t>
            </a:r>
            <a:r>
              <a:rPr lang="en-US" dirty="0"/>
              <a:t> </a:t>
            </a:r>
            <a:r>
              <a:rPr lang="en-US" dirty="0" err="1"/>
              <a:t>sonuçların</a:t>
            </a:r>
            <a:r>
              <a:rPr lang="en-US" dirty="0"/>
              <a:t> en </a:t>
            </a:r>
            <a:r>
              <a:rPr lang="en-US" dirty="0" err="1"/>
              <a:t>büyüğüyle</a:t>
            </a:r>
            <a:r>
              <a:rPr lang="en-US" dirty="0"/>
              <a:t> ,en </a:t>
            </a:r>
            <a:r>
              <a:rPr lang="en-US" dirty="0" err="1"/>
              <a:t>küçüğü</a:t>
            </a:r>
            <a:r>
              <a:rPr lang="en-US" dirty="0"/>
              <a:t> </a:t>
            </a:r>
            <a:r>
              <a:rPr lang="en-US" dirty="0" err="1"/>
              <a:t>arasındaki</a:t>
            </a:r>
            <a:r>
              <a:rPr lang="en-US" dirty="0"/>
              <a:t> </a:t>
            </a:r>
            <a:r>
              <a:rPr lang="en-US" dirty="0" err="1"/>
              <a:t>farka</a:t>
            </a:r>
            <a:r>
              <a:rPr lang="en-US" dirty="0"/>
              <a:t> </a:t>
            </a:r>
            <a:r>
              <a:rPr lang="en-US" dirty="0" err="1"/>
              <a:t>denir</a:t>
            </a:r>
            <a:r>
              <a:rPr lang="en-US" dirty="0"/>
              <a:t>. </a:t>
            </a:r>
            <a:r>
              <a:rPr lang="en-US" dirty="0" err="1"/>
              <a:t>Dağılım</a:t>
            </a:r>
            <a:r>
              <a:rPr lang="en-US" dirty="0"/>
              <a:t> b </a:t>
            </a:r>
            <a:r>
              <a:rPr lang="en-US" dirty="0" err="1"/>
              <a:t>veya</a:t>
            </a:r>
            <a:r>
              <a:rPr lang="en-US" dirty="0"/>
              <a:t> w </a:t>
            </a:r>
            <a:r>
              <a:rPr lang="en-US" dirty="0" err="1"/>
              <a:t>ile</a:t>
            </a:r>
            <a:r>
              <a:rPr lang="en-US" dirty="0"/>
              <a:t> </a:t>
            </a:r>
            <a:r>
              <a:rPr lang="en-US" dirty="0" err="1" smtClean="0"/>
              <a:t>gösterilir</a:t>
            </a:r>
            <a:endParaRPr lang="en-US" dirty="0" smtClean="0"/>
          </a:p>
          <a:p>
            <a:pPr marL="0" indent="0">
              <a:buNone/>
            </a:pPr>
            <a:r>
              <a:rPr lang="en-US" dirty="0" err="1" smtClean="0"/>
              <a:t>Dağılım</a:t>
            </a:r>
            <a:r>
              <a:rPr lang="en-US" dirty="0" smtClean="0"/>
              <a:t> </a:t>
            </a:r>
            <a:r>
              <a:rPr lang="en-US" dirty="0"/>
              <a:t>ne </a:t>
            </a:r>
            <a:r>
              <a:rPr lang="en-US" dirty="0" err="1"/>
              <a:t>kadar</a:t>
            </a:r>
            <a:r>
              <a:rPr lang="en-US" dirty="0"/>
              <a:t> </a:t>
            </a:r>
            <a:r>
              <a:rPr lang="en-US" dirty="0" err="1"/>
              <a:t>küçükse</a:t>
            </a:r>
            <a:r>
              <a:rPr lang="en-US" dirty="0"/>
              <a:t>, </a:t>
            </a:r>
            <a:r>
              <a:rPr lang="en-US" dirty="0" err="1"/>
              <a:t>yapılan</a:t>
            </a:r>
            <a:r>
              <a:rPr lang="en-US" dirty="0"/>
              <a:t> </a:t>
            </a:r>
            <a:r>
              <a:rPr lang="en-US" dirty="0" err="1"/>
              <a:t>analizin</a:t>
            </a:r>
            <a:r>
              <a:rPr lang="en-US" dirty="0"/>
              <a:t> </a:t>
            </a:r>
            <a:r>
              <a:rPr lang="en-US" dirty="0" err="1"/>
              <a:t>kesinliği</a:t>
            </a:r>
            <a:r>
              <a:rPr lang="en-US" dirty="0"/>
              <a:t> o </a:t>
            </a:r>
            <a:r>
              <a:rPr lang="en-US" dirty="0" err="1"/>
              <a:t>kadar</a:t>
            </a:r>
            <a:r>
              <a:rPr lang="en-US" dirty="0"/>
              <a:t> </a:t>
            </a:r>
            <a:r>
              <a:rPr lang="en-US" dirty="0" err="1"/>
              <a:t>iyidir</a:t>
            </a:r>
            <a:r>
              <a:rPr lang="en-US" dirty="0"/>
              <a:t> </a:t>
            </a:r>
            <a:r>
              <a:rPr lang="en-US" dirty="0" err="1"/>
              <a:t>denir</a:t>
            </a:r>
            <a:r>
              <a:rPr lang="en-US" dirty="0"/>
              <a:t>. </a:t>
            </a:r>
          </a:p>
          <a:p>
            <a:pPr marL="0" indent="0">
              <a:buNone/>
            </a:pPr>
            <a:r>
              <a:rPr lang="en-US" b="1" dirty="0" err="1" smtClean="0"/>
              <a:t>Sapma</a:t>
            </a:r>
            <a:r>
              <a:rPr lang="en-US" b="1" dirty="0"/>
              <a:t>: </a:t>
            </a:r>
            <a:r>
              <a:rPr lang="en-US" dirty="0" err="1"/>
              <a:t>Analizde</a:t>
            </a:r>
            <a:r>
              <a:rPr lang="en-US" dirty="0"/>
              <a:t> </a:t>
            </a:r>
            <a:r>
              <a:rPr lang="en-US" dirty="0" err="1"/>
              <a:t>elde</a:t>
            </a:r>
            <a:r>
              <a:rPr lang="en-US" dirty="0"/>
              <a:t> </a:t>
            </a:r>
            <a:r>
              <a:rPr lang="en-US" dirty="0" err="1"/>
              <a:t>edilen</a:t>
            </a:r>
            <a:r>
              <a:rPr lang="en-US" dirty="0"/>
              <a:t> </a:t>
            </a:r>
            <a:r>
              <a:rPr lang="en-US" dirty="0" err="1"/>
              <a:t>sonuçlardan</a:t>
            </a:r>
            <a:r>
              <a:rPr lang="en-US" dirty="0"/>
              <a:t> her </a:t>
            </a:r>
            <a:r>
              <a:rPr lang="en-US" dirty="0" err="1"/>
              <a:t>birinin</a:t>
            </a:r>
            <a:r>
              <a:rPr lang="en-US" dirty="0"/>
              <a:t> </a:t>
            </a:r>
            <a:r>
              <a:rPr lang="en-US" dirty="0" err="1"/>
              <a:t>ortalama</a:t>
            </a:r>
            <a:r>
              <a:rPr lang="en-US" dirty="0"/>
              <a:t> </a:t>
            </a:r>
            <a:r>
              <a:rPr lang="en-US" dirty="0" err="1"/>
              <a:t>değerden</a:t>
            </a:r>
            <a:r>
              <a:rPr lang="en-US" dirty="0"/>
              <a:t> </a:t>
            </a:r>
            <a:r>
              <a:rPr lang="en-US" dirty="0" err="1"/>
              <a:t>farkına</a:t>
            </a:r>
            <a:r>
              <a:rPr lang="en-US" dirty="0"/>
              <a:t> (</a:t>
            </a:r>
            <a:r>
              <a:rPr lang="en-US" dirty="0" err="1"/>
              <a:t>mutlak</a:t>
            </a:r>
            <a:r>
              <a:rPr lang="en-US" dirty="0"/>
              <a:t> </a:t>
            </a:r>
            <a:r>
              <a:rPr lang="en-US" dirty="0" err="1"/>
              <a:t>olarak</a:t>
            </a:r>
            <a:r>
              <a:rPr lang="en-US" dirty="0"/>
              <a:t>) </a:t>
            </a:r>
            <a:r>
              <a:rPr lang="en-US" dirty="0" err="1"/>
              <a:t>denir</a:t>
            </a:r>
            <a:r>
              <a:rPr lang="en-US" dirty="0"/>
              <a:t> </a:t>
            </a:r>
            <a:r>
              <a:rPr lang="en-US" dirty="0" err="1"/>
              <a:t>ve</a:t>
            </a:r>
            <a:r>
              <a:rPr lang="en-US" dirty="0"/>
              <a:t> d </a:t>
            </a:r>
            <a:r>
              <a:rPr lang="en-US" dirty="0" err="1"/>
              <a:t>ile</a:t>
            </a:r>
            <a:r>
              <a:rPr lang="en-US" dirty="0"/>
              <a:t> </a:t>
            </a:r>
            <a:r>
              <a:rPr lang="en-US" dirty="0" err="1"/>
              <a:t>gösterilir</a:t>
            </a:r>
            <a:r>
              <a:rPr lang="en-US" dirty="0"/>
              <a:t>. </a:t>
            </a:r>
          </a:p>
          <a:p>
            <a:endParaRPr lang="en-US" dirty="0"/>
          </a:p>
        </p:txBody>
      </p:sp>
    </p:spTree>
    <p:extLst>
      <p:ext uri="{BB962C8B-B14F-4D97-AF65-F5344CB8AC3E}">
        <p14:creationId xmlns:p14="http://schemas.microsoft.com/office/powerpoint/2010/main" val="359349347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Bazı</a:t>
            </a:r>
            <a:r>
              <a:rPr lang="en-US" dirty="0"/>
              <a:t> </a:t>
            </a:r>
            <a:r>
              <a:rPr lang="en-US" dirty="0" err="1"/>
              <a:t>İstatiksel</a:t>
            </a:r>
            <a:r>
              <a:rPr lang="en-US" dirty="0"/>
              <a:t> </a:t>
            </a:r>
            <a:r>
              <a:rPr lang="en-US" dirty="0" err="1"/>
              <a:t>Kavramlar</a:t>
            </a:r>
            <a:endParaRPr lang="en-US" dirty="0"/>
          </a:p>
        </p:txBody>
      </p:sp>
      <p:sp>
        <p:nvSpPr>
          <p:cNvPr id="3" name="Content Placeholder 2"/>
          <p:cNvSpPr>
            <a:spLocks noGrp="1"/>
          </p:cNvSpPr>
          <p:nvPr>
            <p:ph idx="1"/>
          </p:nvPr>
        </p:nvSpPr>
        <p:spPr/>
        <p:txBody>
          <a:bodyPr>
            <a:normAutofit/>
          </a:bodyPr>
          <a:lstStyle/>
          <a:p>
            <a:pPr marL="0" indent="0">
              <a:buNone/>
            </a:pPr>
            <a:r>
              <a:rPr lang="en-US" b="1" dirty="0" err="1" smtClean="0"/>
              <a:t>Varyans</a:t>
            </a:r>
            <a:r>
              <a:rPr lang="en-US" b="1" dirty="0" smtClean="0"/>
              <a:t> </a:t>
            </a:r>
            <a:r>
              <a:rPr lang="en-US" b="1" dirty="0"/>
              <a:t>: </a:t>
            </a:r>
            <a:r>
              <a:rPr lang="en-US" dirty="0" err="1"/>
              <a:t>Bir</a:t>
            </a:r>
            <a:r>
              <a:rPr lang="en-US" dirty="0"/>
              <a:t> </a:t>
            </a:r>
            <a:r>
              <a:rPr lang="en-US" dirty="0" err="1"/>
              <a:t>analizdeki</a:t>
            </a:r>
            <a:r>
              <a:rPr lang="en-US" dirty="0"/>
              <a:t> </a:t>
            </a:r>
            <a:r>
              <a:rPr lang="en-US" dirty="0" err="1"/>
              <a:t>sapmaların</a:t>
            </a:r>
            <a:r>
              <a:rPr lang="en-US" dirty="0"/>
              <a:t> </a:t>
            </a:r>
            <a:r>
              <a:rPr lang="en-US" dirty="0" err="1"/>
              <a:t>karelerinin</a:t>
            </a:r>
            <a:r>
              <a:rPr lang="en-US" dirty="0"/>
              <a:t> </a:t>
            </a:r>
            <a:r>
              <a:rPr lang="en-US" dirty="0" err="1"/>
              <a:t>toplamının</a:t>
            </a:r>
            <a:r>
              <a:rPr lang="en-US" dirty="0"/>
              <a:t> </a:t>
            </a:r>
            <a:r>
              <a:rPr lang="en-US" dirty="0" err="1"/>
              <a:t>analiz</a:t>
            </a:r>
            <a:r>
              <a:rPr lang="en-US" dirty="0"/>
              <a:t> </a:t>
            </a:r>
            <a:r>
              <a:rPr lang="en-US" dirty="0" err="1"/>
              <a:t>sayısına</a:t>
            </a:r>
            <a:r>
              <a:rPr lang="en-US" dirty="0"/>
              <a:t> </a:t>
            </a:r>
            <a:r>
              <a:rPr lang="en-US" dirty="0" err="1"/>
              <a:t>bölünmesiyle</a:t>
            </a:r>
            <a:r>
              <a:rPr lang="en-US" dirty="0"/>
              <a:t> </a:t>
            </a:r>
            <a:r>
              <a:rPr lang="en-US" dirty="0" err="1"/>
              <a:t>elde</a:t>
            </a:r>
            <a:r>
              <a:rPr lang="en-US" dirty="0"/>
              <a:t> </a:t>
            </a:r>
            <a:r>
              <a:rPr lang="en-US" dirty="0" err="1" smtClean="0"/>
              <a:t>edilir</a:t>
            </a:r>
            <a:r>
              <a:rPr lang="en-US" dirty="0" smtClean="0"/>
              <a:t>. </a:t>
            </a:r>
            <a:r>
              <a:rPr lang="en-US" dirty="0" err="1" smtClean="0"/>
              <a:t>İyi</a:t>
            </a:r>
            <a:r>
              <a:rPr lang="en-US" dirty="0" smtClean="0"/>
              <a:t> </a:t>
            </a:r>
            <a:r>
              <a:rPr lang="en-US" dirty="0" err="1"/>
              <a:t>bir</a:t>
            </a:r>
            <a:r>
              <a:rPr lang="en-US" dirty="0"/>
              <a:t> </a:t>
            </a:r>
            <a:r>
              <a:rPr lang="en-US" dirty="0" err="1"/>
              <a:t>kesinlik</a:t>
            </a:r>
            <a:r>
              <a:rPr lang="en-US" dirty="0"/>
              <a:t> </a:t>
            </a:r>
            <a:r>
              <a:rPr lang="en-US" dirty="0" err="1"/>
              <a:t>ölçüsüdür</a:t>
            </a:r>
            <a:r>
              <a:rPr lang="en-US" dirty="0"/>
              <a:t>. </a:t>
            </a:r>
            <a:endParaRPr lang="en-US" dirty="0" smtClean="0"/>
          </a:p>
          <a:p>
            <a:pPr marL="0" indent="0">
              <a:buNone/>
            </a:pPr>
            <a:r>
              <a:rPr lang="en-US" b="1" dirty="0" err="1"/>
              <a:t>Standart</a:t>
            </a:r>
            <a:r>
              <a:rPr lang="en-US" b="1" dirty="0"/>
              <a:t> </a:t>
            </a:r>
            <a:r>
              <a:rPr lang="en-US" b="1" dirty="0" err="1"/>
              <a:t>sapma</a:t>
            </a:r>
            <a:r>
              <a:rPr lang="en-US" b="1" dirty="0"/>
              <a:t>: </a:t>
            </a:r>
            <a:r>
              <a:rPr lang="en-US" dirty="0" err="1"/>
              <a:t>Bir</a:t>
            </a:r>
            <a:r>
              <a:rPr lang="en-US" dirty="0"/>
              <a:t> </a:t>
            </a:r>
            <a:r>
              <a:rPr lang="en-US" dirty="0" err="1"/>
              <a:t>metodun</a:t>
            </a:r>
            <a:r>
              <a:rPr lang="en-US" dirty="0"/>
              <a:t> </a:t>
            </a:r>
            <a:r>
              <a:rPr lang="en-US" dirty="0" err="1"/>
              <a:t>kesinliğini</a:t>
            </a:r>
            <a:r>
              <a:rPr lang="en-US" dirty="0"/>
              <a:t> </a:t>
            </a:r>
            <a:r>
              <a:rPr lang="en-US" dirty="0" err="1"/>
              <a:t>belirlemeye</a:t>
            </a:r>
            <a:r>
              <a:rPr lang="en-US" dirty="0"/>
              <a:t> </a:t>
            </a:r>
            <a:r>
              <a:rPr lang="en-US" dirty="0" err="1"/>
              <a:t>yarayan</a:t>
            </a:r>
            <a:r>
              <a:rPr lang="en-US" dirty="0"/>
              <a:t>   en </a:t>
            </a:r>
            <a:r>
              <a:rPr lang="en-US" dirty="0" err="1"/>
              <a:t>önemli</a:t>
            </a:r>
            <a:r>
              <a:rPr lang="en-US" dirty="0"/>
              <a:t> </a:t>
            </a:r>
            <a:r>
              <a:rPr lang="en-US" dirty="0" err="1"/>
              <a:t>göstergedir</a:t>
            </a:r>
            <a:r>
              <a:rPr lang="en-US" dirty="0"/>
              <a:t>. </a:t>
            </a:r>
          </a:p>
          <a:p>
            <a:pPr marL="0" indent="0">
              <a:buNone/>
            </a:pPr>
            <a:endParaRPr lang="en-US" dirty="0" smtClean="0"/>
          </a:p>
          <a:p>
            <a:pPr marL="0" indent="0">
              <a:buNone/>
            </a:pPr>
            <a:endParaRPr lang="en-US" dirty="0"/>
          </a:p>
        </p:txBody>
      </p:sp>
    </p:spTree>
    <p:extLst>
      <p:ext uri="{BB962C8B-B14F-4D97-AF65-F5344CB8AC3E}">
        <p14:creationId xmlns:p14="http://schemas.microsoft.com/office/powerpoint/2010/main" val="394375350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116</TotalTime>
  <Words>368</Words>
  <Application>Microsoft Macintosh PowerPoint</Application>
  <PresentationFormat>On-screen Show (4:3)</PresentationFormat>
  <Paragraphs>32</Paragraphs>
  <Slides>6</Slides>
  <Notes>0</Notes>
  <HiddenSlides>0</HiddenSlides>
  <MMClips>0</MMClips>
  <ScaleCrop>false</ScaleCrop>
  <HeadingPairs>
    <vt:vector size="4" baseType="variant">
      <vt:variant>
        <vt:lpstr>Theme</vt:lpstr>
      </vt:variant>
      <vt:variant>
        <vt:i4>1</vt:i4>
      </vt:variant>
      <vt:variant>
        <vt:lpstr>Slide Titles</vt:lpstr>
      </vt:variant>
      <vt:variant>
        <vt:i4>6</vt:i4>
      </vt:variant>
    </vt:vector>
  </HeadingPairs>
  <TitlesOfParts>
    <vt:vector size="7" baseType="lpstr">
      <vt:lpstr>Office Theme</vt:lpstr>
      <vt:lpstr>BAŞLICA HATA KAYNAKLARI ve DENEY SONUÇLARININ VERİLMESİ</vt:lpstr>
      <vt:lpstr>Analizde Hatalar</vt:lpstr>
      <vt:lpstr>Bazı İstatiksel Kavramlar</vt:lpstr>
      <vt:lpstr>Bazı İstatiksel Kavramlar</vt:lpstr>
      <vt:lpstr>Bazı İstatiksel Kavramlar</vt:lpstr>
      <vt:lpstr>Bazı İstatiksel Kavramlar</vt:lpstr>
    </vt:vector>
  </TitlesOfParts>
  <Company>AU</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BİYOKİMYAYA GİRİŞ ve YAŞAMIN MOLEKÜLER ANLAMI ve SU</dc:title>
  <dc:creator>hatice ercan</dc:creator>
  <cp:lastModifiedBy>hatice ercan</cp:lastModifiedBy>
  <cp:revision>9</cp:revision>
  <dcterms:created xsi:type="dcterms:W3CDTF">2018-05-08T12:08:33Z</dcterms:created>
  <dcterms:modified xsi:type="dcterms:W3CDTF">2018-05-16T23:08:57Z</dcterms:modified>
</cp:coreProperties>
</file>