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499" y="11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uze.gov.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2D3D1D-916D-4BFA-9995-28316EC12C83}"/>
              </a:ext>
            </a:extLst>
          </p:cNvPr>
          <p:cNvSpPr>
            <a:spLocks noGrp="1"/>
          </p:cNvSpPr>
          <p:nvPr>
            <p:ph type="ctrTitle"/>
          </p:nvPr>
        </p:nvSpPr>
        <p:spPr>
          <a:xfrm>
            <a:off x="395536" y="2130425"/>
            <a:ext cx="8062664" cy="2018655"/>
          </a:xfrm>
        </p:spPr>
        <p:txBody>
          <a:bodyPr>
            <a:normAutofit/>
          </a:bodyPr>
          <a:lstStyle/>
          <a:p>
            <a:r>
              <a:rPr lang="tr-TR" dirty="0"/>
              <a:t>KONU 5 </a:t>
            </a:r>
            <a:br>
              <a:rPr lang="tr-TR" dirty="0"/>
            </a:br>
            <a:r>
              <a:rPr lang="tr-TR" b="1" dirty="0"/>
              <a:t>Anadolu Uygarlıkları</a:t>
            </a:r>
            <a:endParaRPr lang="tr-TR" dirty="0"/>
          </a:p>
        </p:txBody>
      </p:sp>
    </p:spTree>
    <p:extLst>
      <p:ext uri="{BB962C8B-B14F-4D97-AF65-F5344CB8AC3E}">
        <p14:creationId xmlns:p14="http://schemas.microsoft.com/office/powerpoint/2010/main" val="107196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lnSpcReduction="10000"/>
          </a:bodyPr>
          <a:lstStyle/>
          <a:p>
            <a:r>
              <a:rPr lang="tr-TR" b="1" dirty="0"/>
              <a:t>Çatalhöyük</a:t>
            </a:r>
            <a:endParaRPr lang="en-GB" dirty="0"/>
          </a:p>
          <a:p>
            <a:pPr marL="0" indent="0">
              <a:buNone/>
            </a:pPr>
            <a:r>
              <a:rPr lang="tr-TR" dirty="0"/>
              <a:t>Çatalhöyük’ün önemi, toplumsal işbölümü bulunan bir kent olmasıdır. Ayrıca uzak diyarlarla ticaret de yapılmaktadır. Her mahallenin merkezinde bir tapınak bulunmaktadır.</a:t>
            </a:r>
          </a:p>
          <a:p>
            <a:r>
              <a:rPr lang="tr-TR" b="1" dirty="0" err="1"/>
              <a:t>Nevali</a:t>
            </a:r>
            <a:r>
              <a:rPr lang="tr-TR" b="1" dirty="0"/>
              <a:t> </a:t>
            </a:r>
            <a:r>
              <a:rPr lang="tr-TR" b="1" dirty="0" err="1"/>
              <a:t>Çori</a:t>
            </a:r>
            <a:endParaRPr lang="en-GB" dirty="0"/>
          </a:p>
          <a:p>
            <a:pPr marL="0" indent="0">
              <a:buNone/>
            </a:pPr>
            <a:r>
              <a:rPr lang="tr-TR" dirty="0"/>
              <a:t>Bugün Atatürk Baraj Gölünün suları altında kalan </a:t>
            </a:r>
            <a:r>
              <a:rPr lang="tr-TR" dirty="0" err="1"/>
              <a:t>Nevali</a:t>
            </a:r>
            <a:r>
              <a:rPr lang="tr-TR" dirty="0"/>
              <a:t> </a:t>
            </a:r>
            <a:r>
              <a:rPr lang="tr-TR" dirty="0" err="1"/>
              <a:t>Çori</a:t>
            </a:r>
            <a:r>
              <a:rPr lang="tr-TR" dirty="0"/>
              <a:t>, en dikkat çekici prehistorik merkezlerdendir. Şanlıurfa il merkezinin 40 km. Kuzeyinde, Fırat’ın kollarından Kantara Çayı’nın kıyısına kurulmuş bir höyüktür.  1983-1991 yılları arasında kazılmıştır. Gelişkin bir mimarinin izleri vardır (taş örgü duvarlar, </a:t>
            </a:r>
            <a:r>
              <a:rPr lang="tr-TR" dirty="0" err="1"/>
              <a:t>terrazzo</a:t>
            </a:r>
            <a:r>
              <a:rPr lang="tr-TR" dirty="0"/>
              <a:t> kaplama döşeme, ızgara plan). Burada da </a:t>
            </a:r>
            <a:r>
              <a:rPr lang="tr-TR" dirty="0" err="1"/>
              <a:t>Göbeklitepe’deki</a:t>
            </a:r>
            <a:r>
              <a:rPr lang="tr-TR" dirty="0"/>
              <a:t> gibi bir kült merkezi bulunmuştur. </a:t>
            </a:r>
            <a:endParaRPr lang="en-GB"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145079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lnSpcReduction="20000"/>
          </a:bodyPr>
          <a:lstStyle/>
          <a:p>
            <a:r>
              <a:rPr lang="tr-TR" b="1" dirty="0" err="1"/>
              <a:t>Göbeklitepe</a:t>
            </a:r>
            <a:endParaRPr lang="en-GB" dirty="0"/>
          </a:p>
          <a:p>
            <a:pPr marL="0" indent="0">
              <a:buNone/>
            </a:pPr>
            <a:r>
              <a:rPr lang="tr-TR" dirty="0" err="1"/>
              <a:t>Göbeklitepe’ye</a:t>
            </a:r>
            <a:r>
              <a:rPr lang="tr-TR" dirty="0"/>
              <a:t> daha önce değinmiştik, bu nedenle sadece bir anımsatmada bulunacağız: Bir yerleşim yeri olmasa da, avcı-toplayıcı dönemde büyük emek gücü ve örgütlenme gerektiren binalar yapıldığını, dolayısıyla toplumsal artıya ulaşıldığını gösteren bir kült yeri olmasıyla bilinen tarihi değiştirme potansiyeline sahip </a:t>
            </a:r>
            <a:r>
              <a:rPr lang="tr-TR" dirty="0" err="1"/>
              <a:t>Göbeklitepe</a:t>
            </a:r>
            <a:r>
              <a:rPr lang="tr-TR" dirty="0"/>
              <a:t> de Urfa yakınlarındadır. </a:t>
            </a:r>
            <a:endParaRPr lang="en-GB" dirty="0"/>
          </a:p>
          <a:p>
            <a:pPr marL="0" indent="0">
              <a:buNone/>
            </a:pPr>
            <a:endParaRPr lang="en-GB" dirty="0"/>
          </a:p>
          <a:p>
            <a:r>
              <a:rPr lang="tr-TR" b="1" dirty="0"/>
              <a:t>Hacılar</a:t>
            </a:r>
            <a:endParaRPr lang="en-GB" dirty="0"/>
          </a:p>
          <a:p>
            <a:pPr marL="0" indent="0">
              <a:buNone/>
            </a:pPr>
            <a:r>
              <a:rPr lang="tr-TR" dirty="0"/>
              <a:t>Burdur il merkezinin 26km. Güneybatısında, Hacılar köyü yakınındaki höyük, erken neolitikten itibaren yerleşim olduğunu gösterir. Dünya çapında tanınması ise, geç neolitiğe ait tanrıça </a:t>
            </a:r>
            <a:r>
              <a:rPr lang="tr-TR" dirty="0" err="1"/>
              <a:t>figürinleri</a:t>
            </a:r>
            <a:r>
              <a:rPr lang="tr-TR" dirty="0"/>
              <a:t> ve bej astar üzerine kırmızı boya ile bantlar içinde geometrik desenlerle bezenmiş keskin profilli çanakları nedeniyledir.</a:t>
            </a:r>
            <a:endParaRPr lang="en-GB" dirty="0"/>
          </a:p>
          <a:p>
            <a:pPr marL="0" indent="0">
              <a:buNone/>
            </a:pPr>
            <a:endParaRPr lang="tr-TR" dirty="0"/>
          </a:p>
        </p:txBody>
      </p:sp>
    </p:spTree>
    <p:extLst>
      <p:ext uri="{BB962C8B-B14F-4D97-AF65-F5344CB8AC3E}">
        <p14:creationId xmlns:p14="http://schemas.microsoft.com/office/powerpoint/2010/main" val="14758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Anadolu’da </a:t>
            </a:r>
            <a:r>
              <a:rPr lang="tr-TR" b="1" dirty="0" err="1"/>
              <a:t>Halaf</a:t>
            </a:r>
            <a:r>
              <a:rPr lang="tr-TR" b="1" dirty="0"/>
              <a:t> Kültürü</a:t>
            </a:r>
            <a:endParaRPr lang="en-GB" dirty="0"/>
          </a:p>
          <a:p>
            <a:pPr marL="0" indent="0">
              <a:buNone/>
            </a:pPr>
            <a:endParaRPr lang="tr-TR" dirty="0"/>
          </a:p>
        </p:txBody>
      </p:sp>
      <p:pic>
        <p:nvPicPr>
          <p:cNvPr id="4" name="Resim 3" descr="halaf299">
            <a:extLst>
              <a:ext uri="{FF2B5EF4-FFF2-40B4-BE49-F238E27FC236}">
                <a16:creationId xmlns:a16="http://schemas.microsoft.com/office/drawing/2014/main" id="{2B8CC1E5-66BB-4E33-9E85-DD1E0F640C22}"/>
              </a:ext>
            </a:extLst>
          </p:cNvPr>
          <p:cNvPicPr/>
          <p:nvPr/>
        </p:nvPicPr>
        <p:blipFill>
          <a:blip r:embed="rId2" cstate="print"/>
          <a:srcRect t="1788" b="7129"/>
          <a:stretch>
            <a:fillRect/>
          </a:stretch>
        </p:blipFill>
        <p:spPr bwMode="auto">
          <a:xfrm>
            <a:off x="107504" y="1268760"/>
            <a:ext cx="8928992" cy="4680519"/>
          </a:xfrm>
          <a:prstGeom prst="rect">
            <a:avLst/>
          </a:prstGeom>
          <a:noFill/>
          <a:ln w="9525">
            <a:noFill/>
            <a:miter lim="800000"/>
            <a:headEnd/>
            <a:tailEnd/>
          </a:ln>
          <a:effectLst/>
        </p:spPr>
      </p:pic>
    </p:spTree>
    <p:extLst>
      <p:ext uri="{BB962C8B-B14F-4D97-AF65-F5344CB8AC3E}">
        <p14:creationId xmlns:p14="http://schemas.microsoft.com/office/powerpoint/2010/main" val="290360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err="1"/>
              <a:t>Halaf</a:t>
            </a:r>
            <a:r>
              <a:rPr lang="tr-TR" dirty="0"/>
              <a:t> Kültürü M.Ö. 5600 yıllarında Mezopotamya’da görülmüştür. </a:t>
            </a:r>
            <a:r>
              <a:rPr lang="tr-TR" dirty="0" err="1"/>
              <a:t>Ayırdedici</a:t>
            </a:r>
            <a:r>
              <a:rPr lang="tr-TR" dirty="0"/>
              <a:t> özelliklerinden biri, boya bezemeli çömlekçiliğin çok gelişmiş olmasıdır. Diğer bir özelliği ise, “</a:t>
            </a:r>
            <a:r>
              <a:rPr lang="tr-TR" dirty="0" err="1"/>
              <a:t>tholos</a:t>
            </a:r>
            <a:r>
              <a:rPr lang="tr-TR" dirty="0"/>
              <a:t>” denilen bir yapı türüdür: kubbeli yuvarlak bir ana mekan ile bir kaç gözlü dikdörtgen bir çıkıntı. (Günümüzde Harran evleri, halen bu modele uygundur)</a:t>
            </a:r>
            <a:endParaRPr lang="en-GB" dirty="0"/>
          </a:p>
          <a:p>
            <a:pPr marL="0" indent="0">
              <a:buNone/>
            </a:pPr>
            <a:endParaRPr lang="tr-TR" dirty="0"/>
          </a:p>
        </p:txBody>
      </p:sp>
      <p:pic>
        <p:nvPicPr>
          <p:cNvPr id="4" name="Resim 3">
            <a:extLst>
              <a:ext uri="{FF2B5EF4-FFF2-40B4-BE49-F238E27FC236}">
                <a16:creationId xmlns:a16="http://schemas.microsoft.com/office/drawing/2014/main" id="{F3ACF14C-520B-46D8-BAE0-B75D996DECA4}"/>
              </a:ext>
            </a:extLst>
          </p:cNvPr>
          <p:cNvPicPr/>
          <p:nvPr/>
        </p:nvPicPr>
        <p:blipFill>
          <a:blip r:embed="rId2" cstate="print"/>
          <a:srcRect/>
          <a:stretch>
            <a:fillRect/>
          </a:stretch>
        </p:blipFill>
        <p:spPr bwMode="auto">
          <a:xfrm>
            <a:off x="1763688" y="4232126"/>
            <a:ext cx="5328592" cy="2437234"/>
          </a:xfrm>
          <a:prstGeom prst="rect">
            <a:avLst/>
          </a:prstGeom>
          <a:noFill/>
          <a:ln w="9525">
            <a:noFill/>
            <a:miter lim="800000"/>
            <a:headEnd/>
            <a:tailEnd/>
          </a:ln>
        </p:spPr>
      </p:pic>
    </p:spTree>
    <p:extLst>
      <p:ext uri="{BB962C8B-B14F-4D97-AF65-F5344CB8AC3E}">
        <p14:creationId xmlns:p14="http://schemas.microsoft.com/office/powerpoint/2010/main" val="76599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Tunç Çağı’nda Anadolu</a:t>
            </a:r>
            <a:endParaRPr lang="en-GB" dirty="0"/>
          </a:p>
          <a:p>
            <a:pPr marL="0" indent="0">
              <a:buNone/>
            </a:pPr>
            <a:r>
              <a:rPr lang="tr-TR" dirty="0"/>
              <a:t>Tunç Çağı, büyük imparatorlukların devridir. Anadolu’da Tunç Çağı M.Ö. 4000 sonunda başlamıştır. Üretim teknolojisinde madencilik önem kazanmıştır. Siyasal denetim ve sosyal yapı değişiklikleri olmuştur. </a:t>
            </a:r>
            <a:endParaRPr lang="en-GB" dirty="0"/>
          </a:p>
          <a:p>
            <a:r>
              <a:rPr lang="tr-TR" b="1" dirty="0"/>
              <a:t>Erken Tunç Çağı</a:t>
            </a:r>
            <a:endParaRPr lang="en-GB" dirty="0"/>
          </a:p>
          <a:p>
            <a:pPr marL="0" indent="0">
              <a:buNone/>
            </a:pPr>
            <a:r>
              <a:rPr lang="tr-TR" dirty="0"/>
              <a:t>Erken Tunç Çağı buluntuları arasında stilize idoller ve </a:t>
            </a:r>
            <a:r>
              <a:rPr lang="tr-TR" dirty="0" err="1"/>
              <a:t>figürinler</a:t>
            </a:r>
            <a:r>
              <a:rPr lang="tr-TR" dirty="0"/>
              <a:t> büyük bir yer tutar. Sözgelimi Ana Tanrıça kültü gücünü sürdürmekle birlikte, daha soyut bir biçime bürünmüştür.</a:t>
            </a:r>
            <a:endParaRPr lang="en-GB" dirty="0"/>
          </a:p>
          <a:p>
            <a:pPr marL="0" indent="0">
              <a:buNone/>
            </a:pPr>
            <a:endParaRPr lang="tr-TR" dirty="0"/>
          </a:p>
        </p:txBody>
      </p:sp>
    </p:spTree>
    <p:extLst>
      <p:ext uri="{BB962C8B-B14F-4D97-AF65-F5344CB8AC3E}">
        <p14:creationId xmlns:p14="http://schemas.microsoft.com/office/powerpoint/2010/main" val="305652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85000" lnSpcReduction="20000"/>
          </a:bodyPr>
          <a:lstStyle/>
          <a:p>
            <a:r>
              <a:rPr lang="tr-TR" b="1" dirty="0"/>
              <a:t>Alacahöyük</a:t>
            </a:r>
            <a:endParaRPr lang="en-GB" dirty="0"/>
          </a:p>
          <a:p>
            <a:pPr marL="0" indent="0">
              <a:buNone/>
            </a:pPr>
            <a:r>
              <a:rPr lang="tr-TR" dirty="0"/>
              <a:t>Çorum ili Alaca ilçe merkezi yakınındaki Alacahöyük, Tunç Çağı’nda Anadolu’nun önemli merkezlerinden biridir.</a:t>
            </a:r>
            <a:endParaRPr lang="en-GB" dirty="0"/>
          </a:p>
          <a:p>
            <a:pPr marL="0" indent="0">
              <a:buNone/>
            </a:pPr>
            <a:r>
              <a:rPr lang="tr-TR" dirty="0"/>
              <a:t>1842’de bir W.G. Hamilton adlı bir İngiliz gezgin tarafından keşfedilir. Atatürk’ün teşvikiyle 1935’de ilk Türk arkeoloji kazısı orada başlar.  </a:t>
            </a:r>
            <a:endParaRPr lang="en-GB" dirty="0"/>
          </a:p>
          <a:p>
            <a:pPr marL="0" indent="0">
              <a:buNone/>
            </a:pPr>
            <a:r>
              <a:rPr lang="tr-TR" dirty="0"/>
              <a:t>Bakır-Taş Çağı, İlk Tunç Çağı, Hititler, </a:t>
            </a:r>
            <a:r>
              <a:rPr lang="tr-TR" dirty="0" err="1"/>
              <a:t>Frigler</a:t>
            </a:r>
            <a:r>
              <a:rPr lang="tr-TR" dirty="0"/>
              <a:t> dönemlerinde var olan bir yerleşim yeridir. Hitit İmparatorluğu’nun önemli merkezlerinden biridir. Hitit İmparatorluğu yıkılırken bu kent de yıkılır. </a:t>
            </a:r>
            <a:r>
              <a:rPr lang="tr-TR" dirty="0" err="1"/>
              <a:t>Frigler</a:t>
            </a:r>
            <a:r>
              <a:rPr lang="tr-TR" dirty="0"/>
              <a:t> yanına bir köy kurarlar, o da zamanla silinir gider.</a:t>
            </a:r>
            <a:endParaRPr lang="en-GB" dirty="0"/>
          </a:p>
          <a:p>
            <a:pPr marL="0" indent="0">
              <a:buNone/>
            </a:pPr>
            <a:r>
              <a:rPr lang="tr-TR" dirty="0"/>
              <a:t>Sur duvarlarında iki kapı vardır: özel zamanlarda giriş-çıkışı sağlamak için altında gizli bir geçit “</a:t>
            </a:r>
            <a:r>
              <a:rPr lang="tr-TR" dirty="0" err="1"/>
              <a:t>potern</a:t>
            </a:r>
            <a:r>
              <a:rPr lang="tr-TR" dirty="0"/>
              <a:t>” olan </a:t>
            </a:r>
            <a:r>
              <a:rPr lang="tr-TR" dirty="0" err="1"/>
              <a:t>Poternli</a:t>
            </a:r>
            <a:r>
              <a:rPr lang="tr-TR" dirty="0"/>
              <a:t> Kapı ve kentin asıl giriş kapısı Sfenksli Kapı. Sfenksli Kapı’nın iki yanı gelenleri etkileyecek birer sfenksle, süslemelerle ve güneş tanrıçası </a:t>
            </a:r>
            <a:r>
              <a:rPr lang="tr-TR" dirty="0" err="1"/>
              <a:t>Arinna’nın</a:t>
            </a:r>
            <a:r>
              <a:rPr lang="tr-TR" dirty="0"/>
              <a:t> kabartmasıyla süslenmiştir.</a:t>
            </a:r>
            <a:endParaRPr lang="en-GB" dirty="0"/>
          </a:p>
          <a:p>
            <a:pPr marL="0" indent="0">
              <a:buNone/>
            </a:pPr>
            <a:r>
              <a:rPr lang="tr-TR" dirty="0"/>
              <a:t>Batı Anadolu’da kent devletleri, Orta Anadolu’da ise Beylik düzeninin ortaya çıktığı dönemde, Alacahöyük, karmaşık bir yaşam tarzının ve toplumun işaretlerini sunar.</a:t>
            </a:r>
            <a:endParaRPr lang="en-GB" dirty="0"/>
          </a:p>
          <a:p>
            <a:pPr marL="0" indent="0">
              <a:buNone/>
            </a:pPr>
            <a:endParaRPr lang="tr-TR" dirty="0"/>
          </a:p>
        </p:txBody>
      </p:sp>
    </p:spTree>
    <p:extLst>
      <p:ext uri="{BB962C8B-B14F-4D97-AF65-F5344CB8AC3E}">
        <p14:creationId xmlns:p14="http://schemas.microsoft.com/office/powerpoint/2010/main" val="121655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Anadolu’da ilk saray</a:t>
            </a:r>
            <a:endParaRPr lang="en-GB" dirty="0"/>
          </a:p>
          <a:p>
            <a:r>
              <a:rPr lang="tr-TR" dirty="0"/>
              <a:t>Bugün Keban Baraj suları altında kalmış olan </a:t>
            </a:r>
            <a:r>
              <a:rPr lang="tr-TR" dirty="0" err="1"/>
              <a:t>Norşuntepe</a:t>
            </a:r>
            <a:r>
              <a:rPr lang="tr-TR" dirty="0"/>
              <a:t>, gelişkin bir saray kompleksinin bulunduğu bir yerleşim yeridir.</a:t>
            </a:r>
            <a:endParaRPr lang="en-GB" dirty="0"/>
          </a:p>
          <a:p>
            <a:r>
              <a:rPr lang="tr-TR" dirty="0"/>
              <a:t>Ergani ve Maden bakır yataklarına yakınlığı bakımından, o dönemin önemli bir ticaret merkezi olduğu düşünülmektedir.</a:t>
            </a:r>
            <a:endParaRPr lang="en-GB" dirty="0"/>
          </a:p>
          <a:p>
            <a:pPr marL="0" indent="0">
              <a:buNone/>
            </a:pPr>
            <a:endParaRPr lang="tr-TR" dirty="0"/>
          </a:p>
        </p:txBody>
      </p:sp>
      <p:pic>
        <p:nvPicPr>
          <p:cNvPr id="4" name="Resim 3">
            <a:extLst>
              <a:ext uri="{FF2B5EF4-FFF2-40B4-BE49-F238E27FC236}">
                <a16:creationId xmlns:a16="http://schemas.microsoft.com/office/drawing/2014/main" id="{45D764F5-490C-45EF-BA3F-BC69595F04FF}"/>
              </a:ext>
            </a:extLst>
          </p:cNvPr>
          <p:cNvPicPr/>
          <p:nvPr/>
        </p:nvPicPr>
        <p:blipFill>
          <a:blip r:embed="rId2" cstate="print"/>
          <a:srcRect l="3932" t="4893" r="1570" b="6699"/>
          <a:stretch>
            <a:fillRect/>
          </a:stretch>
        </p:blipFill>
        <p:spPr bwMode="auto">
          <a:xfrm>
            <a:off x="2555776" y="4005064"/>
            <a:ext cx="4248472" cy="2697163"/>
          </a:xfrm>
          <a:prstGeom prst="rect">
            <a:avLst/>
          </a:prstGeom>
          <a:noFill/>
          <a:ln w="9525">
            <a:noFill/>
            <a:miter lim="800000"/>
            <a:headEnd/>
            <a:tailEnd/>
          </a:ln>
        </p:spPr>
      </p:pic>
    </p:spTree>
    <p:extLst>
      <p:ext uri="{BB962C8B-B14F-4D97-AF65-F5344CB8AC3E}">
        <p14:creationId xmlns:p14="http://schemas.microsoft.com/office/powerpoint/2010/main" val="43828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a:bodyPr>
          <a:lstStyle/>
          <a:p>
            <a:r>
              <a:rPr lang="tr-TR" b="1" dirty="0"/>
              <a:t>Yüksek Yaylalar</a:t>
            </a:r>
            <a:endParaRPr lang="en-GB" dirty="0"/>
          </a:p>
          <a:p>
            <a:pPr marL="0" indent="0">
              <a:buNone/>
            </a:pPr>
            <a:r>
              <a:rPr lang="tr-TR" dirty="0"/>
              <a:t>Doğu Anadolu, </a:t>
            </a:r>
            <a:r>
              <a:rPr lang="tr-TR" dirty="0" err="1"/>
              <a:t>topografik</a:t>
            </a:r>
            <a:r>
              <a:rPr lang="tr-TR" dirty="0"/>
              <a:t> olarak Anadolu’nun diğer yerlerinden oldukça farklıdır. Tarım arazisi sınırlı, buna karşılık yayla ve çayırları geniştir.</a:t>
            </a:r>
            <a:endParaRPr lang="en-GB" dirty="0"/>
          </a:p>
          <a:p>
            <a:pPr marL="0" indent="0">
              <a:buNone/>
            </a:pPr>
            <a:r>
              <a:rPr lang="tr-TR" dirty="0"/>
              <a:t>M.Ö. 2000’den itibaren, Doğu Anadolu’da farklı bir kültürel süreç başlar. Besicilik ve dolayısıyla göçebelik, farklı bir sosyal ve siyasal yapının doğmasına neden olur.</a:t>
            </a:r>
            <a:endParaRPr lang="en-GB" dirty="0"/>
          </a:p>
          <a:p>
            <a:pPr marL="0" indent="0">
              <a:buNone/>
            </a:pPr>
            <a:r>
              <a:rPr lang="tr-TR" dirty="0"/>
              <a:t>Anadolu’da neolitik köylerden uygar kentlere geçişte ve Anadolu’daki siyasal yapının belirlenmesinde Doğu Anadolu’daki yaylalarda bulunan göçebe çoban toplulukları kadar, dışarıdan gelen (başta Hint-Avrupa kavimleri olmak üzere) başka göçebe çoban topluluklarının istilaları da rol oynamıştır.</a:t>
            </a:r>
            <a:endParaRPr lang="en-GB" dirty="0"/>
          </a:p>
          <a:p>
            <a:pPr marL="0" indent="0">
              <a:buNone/>
            </a:pPr>
            <a:endParaRPr lang="tr-TR" dirty="0"/>
          </a:p>
        </p:txBody>
      </p:sp>
    </p:spTree>
    <p:extLst>
      <p:ext uri="{BB962C8B-B14F-4D97-AF65-F5344CB8AC3E}">
        <p14:creationId xmlns:p14="http://schemas.microsoft.com/office/powerpoint/2010/main" val="49535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16632"/>
            <a:ext cx="9036496" cy="6741368"/>
          </a:xfrm>
        </p:spPr>
        <p:txBody>
          <a:bodyPr>
            <a:normAutofit fontScale="85000" lnSpcReduction="20000"/>
          </a:bodyPr>
          <a:lstStyle/>
          <a:p>
            <a:r>
              <a:rPr lang="tr-TR" b="1" dirty="0" err="1"/>
              <a:t>Hattiler</a:t>
            </a:r>
            <a:endParaRPr lang="en-GB" dirty="0"/>
          </a:p>
          <a:p>
            <a:r>
              <a:rPr lang="tr-TR" dirty="0"/>
              <a:t>M.Ö.2500-1700 yılları arasında Anadolu’da bir uygarlık kurarlar.</a:t>
            </a:r>
            <a:endParaRPr lang="en-GB" dirty="0"/>
          </a:p>
          <a:p>
            <a:pPr marL="0" indent="0">
              <a:buNone/>
            </a:pPr>
            <a:r>
              <a:rPr lang="tr-TR" dirty="0"/>
              <a:t>Onlar hakkında fazla bilgimiz yok. </a:t>
            </a:r>
            <a:r>
              <a:rPr lang="tr-TR" dirty="0" err="1"/>
              <a:t>Hattileri</a:t>
            </a:r>
            <a:r>
              <a:rPr lang="tr-TR" dirty="0"/>
              <a:t> Anadolu’nun yerli  halkı olarak kabul edenler olduğu gibi, göçlerle geldiklerini söyleyenler de var. </a:t>
            </a:r>
            <a:r>
              <a:rPr lang="tr-TR" dirty="0" err="1"/>
              <a:t>Hattilerin</a:t>
            </a:r>
            <a:r>
              <a:rPr lang="tr-TR" dirty="0"/>
              <a:t> önemi, kendilerinden sonra Anadolu’da uygarlık kuran Hititleri çok etkilemeleri. Öyle ki Hititler kendilerini “Nesin” adıyla anmalarına rağmen ülkelerine </a:t>
            </a:r>
            <a:r>
              <a:rPr lang="tr-TR" dirty="0" err="1"/>
              <a:t>Hatti</a:t>
            </a:r>
            <a:r>
              <a:rPr lang="tr-TR" dirty="0"/>
              <a:t> ülkesi demişlerdir. Ayrıca Hitit rahipleri de </a:t>
            </a:r>
            <a:r>
              <a:rPr lang="tr-TR" dirty="0" err="1"/>
              <a:t>Hattice</a:t>
            </a:r>
            <a:r>
              <a:rPr lang="tr-TR" dirty="0"/>
              <a:t> konuşur ve kendi inançlarının yanı sıra </a:t>
            </a:r>
            <a:r>
              <a:rPr lang="tr-TR" dirty="0" err="1"/>
              <a:t>Hattilerin</a:t>
            </a:r>
            <a:r>
              <a:rPr lang="tr-TR" dirty="0"/>
              <a:t> inançlarını da benimsemiş durumdalar. </a:t>
            </a:r>
            <a:r>
              <a:rPr lang="tr-TR" dirty="0" err="1"/>
              <a:t>Hattiler</a:t>
            </a:r>
            <a:r>
              <a:rPr lang="tr-TR" dirty="0"/>
              <a:t> </a:t>
            </a:r>
            <a:r>
              <a:rPr lang="tr-TR" dirty="0" err="1"/>
              <a:t>Hititler’le</a:t>
            </a:r>
            <a:r>
              <a:rPr lang="tr-TR" dirty="0"/>
              <a:t> kaynaşmış, </a:t>
            </a:r>
            <a:r>
              <a:rPr lang="tr-TR" dirty="0" err="1"/>
              <a:t>Hatti</a:t>
            </a:r>
            <a:r>
              <a:rPr lang="tr-TR" dirty="0"/>
              <a:t> kültürü Hitit uygarlığı içinde yaşamaya devam etmiştir.</a:t>
            </a:r>
            <a:endParaRPr lang="en-GB" dirty="0"/>
          </a:p>
          <a:p>
            <a:pPr marL="0" indent="0">
              <a:buNone/>
            </a:pPr>
            <a:r>
              <a:rPr lang="tr-TR" dirty="0" err="1"/>
              <a:t>Hatti</a:t>
            </a:r>
            <a:r>
              <a:rPr lang="tr-TR" dirty="0"/>
              <a:t> Uygarlığına ilişkin en önemli eserler Konya-</a:t>
            </a:r>
            <a:r>
              <a:rPr lang="tr-TR" dirty="0" err="1"/>
              <a:t>Karahöyük</a:t>
            </a:r>
            <a:r>
              <a:rPr lang="tr-TR" dirty="0"/>
              <a:t>, Kayseri-Kültepe, </a:t>
            </a:r>
            <a:r>
              <a:rPr lang="tr-TR" dirty="0" err="1"/>
              <a:t>Acemhöyük</a:t>
            </a:r>
            <a:r>
              <a:rPr lang="tr-TR" dirty="0"/>
              <a:t> ve Tokat-</a:t>
            </a:r>
            <a:r>
              <a:rPr lang="tr-TR" dirty="0" err="1"/>
              <a:t>Horoztepe’de</a:t>
            </a:r>
            <a:r>
              <a:rPr lang="tr-TR" dirty="0"/>
              <a:t> bulunmuştur. Buradaki buluntulardan hareketle ana tanrıça kültüne sahip oldukları anlaşılıyor. Boğa ise gök tanrıyı temsil ediyor.</a:t>
            </a:r>
            <a:endParaRPr lang="en-GB" dirty="0"/>
          </a:p>
          <a:p>
            <a:pPr marL="0" indent="0">
              <a:buNone/>
            </a:pPr>
            <a:r>
              <a:rPr lang="tr-TR" dirty="0" err="1"/>
              <a:t>Hattilere</a:t>
            </a:r>
            <a:r>
              <a:rPr lang="tr-TR" dirty="0"/>
              <a:t> ait süsleme ve bezeme şekilleri Anadolu’nun bir çok yerinde onlardan sonra da görülüyor.</a:t>
            </a:r>
            <a:endParaRPr lang="en-GB" dirty="0"/>
          </a:p>
          <a:p>
            <a:pPr marL="0" indent="0">
              <a:buNone/>
            </a:pPr>
            <a:endParaRPr lang="tr-TR" dirty="0"/>
          </a:p>
        </p:txBody>
      </p:sp>
    </p:spTree>
    <p:extLst>
      <p:ext uri="{BB962C8B-B14F-4D97-AF65-F5344CB8AC3E}">
        <p14:creationId xmlns:p14="http://schemas.microsoft.com/office/powerpoint/2010/main" val="122730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Kültepe</a:t>
            </a:r>
            <a:endParaRPr lang="en-GB" dirty="0"/>
          </a:p>
          <a:p>
            <a:pPr marL="0" indent="0">
              <a:buNone/>
            </a:pPr>
            <a:r>
              <a:rPr lang="tr-TR" dirty="0"/>
              <a:t>Burası, güçlü bir </a:t>
            </a:r>
            <a:r>
              <a:rPr lang="tr-TR" dirty="0" err="1"/>
              <a:t>Hatti</a:t>
            </a:r>
            <a:r>
              <a:rPr lang="tr-TR" dirty="0"/>
              <a:t> beyliğinin merkezidir. Daha sonra Hitit kültürünün biçimlenmeye başlamasında da önemli bir rolü olmuştur.</a:t>
            </a:r>
            <a:endParaRPr lang="en-GB" dirty="0"/>
          </a:p>
          <a:p>
            <a:pPr marL="0" indent="0">
              <a:buNone/>
            </a:pPr>
            <a:r>
              <a:rPr lang="tr-TR" dirty="0"/>
              <a:t>Bugün Kayseri yakınlarındaki Kültepe (Kaniş), dünyanın ilk büyük pazarıdır. Kentte saraylar, </a:t>
            </a:r>
            <a:r>
              <a:rPr lang="tr-TR" dirty="0" err="1"/>
              <a:t>karum</a:t>
            </a:r>
            <a:r>
              <a:rPr lang="tr-TR" dirty="0"/>
              <a:t>, depolar ve evler bulunmaktadır.</a:t>
            </a:r>
            <a:endParaRPr lang="en-GB" dirty="0"/>
          </a:p>
          <a:p>
            <a:pPr marL="0" indent="0">
              <a:buNone/>
            </a:pPr>
            <a:r>
              <a:rPr lang="tr-TR" dirty="0"/>
              <a:t>Yönetici sınıf ova düzeyinden yüksekteki höyükte, surlarla çevrili alanda oturur. Yerli halk ve Asurlu tüccarlar surların dışında, birbirinden ayrı mahallelerde </a:t>
            </a:r>
            <a:r>
              <a:rPr lang="tr-TR" dirty="0" err="1"/>
              <a:t>ikâmet</a:t>
            </a:r>
            <a:r>
              <a:rPr lang="tr-TR" dirty="0"/>
              <a:t> eder. Ticaret nedeniyle sadece surların içi değil, surların dışı da gelişmiştir.</a:t>
            </a:r>
            <a:endParaRPr lang="en-GB" dirty="0"/>
          </a:p>
          <a:p>
            <a:pPr marL="0" indent="0">
              <a:buNone/>
            </a:pPr>
            <a:endParaRPr lang="tr-TR" dirty="0"/>
          </a:p>
        </p:txBody>
      </p:sp>
    </p:spTree>
    <p:extLst>
      <p:ext uri="{BB962C8B-B14F-4D97-AF65-F5344CB8AC3E}">
        <p14:creationId xmlns:p14="http://schemas.microsoft.com/office/powerpoint/2010/main" val="346752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err="1"/>
              <a:t>Paleolitik</a:t>
            </a:r>
            <a:r>
              <a:rPr lang="tr-TR" b="1" dirty="0"/>
              <a:t> Dönemde Anadolu</a:t>
            </a:r>
          </a:p>
          <a:p>
            <a:pPr marL="0" indent="0">
              <a:buNone/>
            </a:pPr>
            <a:r>
              <a:rPr lang="tr-TR" dirty="0"/>
              <a:t>Anadolu’nun </a:t>
            </a:r>
            <a:r>
              <a:rPr lang="tr-TR" dirty="0" err="1"/>
              <a:t>Paleolitik</a:t>
            </a:r>
            <a:r>
              <a:rPr lang="tr-TR" dirty="0"/>
              <a:t> çağına ilişkin bilgilerimiz, birkaç önemli yerleşim yerinden geliyor:</a:t>
            </a:r>
            <a:endParaRPr lang="en-GB" dirty="0"/>
          </a:p>
          <a:p>
            <a:pPr marL="0" indent="0">
              <a:buNone/>
            </a:pPr>
            <a:endParaRPr lang="en-GB" dirty="0"/>
          </a:p>
          <a:p>
            <a:pPr marL="0" indent="0">
              <a:buNone/>
            </a:pPr>
            <a:endParaRPr lang="tr-TR" dirty="0"/>
          </a:p>
        </p:txBody>
      </p:sp>
      <p:pic>
        <p:nvPicPr>
          <p:cNvPr id="4" name="Resim 3" descr="paleolitik286">
            <a:extLst>
              <a:ext uri="{FF2B5EF4-FFF2-40B4-BE49-F238E27FC236}">
                <a16:creationId xmlns:a16="http://schemas.microsoft.com/office/drawing/2014/main" id="{08000F11-2BFA-42E4-8F86-29A4FE85C188}"/>
              </a:ext>
            </a:extLst>
          </p:cNvPr>
          <p:cNvPicPr/>
          <p:nvPr/>
        </p:nvPicPr>
        <p:blipFill>
          <a:blip r:embed="rId2" cstate="print"/>
          <a:srcRect/>
          <a:stretch>
            <a:fillRect/>
          </a:stretch>
        </p:blipFill>
        <p:spPr bwMode="auto">
          <a:xfrm>
            <a:off x="755576" y="2107247"/>
            <a:ext cx="7920880" cy="4490105"/>
          </a:xfrm>
          <a:prstGeom prst="rect">
            <a:avLst/>
          </a:prstGeom>
          <a:noFill/>
          <a:ln w="9525">
            <a:noFill/>
            <a:miter lim="800000"/>
            <a:headEnd/>
            <a:tailEnd/>
          </a:ln>
          <a:effectLst/>
        </p:spPr>
      </p:pic>
    </p:spTree>
    <p:extLst>
      <p:ext uri="{BB962C8B-B14F-4D97-AF65-F5344CB8AC3E}">
        <p14:creationId xmlns:p14="http://schemas.microsoft.com/office/powerpoint/2010/main" val="2510273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Asur Ticaret Kolonileri</a:t>
            </a:r>
            <a:endParaRPr lang="en-GB" dirty="0"/>
          </a:p>
          <a:p>
            <a:pPr marL="0" indent="0">
              <a:buNone/>
            </a:pPr>
            <a:r>
              <a:rPr lang="tr-TR" dirty="0"/>
              <a:t>Asur İmparatorluğu, Anadolu’ya kadar uzanan etkisiyle, dönemin en güçlü siyasal merkezidir.</a:t>
            </a:r>
            <a:endParaRPr lang="en-GB" dirty="0"/>
          </a:p>
          <a:p>
            <a:pPr marL="0" indent="0">
              <a:buNone/>
            </a:pPr>
            <a:r>
              <a:rPr lang="tr-TR" dirty="0"/>
              <a:t>M.Ö. 2000 yılları, Anadolu’nun Mezopotamya ile ilişkisinin çok yoğun olduğu bir dönemdir.</a:t>
            </a:r>
            <a:endParaRPr lang="en-GB" dirty="0"/>
          </a:p>
          <a:p>
            <a:pPr marL="0" indent="0">
              <a:buNone/>
            </a:pPr>
            <a:r>
              <a:rPr lang="tr-TR" dirty="0"/>
              <a:t>Asurlular vergi karşılığında kendilerine güven sağlayan Anadolu Prenslerinin korumasında 200-250 eşekten oluşan kervanlarla Orta Anadolu’ya dek gelir. Tunç yapımında kullanılan kalayı ve dokunmuş kumaş getirir; altın, gümüş ve değerli taşlar götürür.</a:t>
            </a:r>
            <a:endParaRPr lang="en-GB" dirty="0"/>
          </a:p>
          <a:p>
            <a:pPr marL="0" indent="0">
              <a:buNone/>
            </a:pPr>
            <a:endParaRPr lang="tr-TR" dirty="0"/>
          </a:p>
        </p:txBody>
      </p:sp>
    </p:spTree>
    <p:extLst>
      <p:ext uri="{BB962C8B-B14F-4D97-AF65-F5344CB8AC3E}">
        <p14:creationId xmlns:p14="http://schemas.microsoft.com/office/powerpoint/2010/main" val="132321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lnSpcReduction="20000"/>
          </a:bodyPr>
          <a:lstStyle/>
          <a:p>
            <a:pPr marL="0" indent="0">
              <a:buNone/>
            </a:pPr>
            <a:r>
              <a:rPr lang="tr-TR" dirty="0"/>
              <a:t>Asurlu tüccarlar özellikle Orta Anadolu’da ve Güneydoğu’da organize bir ticaret sistemi kurarlar. Ticaret ağının başlangıcı Asur, bitiş noktası ise bugünkü Kayseri yakınındaki Kültepe’dir (o zamanki adıyla Kaniş). Anadolu’da sayıları 20’ye varan ve adına Asurcada “liman” anlamına gelen Karum dedikleri ticaret merkezleri ve büyük ticaret merkezleri arasında yaklaşık aynı sayıda adına Asurcada “konuk” anlamına gelen </a:t>
            </a:r>
            <a:r>
              <a:rPr lang="tr-TR" dirty="0" err="1"/>
              <a:t>Vabartum</a:t>
            </a:r>
            <a:r>
              <a:rPr lang="tr-TR" dirty="0"/>
              <a:t> dedikleri konaklama yerleri kurmuşlardır. Karumlar büyük kentlerin hemen yanı başında kurulmuş, tüccarların hem </a:t>
            </a:r>
            <a:r>
              <a:rPr lang="tr-TR" dirty="0" err="1"/>
              <a:t>ikâmet</a:t>
            </a:r>
            <a:r>
              <a:rPr lang="tr-TR" dirty="0"/>
              <a:t> ettikleri hem de ticaret faaliyetlerini devam ettirdikleri ticaret mahalleleri, başka deyişle ticaret kolonileridir. Anadolu’daki </a:t>
            </a:r>
            <a:r>
              <a:rPr lang="tr-TR" dirty="0" err="1"/>
              <a:t>karumların</a:t>
            </a:r>
            <a:r>
              <a:rPr lang="tr-TR" dirty="0"/>
              <a:t> merkezi ise Kültepe’dekidir. Bu ticaret kolonileri yerel beylerin izinleriyle ve onların koruması altında kurulmaktadır. Karşılığında tüccarlar beylere kira ve vergi vermektedir.</a:t>
            </a:r>
            <a:endParaRPr lang="en-GB" dirty="0"/>
          </a:p>
          <a:p>
            <a:pPr marL="0" indent="0">
              <a:buNone/>
            </a:pPr>
            <a:endParaRPr lang="tr-TR" dirty="0"/>
          </a:p>
        </p:txBody>
      </p:sp>
    </p:spTree>
    <p:extLst>
      <p:ext uri="{BB962C8B-B14F-4D97-AF65-F5344CB8AC3E}">
        <p14:creationId xmlns:p14="http://schemas.microsoft.com/office/powerpoint/2010/main" val="12181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HİTİT UYGARLIĞI  (M.Ö.2000-1200) *</a:t>
            </a:r>
            <a:endParaRPr lang="en-GB" dirty="0"/>
          </a:p>
          <a:p>
            <a:pPr marL="0" indent="0">
              <a:buNone/>
            </a:pPr>
            <a:r>
              <a:rPr lang="tr-TR" dirty="0"/>
              <a:t>Orta Anadolu’ya nereden geldikleri tam olarak bilinmemekle birlikte, Kafkaslar ya da Balkanlar üzerinden geldiklerine dair bir tahmin bulunmakta. Burada </a:t>
            </a:r>
            <a:r>
              <a:rPr lang="tr-TR" dirty="0" err="1"/>
              <a:t>Hattiler</a:t>
            </a:r>
            <a:r>
              <a:rPr lang="tr-TR" dirty="0"/>
              <a:t> ile birleşerek M.Ö.2000’lerin başında Hitit </a:t>
            </a:r>
            <a:r>
              <a:rPr lang="tr-TR" dirty="0" err="1"/>
              <a:t>Uygarlığı’nı</a:t>
            </a:r>
            <a:r>
              <a:rPr lang="tr-TR" dirty="0"/>
              <a:t> kurdukları tahmin ediliyor. Anadolu’da kendilerinden önce bulunan </a:t>
            </a:r>
            <a:r>
              <a:rPr lang="tr-TR" dirty="0" err="1"/>
              <a:t>Hatti</a:t>
            </a:r>
            <a:r>
              <a:rPr lang="tr-TR" dirty="0"/>
              <a:t>, Pala, </a:t>
            </a:r>
            <a:r>
              <a:rPr lang="tr-TR" dirty="0" err="1"/>
              <a:t>Luwi</a:t>
            </a:r>
            <a:r>
              <a:rPr lang="tr-TR" dirty="0"/>
              <a:t> ve </a:t>
            </a:r>
            <a:r>
              <a:rPr lang="tr-TR" dirty="0" err="1"/>
              <a:t>Hurri</a:t>
            </a:r>
            <a:r>
              <a:rPr lang="tr-TR" dirty="0"/>
              <a:t> toplumlarının kültürel birikimlerinin yanı sıra Mezopotamya ve Mısır uygarlıklarından da etkileniyorlar. </a:t>
            </a:r>
            <a:endParaRPr lang="en-GB" dirty="0"/>
          </a:p>
          <a:p>
            <a:pPr marL="0" indent="0">
              <a:buNone/>
            </a:pPr>
            <a:endParaRPr lang="tr-TR" dirty="0"/>
          </a:p>
        </p:txBody>
      </p:sp>
    </p:spTree>
    <p:extLst>
      <p:ext uri="{BB962C8B-B14F-4D97-AF65-F5344CB8AC3E}">
        <p14:creationId xmlns:p14="http://schemas.microsoft.com/office/powerpoint/2010/main" val="21195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Dilleri Hint-Avrupa kökenli. Kendilerine Nesin (yani </a:t>
            </a:r>
            <a:r>
              <a:rPr lang="tr-TR" dirty="0" err="1"/>
              <a:t>Nesice</a:t>
            </a:r>
            <a:r>
              <a:rPr lang="tr-TR" dirty="0"/>
              <a:t> konuşanlar) deseler de, yazdıkları metinlerde ülkelerine </a:t>
            </a:r>
            <a:r>
              <a:rPr lang="tr-TR" dirty="0" err="1"/>
              <a:t>Hatti</a:t>
            </a:r>
            <a:r>
              <a:rPr lang="tr-TR" dirty="0"/>
              <a:t> Ülkesi derler. 19. yüzyılda bu uygarlığı keşfeden bilim insanları onlara Hititler adını verdiler.</a:t>
            </a:r>
            <a:endParaRPr lang="en-GB" dirty="0"/>
          </a:p>
          <a:p>
            <a:pPr marL="0" indent="0">
              <a:buNone/>
            </a:pPr>
            <a:r>
              <a:rPr lang="tr-TR" dirty="0"/>
              <a:t>Hitit uygarlığı, Kızılırmak civarında ortaya çıkar. Zamanla hem batıya ilerleyip Ege Denizi kıyılarına ulaşırlar, hem de güneydoğuya yönelip Mezopotamya’yı topraklarına katarlar ve Mısır’la savaşırlar.</a:t>
            </a:r>
            <a:endParaRPr lang="en-GB" dirty="0"/>
          </a:p>
          <a:p>
            <a:pPr marL="0" indent="0">
              <a:buNone/>
            </a:pPr>
            <a:endParaRPr lang="tr-TR" dirty="0"/>
          </a:p>
        </p:txBody>
      </p:sp>
    </p:spTree>
    <p:extLst>
      <p:ext uri="{BB962C8B-B14F-4D97-AF65-F5344CB8AC3E}">
        <p14:creationId xmlns:p14="http://schemas.microsoft.com/office/powerpoint/2010/main" val="312571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err="1"/>
              <a:t>Hititler'in</a:t>
            </a:r>
            <a:r>
              <a:rPr lang="tr-TR" dirty="0"/>
              <a:t> Anadolu’da ilk görülmeleri M.Ö.2000’lere tarihlense de Hitit Krallığını M.Ö. 1660-1630 yılları arasında hüküm sürmüş I. </a:t>
            </a:r>
            <a:r>
              <a:rPr lang="tr-TR" dirty="0" err="1"/>
              <a:t>Hattuşili’nin</a:t>
            </a:r>
            <a:r>
              <a:rPr lang="tr-TR" dirty="0"/>
              <a:t> kurduğu söylenir. Bu konu belgelere bakıldığında biraz karışıktır, çünkü </a:t>
            </a:r>
            <a:r>
              <a:rPr lang="tr-TR" dirty="0" err="1"/>
              <a:t>Hattuşili</a:t>
            </a:r>
            <a:r>
              <a:rPr lang="tr-TR" dirty="0"/>
              <a:t> de kendinden önce gelen Kral </a:t>
            </a:r>
            <a:r>
              <a:rPr lang="tr-TR" dirty="0" err="1"/>
              <a:t>Labarna</a:t>
            </a:r>
            <a:r>
              <a:rPr lang="tr-TR" dirty="0"/>
              <a:t> ve başşehir </a:t>
            </a:r>
            <a:r>
              <a:rPr lang="tr-TR" dirty="0" err="1"/>
              <a:t>Kussara'dan</a:t>
            </a:r>
            <a:r>
              <a:rPr lang="tr-TR" dirty="0"/>
              <a:t> </a:t>
            </a:r>
            <a:r>
              <a:rPr lang="tr-TR" dirty="0" err="1"/>
              <a:t>sözetmektedir</a:t>
            </a:r>
            <a:r>
              <a:rPr lang="tr-TR" dirty="0"/>
              <a:t>. Bu dönem ise oldukça karışıktır çünkü Anadolu'da yerel krallar hüküm sürmektedir. </a:t>
            </a:r>
            <a:endParaRPr lang="en-GB" dirty="0"/>
          </a:p>
          <a:p>
            <a:pPr marL="0" indent="0">
              <a:buNone/>
            </a:pPr>
            <a:endParaRPr lang="tr-TR" dirty="0"/>
          </a:p>
        </p:txBody>
      </p:sp>
    </p:spTree>
    <p:extLst>
      <p:ext uri="{BB962C8B-B14F-4D97-AF65-F5344CB8AC3E}">
        <p14:creationId xmlns:p14="http://schemas.microsoft.com/office/powerpoint/2010/main" val="110442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Beyliklerden Merkezi Devlete</a:t>
            </a:r>
            <a:endParaRPr lang="en-GB" dirty="0"/>
          </a:p>
          <a:p>
            <a:r>
              <a:rPr lang="tr-TR" dirty="0"/>
              <a:t>Anadolu, engebeli ve ulaşım olanakları sınırlı bir yarımada olduğu için önceleri geniş bir devlet kurmak zor olmuştur. İlk Hitit Beyliği kurulduğunda Anadolu’da toplumsal örgütlenme küçük beylikler biçimindedir. Hititler fetihlerle ve ulaşım ağını oluşturarak Anadolu tarihinde geniş çaplı ilk siyasal birliği kurmuşlardır. </a:t>
            </a:r>
            <a:endParaRPr lang="en-GB" dirty="0"/>
          </a:p>
          <a:p>
            <a:r>
              <a:rPr lang="tr-TR" dirty="0"/>
              <a:t>M.Ö. 18. yüzyıl ortalarında </a:t>
            </a:r>
            <a:r>
              <a:rPr lang="tr-TR" dirty="0" err="1"/>
              <a:t>Kaneş’i</a:t>
            </a:r>
            <a:r>
              <a:rPr lang="tr-TR" dirty="0"/>
              <a:t> ele geçirip başkent yapan ve başka kentleri ele geçiren Hitit kralından söz edilir bir Asur tabletinde. Bu, erken Hitit Çağı olarak adlandırılır.</a:t>
            </a:r>
            <a:endParaRPr lang="en-GB" dirty="0"/>
          </a:p>
          <a:p>
            <a:pPr marL="0" indent="0">
              <a:buNone/>
            </a:pPr>
            <a:endParaRPr lang="tr-TR" dirty="0"/>
          </a:p>
        </p:txBody>
      </p:sp>
    </p:spTree>
    <p:extLst>
      <p:ext uri="{BB962C8B-B14F-4D97-AF65-F5344CB8AC3E}">
        <p14:creationId xmlns:p14="http://schemas.microsoft.com/office/powerpoint/2010/main" val="142058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pPr marL="0" indent="0">
              <a:buNone/>
            </a:pPr>
            <a:r>
              <a:rPr lang="tr-TR" dirty="0"/>
              <a:t>Çiviyazısını Anadolu’da bir dönem var olmuş Asur tüccar kolonilerinden değil, Babil’den alırlar. Çiviyazısı M.Ö. 1630 yılı ve sonrasında I. </a:t>
            </a:r>
            <a:r>
              <a:rPr lang="tr-TR" dirty="0" err="1"/>
              <a:t>Hattuşili</a:t>
            </a:r>
            <a:r>
              <a:rPr lang="tr-TR" dirty="0"/>
              <a:t> adlı Hitit kralı zamanında kullanılmaya başlanır ve o dönemdeki yazılardan Hitit’in güçlü bir krallık olduğunu öğreniriz. Hititler yaptıklarını düzenli biçimde kayıt altına aldıkları için tarihçi halk olarak adlandırılır. Ayrıca kralların zaferlerinin </a:t>
            </a:r>
            <a:r>
              <a:rPr lang="tr-TR" dirty="0" err="1"/>
              <a:t>yanısıra</a:t>
            </a:r>
            <a:r>
              <a:rPr lang="tr-TR" dirty="0"/>
              <a:t> yenilgilerini de kayda geçirtmeleri, tarihin doğru yazılması konusuna önem verdiklerini düşündürtür.</a:t>
            </a:r>
          </a:p>
          <a:p>
            <a:pPr marL="0" indent="0">
              <a:buNone/>
            </a:pPr>
            <a:r>
              <a:rPr lang="tr-TR" dirty="0"/>
              <a:t>I. </a:t>
            </a:r>
            <a:r>
              <a:rPr lang="tr-TR" dirty="0" err="1"/>
              <a:t>Hattuşili</a:t>
            </a:r>
            <a:r>
              <a:rPr lang="tr-TR" dirty="0"/>
              <a:t> ile birlikte, M.Ö. 14. yüzyıl başına dek sürecek olan Eski Hitit Krallığı dönemi başlamış olur. Bu tarihten sonra ise Yeni Krallık Dönemi, yani Hitit İmparatorluğu başlar.</a:t>
            </a:r>
            <a:endParaRPr lang="en-GB" dirty="0"/>
          </a:p>
          <a:p>
            <a:pPr marL="0" indent="0">
              <a:buNone/>
            </a:pPr>
            <a:endParaRPr lang="tr-TR" dirty="0"/>
          </a:p>
        </p:txBody>
      </p:sp>
    </p:spTree>
    <p:extLst>
      <p:ext uri="{BB962C8B-B14F-4D97-AF65-F5344CB8AC3E}">
        <p14:creationId xmlns:p14="http://schemas.microsoft.com/office/powerpoint/2010/main" val="49969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r>
              <a:rPr lang="tr-TR" b="1" dirty="0"/>
              <a:t>Hitit İmparatorluğu</a:t>
            </a:r>
            <a:endParaRPr lang="en-GB" dirty="0"/>
          </a:p>
          <a:p>
            <a:pPr marL="0" indent="0">
              <a:buNone/>
            </a:pPr>
            <a:r>
              <a:rPr lang="tr-TR" dirty="0" err="1"/>
              <a:t>Hattuşili</a:t>
            </a:r>
            <a:r>
              <a:rPr lang="tr-TR" dirty="0"/>
              <a:t> döneminde başkent olan </a:t>
            </a:r>
            <a:r>
              <a:rPr lang="tr-TR" dirty="0" err="1"/>
              <a:t>Hattuşa</a:t>
            </a:r>
            <a:r>
              <a:rPr lang="tr-TR" dirty="0"/>
              <a:t> Çorum’un Boğazkale ilçesi yakınındadır. </a:t>
            </a:r>
            <a:r>
              <a:rPr lang="tr-TR" dirty="0" err="1"/>
              <a:t>Hattuşili</a:t>
            </a:r>
            <a:r>
              <a:rPr lang="tr-TR" dirty="0"/>
              <a:t> döneminde önemli iç olaylar vasiyetname adlı bir belgede, dış olaylar ve seferler ile yıllıklarda kaydedilmiştir.</a:t>
            </a:r>
            <a:endParaRPr lang="en-GB" dirty="0"/>
          </a:p>
          <a:p>
            <a:pPr marL="0" indent="0">
              <a:buNone/>
            </a:pPr>
            <a:r>
              <a:rPr lang="tr-TR" dirty="0"/>
              <a:t>Kral </a:t>
            </a:r>
            <a:r>
              <a:rPr lang="tr-TR" dirty="0" err="1"/>
              <a:t>Telipinu’ya</a:t>
            </a:r>
            <a:r>
              <a:rPr lang="tr-TR" dirty="0"/>
              <a:t> kadar entrika ve </a:t>
            </a:r>
            <a:r>
              <a:rPr lang="tr-TR" dirty="0" err="1"/>
              <a:t>suikastlerle</a:t>
            </a:r>
            <a:r>
              <a:rPr lang="tr-TR" dirty="0"/>
              <a:t> el değiştirir krallık. </a:t>
            </a:r>
            <a:r>
              <a:rPr lang="tr-TR" dirty="0" err="1"/>
              <a:t>Telipinu</a:t>
            </a:r>
            <a:r>
              <a:rPr lang="tr-TR" dirty="0"/>
              <a:t> bir ferman yazdırır; başında o zamana dek Hitit Krallığı’nın o zamanki tarihini özetler, sonra da krallığın nasıl devredileceğini kurallara bağlar. Hitit Meclisi </a:t>
            </a:r>
            <a:r>
              <a:rPr lang="tr-TR" dirty="0" err="1"/>
              <a:t>Panku’nun</a:t>
            </a:r>
            <a:r>
              <a:rPr lang="tr-TR" dirty="0"/>
              <a:t> da onayını alan bu kurallara göre önce birinci sıradan oğlu (karısından olan oğlu); yoksa ikinci sıradan oğlu (bir cariyeden olan oğlu); o da yoksa kızının kocası (damadı) tahta geçer.</a:t>
            </a:r>
            <a:endParaRPr lang="en-GB" dirty="0"/>
          </a:p>
          <a:p>
            <a:pPr marL="0" indent="0">
              <a:buNone/>
            </a:pPr>
            <a:endParaRPr lang="tr-TR" dirty="0"/>
          </a:p>
        </p:txBody>
      </p:sp>
    </p:spTree>
    <p:extLst>
      <p:ext uri="{BB962C8B-B14F-4D97-AF65-F5344CB8AC3E}">
        <p14:creationId xmlns:p14="http://schemas.microsoft.com/office/powerpoint/2010/main" val="197185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669360"/>
          </a:xfrm>
        </p:spPr>
        <p:txBody>
          <a:bodyPr>
            <a:normAutofit/>
          </a:bodyPr>
          <a:lstStyle/>
          <a:p>
            <a:r>
              <a:rPr lang="tr-TR" b="1" dirty="0"/>
              <a:t>Devlet örgütlenmesi</a:t>
            </a:r>
            <a:r>
              <a:rPr lang="tr-TR" dirty="0"/>
              <a:t> </a:t>
            </a:r>
            <a:endParaRPr lang="en-GB" dirty="0"/>
          </a:p>
          <a:p>
            <a:pPr marL="0" indent="0">
              <a:buNone/>
            </a:pPr>
            <a:r>
              <a:rPr lang="tr-TR" dirty="0"/>
              <a:t>Kral en üst düzeydeki idareci, din adamı, komutan ve yargıçtır. Ona Hititlerin en büyük tanrısı olan Güneş’e atıfta bulunarak “</a:t>
            </a:r>
            <a:r>
              <a:rPr lang="tr-TR" dirty="0" err="1"/>
              <a:t>Utu</a:t>
            </a:r>
            <a:r>
              <a:rPr lang="tr-TR" dirty="0"/>
              <a:t>” (Güneşim) diye hitap edilir. Ardından öncelik kraliyet ailesinde olmak üzere hiyerarşik bir düzende memurlar gelir. Kral yaşarken tanrısal bir nitelik taşımaz, öldükten sonra bu niteliğe kavuşur. Belgelerde kralın öldüğü “tanrı oldu” sözcükleriyle tanımlanır. Yaşarken, tanrının yeryüzündeki temsilcisidir. Yargıç olarak </a:t>
            </a:r>
            <a:r>
              <a:rPr lang="tr-TR" dirty="0" err="1"/>
              <a:t>vassallar</a:t>
            </a:r>
            <a:r>
              <a:rPr lang="tr-TR" dirty="0"/>
              <a:t> arasındaki anlaşmazlıkları çözümler. Davaların “kral </a:t>
            </a:r>
            <a:r>
              <a:rPr lang="tr-TR" dirty="0" err="1"/>
              <a:t>kapısı”nda</a:t>
            </a:r>
            <a:r>
              <a:rPr lang="tr-TR" dirty="0"/>
              <a:t> çözüldüğü yazılır tabletlerde, ama her tür davaya kralın baktığı düşünülmemektedir.</a:t>
            </a:r>
          </a:p>
          <a:p>
            <a:pPr marL="0" indent="0">
              <a:buNone/>
            </a:pPr>
            <a:endParaRPr lang="tr-TR" dirty="0"/>
          </a:p>
        </p:txBody>
      </p:sp>
    </p:spTree>
    <p:extLst>
      <p:ext uri="{BB962C8B-B14F-4D97-AF65-F5344CB8AC3E}">
        <p14:creationId xmlns:p14="http://schemas.microsoft.com/office/powerpoint/2010/main" val="79148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Meclis </a:t>
            </a:r>
            <a:r>
              <a:rPr lang="tr-TR" dirty="0" err="1"/>
              <a:t>Panku’nun</a:t>
            </a:r>
            <a:r>
              <a:rPr lang="tr-TR" dirty="0"/>
              <a:t> görevleri ve kimlerden oluştuğuna ilişkin kesin bir bilgi yoktur. Soylulardan oluştuğu tahmin edilmektedir. Krallık döneminde etkinken, imparatorluk döneminde etkisini yitirdiği bilinmektedir. </a:t>
            </a:r>
            <a:endParaRPr lang="en-GB" dirty="0"/>
          </a:p>
          <a:p>
            <a:pPr marL="0" indent="0">
              <a:buNone/>
            </a:pPr>
            <a:r>
              <a:rPr lang="tr-TR" dirty="0"/>
              <a:t>Toprak mülkiyetinin küçük parseller biçiminde örgütlenmesi, siyasal merkezin gücünü korumayı sağlar. Böylelikle, yerel iktidarlar sınırlandırılmış, merkezî iktidara rakip olmaları önlenmiş olur.</a:t>
            </a:r>
            <a:endParaRPr lang="en-GB" dirty="0"/>
          </a:p>
          <a:p>
            <a:pPr marL="0" indent="0">
              <a:buNone/>
            </a:pPr>
            <a:endParaRPr lang="tr-TR" dirty="0"/>
          </a:p>
        </p:txBody>
      </p:sp>
    </p:spTree>
    <p:extLst>
      <p:ext uri="{BB962C8B-B14F-4D97-AF65-F5344CB8AC3E}">
        <p14:creationId xmlns:p14="http://schemas.microsoft.com/office/powerpoint/2010/main" val="166029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a:bodyPr>
          <a:lstStyle/>
          <a:p>
            <a:r>
              <a:rPr lang="tr-TR" dirty="0" err="1"/>
              <a:t>Yarımburgaz</a:t>
            </a:r>
            <a:r>
              <a:rPr lang="tr-TR" dirty="0"/>
              <a:t> Mağarası (İstanbul)</a:t>
            </a:r>
            <a:endParaRPr lang="en-GB" dirty="0"/>
          </a:p>
          <a:p>
            <a:r>
              <a:rPr lang="tr-TR" dirty="0"/>
              <a:t>Karain Mağarası (Antalya)</a:t>
            </a:r>
            <a:endParaRPr lang="en-GB" dirty="0"/>
          </a:p>
          <a:p>
            <a:r>
              <a:rPr lang="tr-TR" dirty="0"/>
              <a:t>İkizini (Gaziantep)</a:t>
            </a:r>
            <a:endParaRPr lang="en-GB" dirty="0"/>
          </a:p>
          <a:p>
            <a:r>
              <a:rPr lang="tr-TR" dirty="0" err="1"/>
              <a:t>Üçağızlı</a:t>
            </a:r>
            <a:r>
              <a:rPr lang="tr-TR" dirty="0"/>
              <a:t> (Antakya)</a:t>
            </a:r>
            <a:endParaRPr lang="en-GB" dirty="0"/>
          </a:p>
          <a:p>
            <a:r>
              <a:rPr lang="tr-TR" dirty="0"/>
              <a:t>Keçiören (Ankara)</a:t>
            </a:r>
            <a:endParaRPr lang="en-GB" dirty="0"/>
          </a:p>
          <a:p>
            <a:r>
              <a:rPr lang="tr-TR" dirty="0" err="1"/>
              <a:t>Malaliki</a:t>
            </a:r>
            <a:r>
              <a:rPr lang="tr-TR" dirty="0"/>
              <a:t> (Diyarbakır)</a:t>
            </a:r>
          </a:p>
          <a:p>
            <a:pPr marL="0" indent="0">
              <a:buNone/>
            </a:pPr>
            <a:endParaRPr lang="tr-TR" dirty="0"/>
          </a:p>
          <a:p>
            <a:pPr marL="0" indent="0">
              <a:buNone/>
            </a:pPr>
            <a:endParaRPr lang="tr-TR" dirty="0"/>
          </a:p>
          <a:p>
            <a:pPr marL="0" indent="0">
              <a:buNone/>
            </a:pPr>
            <a:endParaRPr lang="tr-TR" dirty="0"/>
          </a:p>
          <a:p>
            <a:pPr marL="0" indent="0">
              <a:buNone/>
            </a:pPr>
            <a:r>
              <a:rPr lang="tr-TR" dirty="0"/>
              <a:t>Karain Mağarasından çıkarılan ve Antalya Müzesinde sergilenen buluntular</a:t>
            </a:r>
          </a:p>
        </p:txBody>
      </p:sp>
      <p:pic>
        <p:nvPicPr>
          <p:cNvPr id="4" name="58 Resim">
            <a:extLst>
              <a:ext uri="{FF2B5EF4-FFF2-40B4-BE49-F238E27FC236}">
                <a16:creationId xmlns:a16="http://schemas.microsoft.com/office/drawing/2014/main" id="{AA4FCB58-7107-4B9E-A307-B8D41BA1F49E}"/>
              </a:ext>
            </a:extLst>
          </p:cNvPr>
          <p:cNvPicPr/>
          <p:nvPr/>
        </p:nvPicPr>
        <p:blipFill>
          <a:blip r:embed="rId2" cstate="print"/>
          <a:stretch>
            <a:fillRect/>
          </a:stretch>
        </p:blipFill>
        <p:spPr>
          <a:xfrm>
            <a:off x="4067944" y="1340768"/>
            <a:ext cx="4817457" cy="3960440"/>
          </a:xfrm>
          <a:prstGeom prst="rect">
            <a:avLst/>
          </a:prstGeom>
        </p:spPr>
      </p:pic>
    </p:spTree>
    <p:extLst>
      <p:ext uri="{BB962C8B-B14F-4D97-AF65-F5344CB8AC3E}">
        <p14:creationId xmlns:p14="http://schemas.microsoft.com/office/powerpoint/2010/main" val="364676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r>
              <a:rPr lang="tr-TR" b="1" dirty="0"/>
              <a:t>Ordu</a:t>
            </a:r>
            <a:endParaRPr lang="en-GB" dirty="0"/>
          </a:p>
          <a:p>
            <a:pPr marL="0" indent="0">
              <a:buNone/>
            </a:pPr>
            <a:r>
              <a:rPr lang="tr-TR" dirty="0"/>
              <a:t>Kalıcı barışın kuraldan çok istisna olduğu bir dünyada, askeri örgütlenme Hititler için de önemlidir. Sınır bölgelerinde, stratejik önemi olan noktalarda garnizonlar bulunmaktadır. Buralarda çekirdek bir asker kadrosu yer alır. Sefer zamanı ise halktan asker toplanıp ordu güçlendirilir. </a:t>
            </a:r>
            <a:r>
              <a:rPr lang="tr-TR" dirty="0" err="1"/>
              <a:t>Vassal</a:t>
            </a:r>
            <a:r>
              <a:rPr lang="tr-TR" dirty="0"/>
              <a:t> krallar da gerekli durumlarda büyük krallık ordusuna katılmakla yükümlüdür. Ganimetlerin önemli kısmı onların önünde yollarını açtıklarını düşündükleri tanrıların tapınaklarına sunulur; kral, komutanlar, hatta askerler de kalanlardan kendi paylarına düşenleri alırlar.</a:t>
            </a:r>
            <a:endParaRPr lang="en-GB" dirty="0"/>
          </a:p>
          <a:p>
            <a:pPr marL="0" indent="0">
              <a:buNone/>
            </a:pPr>
            <a:endParaRPr lang="tr-TR" dirty="0"/>
          </a:p>
        </p:txBody>
      </p:sp>
    </p:spTree>
    <p:extLst>
      <p:ext uri="{BB962C8B-B14F-4D97-AF65-F5344CB8AC3E}">
        <p14:creationId xmlns:p14="http://schemas.microsoft.com/office/powerpoint/2010/main" val="14788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İlk yazılı barış antlaşması</a:t>
            </a:r>
            <a:endParaRPr lang="en-GB" dirty="0"/>
          </a:p>
          <a:p>
            <a:pPr marL="0" indent="0">
              <a:buNone/>
            </a:pPr>
            <a:r>
              <a:rPr lang="tr-TR" dirty="0"/>
              <a:t>Mısır ve Hititlerin Suriye’yi ele geçirmek için bugünkü Humus yakınında yaptıkları büyük meydan savaşı olan </a:t>
            </a:r>
            <a:r>
              <a:rPr lang="tr-TR" dirty="0" err="1"/>
              <a:t>Kadeş</a:t>
            </a:r>
            <a:r>
              <a:rPr lang="tr-TR" dirty="0"/>
              <a:t> savaşı sonucunda M.Ö. 1259’da tarihin bilinen ilk yazılı barış antlaşması yapılmıştır. Antlaşmanın dili, o dönemin uluslararası dili olan </a:t>
            </a:r>
            <a:r>
              <a:rPr lang="tr-TR" dirty="0" err="1"/>
              <a:t>Akadcadır</a:t>
            </a:r>
            <a:r>
              <a:rPr lang="tr-TR" dirty="0"/>
              <a:t>.</a:t>
            </a:r>
            <a:endParaRPr lang="en-GB" dirty="0"/>
          </a:p>
          <a:p>
            <a:pPr marL="0" indent="0">
              <a:buNone/>
            </a:pPr>
            <a:r>
              <a:rPr lang="tr-TR" dirty="0" err="1"/>
              <a:t>Kadeş</a:t>
            </a:r>
            <a:r>
              <a:rPr lang="tr-TR" dirty="0"/>
              <a:t> antlaşmasında Hitit kralı III. </a:t>
            </a:r>
            <a:r>
              <a:rPr lang="tr-TR" dirty="0" err="1"/>
              <a:t>Hattuşili’nin</a:t>
            </a:r>
            <a:r>
              <a:rPr lang="tr-TR" dirty="0"/>
              <a:t> mührünün yanı sıra karısı kraliçe </a:t>
            </a:r>
            <a:r>
              <a:rPr lang="tr-TR" dirty="0" err="1"/>
              <a:t>Puduhepa’nın</a:t>
            </a:r>
            <a:r>
              <a:rPr lang="tr-TR" dirty="0"/>
              <a:t> da mührü bulunmaktadır. Bir </a:t>
            </a:r>
            <a:r>
              <a:rPr lang="tr-TR" dirty="0" err="1"/>
              <a:t>Hurri</a:t>
            </a:r>
            <a:r>
              <a:rPr lang="tr-TR" dirty="0"/>
              <a:t> olan kraliçenin ayrıca Hitit ülkesinde </a:t>
            </a:r>
            <a:r>
              <a:rPr lang="tr-TR" dirty="0" err="1"/>
              <a:t>Hurri</a:t>
            </a:r>
            <a:r>
              <a:rPr lang="tr-TR" dirty="0"/>
              <a:t> kültürünü yaymada da rolünün büyük olduğu söylenir.</a:t>
            </a:r>
            <a:endParaRPr lang="en-GB" dirty="0"/>
          </a:p>
          <a:p>
            <a:pPr marL="0" indent="0">
              <a:buNone/>
            </a:pPr>
            <a:endParaRPr lang="tr-TR" dirty="0"/>
          </a:p>
        </p:txBody>
      </p:sp>
    </p:spTree>
    <p:extLst>
      <p:ext uri="{BB962C8B-B14F-4D97-AF65-F5344CB8AC3E}">
        <p14:creationId xmlns:p14="http://schemas.microsoft.com/office/powerpoint/2010/main" val="70730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err="1"/>
              <a:t>Hurriler</a:t>
            </a:r>
            <a:endParaRPr lang="en-GB" dirty="0"/>
          </a:p>
          <a:p>
            <a:pPr marL="0" indent="0">
              <a:buNone/>
            </a:pPr>
            <a:r>
              <a:rPr lang="tr-TR" dirty="0"/>
              <a:t>Güneydoğu Anadolu’da yaşayan bir halk olan </a:t>
            </a:r>
            <a:r>
              <a:rPr lang="tr-TR" dirty="0" err="1"/>
              <a:t>Hurriler</a:t>
            </a:r>
            <a:r>
              <a:rPr lang="tr-TR" dirty="0"/>
              <a:t> at eğitiminde ustadır ve iki tekerlekli at arabasını savaş alanına onların soktuğu düşünülmektedir. Metalürji, at </a:t>
            </a:r>
            <a:r>
              <a:rPr lang="tr-TR" dirty="0" err="1"/>
              <a:t>koşumlama</a:t>
            </a:r>
            <a:r>
              <a:rPr lang="tr-TR" dirty="0"/>
              <a:t> ve hafif savaş arabası zanaatını gittikleri yerlere yayan zanaatçı bir halktır </a:t>
            </a:r>
            <a:r>
              <a:rPr lang="tr-TR" dirty="0" err="1"/>
              <a:t>Hurriler</a:t>
            </a:r>
            <a:r>
              <a:rPr lang="tr-TR" dirty="0"/>
              <a:t>.</a:t>
            </a:r>
            <a:endParaRPr lang="en-GB" dirty="0"/>
          </a:p>
          <a:p>
            <a:pPr marL="0" indent="0">
              <a:buNone/>
            </a:pPr>
            <a:r>
              <a:rPr lang="tr-TR" dirty="0"/>
              <a:t>Bilinen en önemli </a:t>
            </a:r>
            <a:r>
              <a:rPr lang="tr-TR" dirty="0" err="1"/>
              <a:t>Hurri</a:t>
            </a:r>
            <a:r>
              <a:rPr lang="tr-TR" dirty="0"/>
              <a:t> devleti, </a:t>
            </a:r>
            <a:r>
              <a:rPr lang="tr-TR" dirty="0" err="1"/>
              <a:t>Mitanni</a:t>
            </a:r>
            <a:r>
              <a:rPr lang="tr-TR" dirty="0"/>
              <a:t> Krallığıdır. Dilleri sadece Urartu diline benzemektedir; Anadolu’daki diğer dillerle ise aralarında bir benzerlik yoktur.</a:t>
            </a:r>
            <a:endParaRPr lang="en-GB" dirty="0"/>
          </a:p>
          <a:p>
            <a:pPr marL="0" indent="0">
              <a:buNone/>
            </a:pPr>
            <a:endParaRPr lang="tr-TR" dirty="0"/>
          </a:p>
        </p:txBody>
      </p:sp>
    </p:spTree>
    <p:extLst>
      <p:ext uri="{BB962C8B-B14F-4D97-AF65-F5344CB8AC3E}">
        <p14:creationId xmlns:p14="http://schemas.microsoft.com/office/powerpoint/2010/main" val="1589910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Mülkiyet</a:t>
            </a:r>
            <a:endParaRPr lang="en-GB" dirty="0"/>
          </a:p>
          <a:p>
            <a:pPr marL="0" indent="0">
              <a:buNone/>
            </a:pPr>
            <a:r>
              <a:rPr lang="tr-TR" dirty="0"/>
              <a:t>Hititlerde toprak, dünyadaki her şey gibi tanrılara ait sayılmıştır. Tanrılar adına bunların sahibi kraldır. </a:t>
            </a:r>
            <a:endParaRPr lang="en-GB" dirty="0"/>
          </a:p>
          <a:p>
            <a:pPr marL="0" indent="0">
              <a:buNone/>
            </a:pPr>
            <a:r>
              <a:rPr lang="tr-TR" dirty="0"/>
              <a:t>Ancak kişisel araziler, tapınakların arazileri ve saray arazileri bulunmaktadır. Osmanlı’daki tımara benzeyen bir sistem de vardır: kral belirli yükümlülükler karşılığında birilerine arazi verir.</a:t>
            </a:r>
            <a:endParaRPr lang="en-GB" dirty="0"/>
          </a:p>
          <a:p>
            <a:pPr marL="0" indent="0">
              <a:buNone/>
            </a:pPr>
            <a:endParaRPr lang="tr-TR" dirty="0"/>
          </a:p>
        </p:txBody>
      </p:sp>
    </p:spTree>
    <p:extLst>
      <p:ext uri="{BB962C8B-B14F-4D97-AF65-F5344CB8AC3E}">
        <p14:creationId xmlns:p14="http://schemas.microsoft.com/office/powerpoint/2010/main" val="194516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r>
              <a:rPr lang="tr-TR" b="1" dirty="0"/>
              <a:t>Yazı</a:t>
            </a:r>
            <a:endParaRPr lang="en-GB" dirty="0"/>
          </a:p>
          <a:p>
            <a:pPr marL="0" indent="0">
              <a:buNone/>
            </a:pPr>
            <a:r>
              <a:rPr lang="tr-TR" dirty="0"/>
              <a:t>M.Ö. 2. binyıl </a:t>
            </a:r>
            <a:r>
              <a:rPr lang="tr-TR" dirty="0" err="1"/>
              <a:t>Anadolusunda</a:t>
            </a:r>
            <a:r>
              <a:rPr lang="tr-TR" dirty="0"/>
              <a:t> iki tür yazı vardır: </a:t>
            </a:r>
            <a:endParaRPr lang="en-GB" dirty="0"/>
          </a:p>
          <a:p>
            <a:pPr marL="0" indent="0">
              <a:buNone/>
            </a:pPr>
            <a:r>
              <a:rPr lang="tr-TR" dirty="0"/>
              <a:t>Hitit çivi yazısı yönetsel ve dinsel metinlerde kullanılır. Hititler zamanla yerel kültürleri benimsedikleri için kullandıkları Hititçe sözcüklerin oranı tüm sözcüklerinin beşte birine iner. Geri kalan sözcükler yerel halkların dilinden ve güçlü ticaret/savaş ilişkileri kurdukları komşularının dilindendir.</a:t>
            </a:r>
            <a:endParaRPr lang="en-GB" dirty="0"/>
          </a:p>
          <a:p>
            <a:pPr marL="0" indent="0">
              <a:buNone/>
            </a:pPr>
            <a:r>
              <a:rPr lang="tr-TR" dirty="0"/>
              <a:t>Anadolu’ya özgü bir resim yazısı (hiyeroglif) ise halkın görebileceği kaya anıtları ve günlük yaşamda kullanılan mühürler üzerinde yer alır. Resim yazı </a:t>
            </a:r>
            <a:r>
              <a:rPr lang="tr-TR" dirty="0" err="1"/>
              <a:t>Luvicedir</a:t>
            </a:r>
            <a:r>
              <a:rPr lang="tr-TR" dirty="0"/>
              <a:t>.</a:t>
            </a:r>
            <a:endParaRPr lang="en-GB" dirty="0"/>
          </a:p>
          <a:p>
            <a:pPr marL="0" indent="0">
              <a:buNone/>
            </a:pPr>
            <a:endParaRPr lang="tr-TR" dirty="0"/>
          </a:p>
        </p:txBody>
      </p:sp>
    </p:spTree>
    <p:extLst>
      <p:ext uri="{BB962C8B-B14F-4D97-AF65-F5344CB8AC3E}">
        <p14:creationId xmlns:p14="http://schemas.microsoft.com/office/powerpoint/2010/main" val="332683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Kaya anıtları</a:t>
            </a:r>
            <a:endParaRPr lang="en-GB" dirty="0"/>
          </a:p>
          <a:p>
            <a:pPr marL="0" indent="0">
              <a:buNone/>
            </a:pPr>
            <a:r>
              <a:rPr lang="tr-TR" dirty="0"/>
              <a:t>Hitit krallarının başarılarının resmedildiği, adeta birer propaganda afişi işlevi gören bu anıtlar genellikle su kıyılarına, yazılı yüzleri suya bakacak şekilde dikilir. </a:t>
            </a:r>
          </a:p>
          <a:p>
            <a:pPr marL="0" indent="0">
              <a:buNone/>
            </a:pPr>
            <a:r>
              <a:rPr lang="tr-TR" dirty="0"/>
              <a:t>Ayrıca Hititler yeraltı ile bağlantılı olan suların yeraltında yaşadığını düşündükleri ölmüş ataları ile iletişim kurma yolu olduğuna inanırlar. </a:t>
            </a:r>
          </a:p>
          <a:p>
            <a:pPr marL="0" indent="0">
              <a:buNone/>
            </a:pPr>
            <a:r>
              <a:rPr lang="tr-TR" dirty="0"/>
              <a:t>Yazılıkaya, </a:t>
            </a:r>
            <a:r>
              <a:rPr lang="tr-TR" dirty="0" err="1"/>
              <a:t>Eflatunpınar</a:t>
            </a:r>
            <a:r>
              <a:rPr lang="tr-TR" dirty="0"/>
              <a:t>, </a:t>
            </a:r>
            <a:r>
              <a:rPr lang="tr-TR" dirty="0" err="1"/>
              <a:t>Sipylos</a:t>
            </a:r>
            <a:r>
              <a:rPr lang="tr-TR" dirty="0"/>
              <a:t>, </a:t>
            </a:r>
            <a:r>
              <a:rPr lang="tr-TR" dirty="0" err="1"/>
              <a:t>Karabel</a:t>
            </a:r>
            <a:r>
              <a:rPr lang="tr-TR" dirty="0"/>
              <a:t>, Sirkeli, Fraktın, Taşçı, </a:t>
            </a:r>
            <a:r>
              <a:rPr lang="tr-TR" dirty="0" err="1"/>
              <a:t>İmamkulu</a:t>
            </a:r>
            <a:r>
              <a:rPr lang="tr-TR" dirty="0"/>
              <a:t>,  Hatip-</a:t>
            </a:r>
            <a:r>
              <a:rPr lang="tr-TR" dirty="0" err="1"/>
              <a:t>Kurunta</a:t>
            </a:r>
            <a:r>
              <a:rPr lang="tr-TR" dirty="0"/>
              <a:t>, </a:t>
            </a:r>
            <a:r>
              <a:rPr lang="tr-TR" dirty="0" err="1"/>
              <a:t>Hemite</a:t>
            </a:r>
            <a:r>
              <a:rPr lang="tr-TR" dirty="0"/>
              <a:t>, </a:t>
            </a:r>
            <a:r>
              <a:rPr lang="tr-TR" dirty="0" err="1"/>
              <a:t>Hanyeri-Gezbel</a:t>
            </a:r>
            <a:r>
              <a:rPr lang="tr-TR" dirty="0"/>
              <a:t>, </a:t>
            </a:r>
            <a:r>
              <a:rPr lang="tr-TR" dirty="0" err="1"/>
              <a:t>Gavurkalesi</a:t>
            </a:r>
            <a:r>
              <a:rPr lang="tr-TR" dirty="0"/>
              <a:t> bu kaya anıtlarından sadece birkaçıdır. </a:t>
            </a:r>
            <a:endParaRPr lang="en-GB" dirty="0"/>
          </a:p>
          <a:p>
            <a:pPr marL="0" indent="0">
              <a:buNone/>
            </a:pPr>
            <a:endParaRPr lang="tr-TR" dirty="0"/>
          </a:p>
        </p:txBody>
      </p:sp>
    </p:spTree>
    <p:extLst>
      <p:ext uri="{BB962C8B-B14F-4D97-AF65-F5344CB8AC3E}">
        <p14:creationId xmlns:p14="http://schemas.microsoft.com/office/powerpoint/2010/main" val="177565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Hukuk</a:t>
            </a:r>
            <a:endParaRPr lang="en-GB" dirty="0"/>
          </a:p>
          <a:p>
            <a:pPr marL="0" indent="0">
              <a:buNone/>
            </a:pPr>
            <a:r>
              <a:rPr lang="tr-TR" dirty="0"/>
              <a:t>Baş yargıç kraldır. Kralın </a:t>
            </a:r>
            <a:r>
              <a:rPr lang="tr-TR" dirty="0" err="1"/>
              <a:t>vassallar</a:t>
            </a:r>
            <a:r>
              <a:rPr lang="tr-TR" dirty="0"/>
              <a:t> arasındaki anlaşmazlıkları çözdükleri bilinmektedir.</a:t>
            </a:r>
          </a:p>
          <a:p>
            <a:pPr marL="0" indent="0">
              <a:buNone/>
            </a:pPr>
            <a:r>
              <a:rPr lang="tr-TR" dirty="0"/>
              <a:t>Cezalar </a:t>
            </a:r>
            <a:r>
              <a:rPr lang="tr-TR" dirty="0" err="1"/>
              <a:t>Mezopotamyadaki</a:t>
            </a:r>
            <a:r>
              <a:rPr lang="tr-TR" dirty="0"/>
              <a:t> gibi öç (kısasa kısas) üzerine kurulu </a:t>
            </a:r>
            <a:r>
              <a:rPr lang="tr-TR" dirty="0" err="1"/>
              <a:t>değil,daha</a:t>
            </a:r>
            <a:r>
              <a:rPr lang="tr-TR" dirty="0"/>
              <a:t> ziyade mağdurun mağduriyetini gidermeye yönelik tazminat üzerine kuruludur. Hukuku tam olarak kimin uyguladığı belirgin değildir; ancak İhtiyarlar Kurulu ve yüksek derecedeki komutanların hukukî kararlar aldığı bilinmektedir.</a:t>
            </a:r>
            <a:endParaRPr lang="en-GB" dirty="0"/>
          </a:p>
          <a:p>
            <a:pPr marL="0" indent="0">
              <a:buNone/>
            </a:pPr>
            <a:r>
              <a:rPr lang="tr-TR" dirty="0"/>
              <a:t>Evlilik, miras, ekonomi vb. konuları düzenleyen ayrıntılı medenî kanunları vardır.</a:t>
            </a:r>
            <a:endParaRPr lang="en-GB"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2415670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Başkent</a:t>
            </a:r>
            <a:endParaRPr lang="en-GB" dirty="0"/>
          </a:p>
          <a:p>
            <a:pPr marL="0" indent="0">
              <a:buNone/>
            </a:pPr>
            <a:r>
              <a:rPr lang="tr-TR" dirty="0"/>
              <a:t>En uzun başkentlik yapmış olan kent </a:t>
            </a:r>
            <a:r>
              <a:rPr lang="tr-TR" dirty="0" err="1"/>
              <a:t>Hattuşa’dır</a:t>
            </a:r>
            <a:r>
              <a:rPr lang="tr-TR" dirty="0"/>
              <a:t>. Kenti onun eski halkı </a:t>
            </a:r>
            <a:r>
              <a:rPr lang="tr-TR" dirty="0" err="1"/>
              <a:t>Hattiler</a:t>
            </a:r>
            <a:r>
              <a:rPr lang="tr-TR" dirty="0"/>
              <a:t> kurmuştur. </a:t>
            </a:r>
            <a:r>
              <a:rPr lang="tr-TR" dirty="0" err="1"/>
              <a:t>Hattilerin</a:t>
            </a:r>
            <a:r>
              <a:rPr lang="tr-TR" dirty="0"/>
              <a:t> dili Hint-Avrupa değildir. </a:t>
            </a:r>
          </a:p>
          <a:p>
            <a:pPr marL="0" indent="0">
              <a:buNone/>
            </a:pPr>
            <a:r>
              <a:rPr lang="tr-TR" dirty="0" err="1"/>
              <a:t>Hattuşa</a:t>
            </a:r>
            <a:r>
              <a:rPr lang="tr-TR" dirty="0"/>
              <a:t> çift sıra surlar ve surların devamı niteliğindeki kayalıklarca korunur. Kent bir iç surla ikiye ayrılır: Aşağı kent ve yukarı kent. İki kent arasındaki yükseklik farkı bazı yerlerde 300 metreyi bulur. </a:t>
            </a:r>
            <a:endParaRPr lang="en-GB" dirty="0"/>
          </a:p>
          <a:p>
            <a:pPr marL="0" indent="0">
              <a:buNone/>
            </a:pPr>
            <a:endParaRPr lang="tr-TR" dirty="0"/>
          </a:p>
        </p:txBody>
      </p:sp>
    </p:spTree>
    <p:extLst>
      <p:ext uri="{BB962C8B-B14F-4D97-AF65-F5344CB8AC3E}">
        <p14:creationId xmlns:p14="http://schemas.microsoft.com/office/powerpoint/2010/main" val="318569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lnSpcReduction="20000"/>
          </a:bodyPr>
          <a:lstStyle/>
          <a:p>
            <a:pPr marL="0" indent="0">
              <a:buNone/>
            </a:pPr>
            <a:r>
              <a:rPr lang="tr-TR" dirty="0"/>
              <a:t>Kral sarayı bu iki kent arasına, tüm </a:t>
            </a:r>
            <a:r>
              <a:rPr lang="tr-TR" dirty="0" err="1"/>
              <a:t>Hattuşa’ya</a:t>
            </a:r>
            <a:r>
              <a:rPr lang="tr-TR" dirty="0"/>
              <a:t> egemen olacak biçimde kurulmuştur ve o da surlarla çevrilidir. Bir kale görünümündedir. Galerilerle çevrili avlular, konutlar, ambarlar ve kabul salonundan oluşur saray kompleksi. </a:t>
            </a:r>
            <a:endParaRPr lang="en-GB" dirty="0"/>
          </a:p>
          <a:p>
            <a:pPr marL="0" indent="0">
              <a:buNone/>
            </a:pPr>
            <a:r>
              <a:rPr lang="tr-TR" dirty="0"/>
              <a:t>Aşağı kentin merkezinde büyük bir tapınak vardır. Tapınaktaki depo odalarında tapınak arazilerinden elde edilen ve bağış olarak gelen yiyecekler bulunur. Tapınakta da, sarayda olduğu gibi, arşiv odaları vardır. </a:t>
            </a:r>
            <a:endParaRPr lang="en-GB" dirty="0"/>
          </a:p>
          <a:p>
            <a:pPr marL="0" indent="0">
              <a:buNone/>
            </a:pPr>
            <a:r>
              <a:rPr lang="tr-TR" dirty="0"/>
              <a:t>Yukarı kentte 30 civarında tapınak vardır; demek ki burası kült merkezidir. Tabletlerden anlaşıldığı kadarıyla Hititler boyun eğdirdikleri halkların ve hatta diğer yabancıların tanrılarını kabul edip onlar için tapınaklar inşa ettirmiştir. Bazı tabletlerde </a:t>
            </a:r>
            <a:r>
              <a:rPr lang="tr-TR" dirty="0" err="1"/>
              <a:t>Hattuşa</a:t>
            </a:r>
            <a:r>
              <a:rPr lang="tr-TR" dirty="0"/>
              <a:t> “Bin Tanrılı Kent” olarak anılır. Ele geçirdikleri yerlerde kendilerine ait dini zorla kabul ettirmek yerine, kendilerine uygun her şeyi dinlerinin içine almışlardır.</a:t>
            </a:r>
            <a:endParaRPr lang="en-GB" dirty="0"/>
          </a:p>
          <a:p>
            <a:pPr marL="0" indent="0">
              <a:buNone/>
            </a:pPr>
            <a:endParaRPr lang="tr-TR" dirty="0"/>
          </a:p>
        </p:txBody>
      </p:sp>
    </p:spTree>
    <p:extLst>
      <p:ext uri="{BB962C8B-B14F-4D97-AF65-F5344CB8AC3E}">
        <p14:creationId xmlns:p14="http://schemas.microsoft.com/office/powerpoint/2010/main" val="2817278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Din</a:t>
            </a:r>
            <a:endParaRPr lang="en-GB" dirty="0"/>
          </a:p>
          <a:p>
            <a:pPr marL="0" indent="0">
              <a:buNone/>
            </a:pPr>
            <a:r>
              <a:rPr lang="tr-TR" dirty="0"/>
              <a:t>Hititler kendi tanrılarının yanı sıra egemenlikleri altına aldıkları tüm topraklardaki tanrıları, hatta etkilendikleri Mezopotamya’daki tanrılardan bazılarını da kendi kültürlerine katmışlardır. Hititlerde bir </a:t>
            </a:r>
            <a:r>
              <a:rPr lang="tr-TR" dirty="0" err="1"/>
              <a:t>pantheon</a:t>
            </a:r>
            <a:r>
              <a:rPr lang="tr-TR" dirty="0"/>
              <a:t> yoktur, bunun yerine sayılamayacak kadar çok sayıda tanrı, ruh ve kutsal güç vardır. Bu nedenle tabletlerde “</a:t>
            </a:r>
            <a:r>
              <a:rPr lang="tr-TR" dirty="0" err="1"/>
              <a:t>Hatti</a:t>
            </a:r>
            <a:r>
              <a:rPr lang="tr-TR" dirty="0"/>
              <a:t> </a:t>
            </a:r>
            <a:r>
              <a:rPr lang="tr-TR" dirty="0" err="1"/>
              <a:t>Ülkesi’nin</a:t>
            </a:r>
            <a:r>
              <a:rPr lang="tr-TR" dirty="0"/>
              <a:t> bin tanrısı” deyimi geçer. </a:t>
            </a:r>
            <a:endParaRPr lang="en-GB" dirty="0"/>
          </a:p>
          <a:p>
            <a:pPr marL="0" indent="0">
              <a:buNone/>
            </a:pPr>
            <a:endParaRPr lang="tr-TR" dirty="0"/>
          </a:p>
        </p:txBody>
      </p:sp>
    </p:spTree>
    <p:extLst>
      <p:ext uri="{BB962C8B-B14F-4D97-AF65-F5344CB8AC3E}">
        <p14:creationId xmlns:p14="http://schemas.microsoft.com/office/powerpoint/2010/main" val="347144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Üst </a:t>
            </a:r>
            <a:r>
              <a:rPr lang="tr-TR" b="1" dirty="0" err="1"/>
              <a:t>Paleolitikte</a:t>
            </a:r>
            <a:r>
              <a:rPr lang="tr-TR" b="1" dirty="0"/>
              <a:t> Ana Tanrıça kültü</a:t>
            </a:r>
            <a:endParaRPr lang="en-GB" dirty="0"/>
          </a:p>
          <a:p>
            <a:pPr marL="0" indent="0">
              <a:buNone/>
            </a:pPr>
            <a:r>
              <a:rPr lang="tr-TR" dirty="0"/>
              <a:t>Biyolojik yeniden üretimin büyük önem taşıdığı bir dönemde, kadın bedeni verimlilik ile </a:t>
            </a:r>
            <a:r>
              <a:rPr lang="tr-TR" dirty="0" err="1"/>
              <a:t>bağlantılandırılır</a:t>
            </a:r>
            <a:r>
              <a:rPr lang="tr-TR" dirty="0"/>
              <a:t>. Göğüs, kalça ve cinsel organları abartılmış kadın heykelcikleri, soyun yeniden üretimine ve berekete ilişkin büyüsel anlayışlara ilişkin ipuçları taşır.</a:t>
            </a:r>
            <a:endParaRPr lang="en-GB" dirty="0"/>
          </a:p>
          <a:p>
            <a:pPr marL="0" indent="0">
              <a:buNone/>
            </a:pPr>
            <a:r>
              <a:rPr lang="tr-TR" dirty="0"/>
              <a:t>Ana Tanrıça kültü, çok tanrılı dönemde farklı tanrıçalara (bereket, tarım, aşk vb. tanrıçalara) dönüşmüştür.</a:t>
            </a:r>
            <a:endParaRPr lang="en-GB" dirty="0"/>
          </a:p>
          <a:p>
            <a:pPr marL="0" indent="0">
              <a:buNone/>
            </a:pPr>
            <a:endParaRPr lang="tr-TR" dirty="0"/>
          </a:p>
        </p:txBody>
      </p:sp>
    </p:spTree>
    <p:extLst>
      <p:ext uri="{BB962C8B-B14F-4D97-AF65-F5344CB8AC3E}">
        <p14:creationId xmlns:p14="http://schemas.microsoft.com/office/powerpoint/2010/main" val="1868385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pPr marL="0" indent="0">
              <a:buNone/>
            </a:pPr>
            <a:r>
              <a:rPr lang="tr-TR" dirty="0"/>
              <a:t>İmparatorluğun son döneminde, III. </a:t>
            </a:r>
            <a:r>
              <a:rPr lang="tr-TR" dirty="0" err="1"/>
              <a:t>Hattuşili’nin</a:t>
            </a:r>
            <a:r>
              <a:rPr lang="tr-TR" dirty="0"/>
              <a:t> karısı </a:t>
            </a:r>
            <a:r>
              <a:rPr lang="tr-TR" dirty="0" err="1"/>
              <a:t>Puduhepa</a:t>
            </a:r>
            <a:r>
              <a:rPr lang="tr-TR" dirty="0"/>
              <a:t>, başrahibe olarak bütün Hitit dünyasının gelenek ve uygulamalarına yeni bir bakış getirir, </a:t>
            </a:r>
            <a:r>
              <a:rPr lang="tr-TR" dirty="0" err="1"/>
              <a:t>pantheonu</a:t>
            </a:r>
            <a:r>
              <a:rPr lang="tr-TR" dirty="0"/>
              <a:t> düzenlemeye çalışır. Baş tanrı Fırtına tanrısıdır. Baş tanrıça ise onun karısı Güneş tanrıçasıdır. Onların çocukları da önemli tanrı ve tanrıçalardır. </a:t>
            </a:r>
            <a:endParaRPr lang="en-GB" dirty="0"/>
          </a:p>
          <a:p>
            <a:pPr marL="0" indent="0">
              <a:buNone/>
            </a:pPr>
            <a:r>
              <a:rPr lang="tr-TR" dirty="0"/>
              <a:t>Tanrıların insanlarla ilişkisi, bir kralın uyruklarıyla ya da bir aile reisinin aile üyeleriyle ilişkisine benzer. Tıpkı bir efendinin geçim ve refah için hizmetçilerinin emeğine muhtaç olduğu gibi, Tanrılar da insanlara muhtaçtır. Sorumluluklarını ihmal eden bir Tanrı, tıpkı kötü bir efendi gibi, kendi ihmalinin kurbanı olur.</a:t>
            </a:r>
            <a:endParaRPr lang="en-GB" dirty="0"/>
          </a:p>
          <a:p>
            <a:pPr marL="0" indent="0">
              <a:buNone/>
            </a:pPr>
            <a:endParaRPr lang="tr-TR" dirty="0"/>
          </a:p>
        </p:txBody>
      </p:sp>
    </p:spTree>
    <p:extLst>
      <p:ext uri="{BB962C8B-B14F-4D97-AF65-F5344CB8AC3E}">
        <p14:creationId xmlns:p14="http://schemas.microsoft.com/office/powerpoint/2010/main" val="1515892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669360"/>
          </a:xfrm>
        </p:spPr>
        <p:txBody>
          <a:bodyPr>
            <a:normAutofit/>
          </a:bodyPr>
          <a:lstStyle/>
          <a:p>
            <a:pPr marL="0" indent="0">
              <a:buNone/>
            </a:pPr>
            <a:r>
              <a:rPr lang="tr-TR" dirty="0"/>
              <a:t>Bu tanrılardan büyük bölümü yerel ve çeşitli topluluklara ait tanrılardır. Bu dönemde </a:t>
            </a:r>
            <a:r>
              <a:rPr lang="tr-TR" dirty="0" err="1"/>
              <a:t>Hurri</a:t>
            </a:r>
            <a:r>
              <a:rPr lang="tr-TR" dirty="0"/>
              <a:t>, </a:t>
            </a:r>
            <a:r>
              <a:rPr lang="tr-TR" dirty="0" err="1"/>
              <a:t>Luwi</a:t>
            </a:r>
            <a:r>
              <a:rPr lang="tr-TR" dirty="0"/>
              <a:t>, Pala, </a:t>
            </a:r>
            <a:r>
              <a:rPr lang="tr-TR" dirty="0" err="1"/>
              <a:t>Hatti</a:t>
            </a:r>
            <a:r>
              <a:rPr lang="tr-TR" dirty="0"/>
              <a:t> ve Mezopotamya tanrıları çoğunluktadır.</a:t>
            </a:r>
          </a:p>
          <a:p>
            <a:pPr marL="0" indent="0">
              <a:buNone/>
            </a:pPr>
            <a:r>
              <a:rPr lang="tr-TR" dirty="0"/>
              <a:t>Hitit panteonunda en önemli tanrı "</a:t>
            </a:r>
            <a:r>
              <a:rPr lang="tr-TR" b="1" dirty="0"/>
              <a:t>Gök </a:t>
            </a:r>
            <a:r>
              <a:rPr lang="tr-TR" b="1" dirty="0" err="1"/>
              <a:t>Tanrı</a:t>
            </a:r>
            <a:r>
              <a:rPr lang="tr-TR" dirty="0" err="1"/>
              <a:t>"dır</a:t>
            </a:r>
            <a:r>
              <a:rPr lang="tr-TR" dirty="0"/>
              <a:t>. Yerel olarak değişik isimlerle çağrılan bu tanrı </a:t>
            </a:r>
            <a:r>
              <a:rPr lang="tr-TR" dirty="0" err="1"/>
              <a:t>Hatti</a:t>
            </a:r>
            <a:r>
              <a:rPr lang="tr-TR" dirty="0"/>
              <a:t> dilinde "</a:t>
            </a:r>
            <a:r>
              <a:rPr lang="tr-TR" dirty="0" err="1"/>
              <a:t>Taru</a:t>
            </a:r>
            <a:r>
              <a:rPr lang="tr-TR" dirty="0"/>
              <a:t>", </a:t>
            </a:r>
            <a:r>
              <a:rPr lang="tr-TR" dirty="0" err="1"/>
              <a:t>Hurri</a:t>
            </a:r>
            <a:r>
              <a:rPr lang="tr-TR" dirty="0"/>
              <a:t> dilinde "</a:t>
            </a:r>
            <a:r>
              <a:rPr lang="tr-TR" dirty="0" err="1"/>
              <a:t>Teşup</a:t>
            </a:r>
            <a:r>
              <a:rPr lang="tr-TR" dirty="0"/>
              <a:t>", Hitit dilinde ise "</a:t>
            </a:r>
            <a:r>
              <a:rPr lang="tr-TR" dirty="0" err="1"/>
              <a:t>Tarhu</a:t>
            </a:r>
            <a:r>
              <a:rPr lang="tr-TR" dirty="0"/>
              <a:t>, Tarhuna ya da </a:t>
            </a:r>
            <a:r>
              <a:rPr lang="tr-TR" dirty="0" err="1"/>
              <a:t>Tarhunt</a:t>
            </a:r>
            <a:r>
              <a:rPr lang="tr-TR" dirty="0"/>
              <a:t>" diye adlandırılırdı. Gök tanrısı aynı zamanda Fırtına Tanrısıdır.</a:t>
            </a:r>
          </a:p>
          <a:p>
            <a:pPr marL="0" indent="0">
              <a:buNone/>
            </a:pPr>
            <a:r>
              <a:rPr lang="tr-TR" dirty="0"/>
              <a:t>Gök tanrının en önemli sembollerinden biri de boğadır. Çatalhöyük'ten, belki de daha eski çağlardan beri önemini koruyan bu sembol daha sonra Yunan Mitolojisinde Zeus'un boğa kılığına girmesinde de karşımıza çıkacaktır. </a:t>
            </a:r>
          </a:p>
        </p:txBody>
      </p:sp>
    </p:spTree>
    <p:extLst>
      <p:ext uri="{BB962C8B-B14F-4D97-AF65-F5344CB8AC3E}">
        <p14:creationId xmlns:p14="http://schemas.microsoft.com/office/powerpoint/2010/main" val="1333089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Ana Tanrıça </a:t>
            </a:r>
            <a:r>
              <a:rPr lang="tr-TR" dirty="0" err="1"/>
              <a:t>Hannahanna</a:t>
            </a:r>
            <a:r>
              <a:rPr lang="tr-TR" dirty="0"/>
              <a:t> ile tarlaları süren, suyu getirip tahılı büyüten Tanrı </a:t>
            </a:r>
            <a:r>
              <a:rPr lang="tr-TR" dirty="0" err="1"/>
              <a:t>Telipinu</a:t>
            </a:r>
            <a:r>
              <a:rPr lang="tr-TR" dirty="0"/>
              <a:t> da, Fırtına Tanrısı gibi önemliydi Hititler için. Tanrıça </a:t>
            </a:r>
            <a:r>
              <a:rPr lang="tr-TR" dirty="0" err="1"/>
              <a:t>Hannahanna</a:t>
            </a:r>
            <a:r>
              <a:rPr lang="tr-TR" dirty="0"/>
              <a:t> her yıl yer altına girer, doğa ölürdü. Sonra tanrıça adına düzenlenen yıkama festivali ile yeryüzüne yeniden çıkar, doğa canlanırdı. Mevsimsel yaşam döngüsünü böyle açıklayan Hititler, kuraklığı da </a:t>
            </a:r>
            <a:r>
              <a:rPr lang="tr-TR" dirty="0" err="1"/>
              <a:t>Teşup</a:t>
            </a:r>
            <a:r>
              <a:rPr lang="tr-TR" dirty="0"/>
              <a:t> ve </a:t>
            </a:r>
            <a:r>
              <a:rPr lang="tr-TR" dirty="0" err="1"/>
              <a:t>Telipinu’nun</a:t>
            </a:r>
            <a:r>
              <a:rPr lang="tr-TR" dirty="0"/>
              <a:t> insanlara kızıp </a:t>
            </a:r>
            <a:r>
              <a:rPr lang="tr-TR" dirty="0" err="1"/>
              <a:t>Hatti</a:t>
            </a:r>
            <a:r>
              <a:rPr lang="tr-TR" dirty="0"/>
              <a:t> ülkesini terk etmesine bağlıyorlardı .</a:t>
            </a:r>
            <a:endParaRPr lang="en-GB" dirty="0"/>
          </a:p>
          <a:p>
            <a:pPr marL="0" indent="0">
              <a:buNone/>
            </a:pPr>
            <a:r>
              <a:rPr lang="tr-TR" dirty="0"/>
              <a:t>Anadolu’da kendilerinden önceki kültürlerden aldıkları Bereket Tanrıçası </a:t>
            </a:r>
            <a:r>
              <a:rPr lang="tr-TR" dirty="0" err="1"/>
              <a:t>Kubaba</a:t>
            </a:r>
            <a:r>
              <a:rPr lang="tr-TR" dirty="0"/>
              <a:t> daha sonra Kybele adıyla yaşamaya devam edecektir. </a:t>
            </a:r>
            <a:endParaRPr lang="en-GB" dirty="0"/>
          </a:p>
          <a:p>
            <a:pPr marL="0" indent="0">
              <a:buNone/>
            </a:pPr>
            <a:endParaRPr lang="tr-TR" dirty="0"/>
          </a:p>
        </p:txBody>
      </p:sp>
    </p:spTree>
    <p:extLst>
      <p:ext uri="{BB962C8B-B14F-4D97-AF65-F5344CB8AC3E}">
        <p14:creationId xmlns:p14="http://schemas.microsoft.com/office/powerpoint/2010/main" val="511287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Tarım</a:t>
            </a:r>
            <a:endParaRPr lang="en-GB" dirty="0"/>
          </a:p>
          <a:p>
            <a:pPr marL="0" indent="0">
              <a:buNone/>
            </a:pPr>
            <a:r>
              <a:rPr lang="tr-TR" dirty="0"/>
              <a:t>Hitit devletinin merkezi olan Orta Anadolu Platosu, sert bir iklime sahiptir ve yeterli su kaynağı da yoktur. Bu nedenle küçük arazilerin yoğun biçimde işlenmesi, stratejik bir tercihtir. Bu tercih, toplumsal yapıyı da belirlemiş görünmektedir.</a:t>
            </a:r>
            <a:endParaRPr lang="en-GB" dirty="0"/>
          </a:p>
          <a:p>
            <a:pPr marL="0" indent="0">
              <a:buNone/>
            </a:pPr>
            <a:r>
              <a:rPr lang="tr-TR" dirty="0"/>
              <a:t>Kral, kendisine hizmet edenlere arazi bağışladığı zaman büyük mülkler değil, küçük parseller verir.</a:t>
            </a:r>
            <a:endParaRPr lang="en-GB" dirty="0"/>
          </a:p>
          <a:p>
            <a:pPr marL="0" indent="0">
              <a:buNone/>
            </a:pPr>
            <a:endParaRPr lang="tr-TR" dirty="0"/>
          </a:p>
        </p:txBody>
      </p:sp>
    </p:spTree>
    <p:extLst>
      <p:ext uri="{BB962C8B-B14F-4D97-AF65-F5344CB8AC3E}">
        <p14:creationId xmlns:p14="http://schemas.microsoft.com/office/powerpoint/2010/main" val="787431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Sürekli iş gücü ihtiyacı</a:t>
            </a:r>
            <a:endParaRPr lang="en-GB" dirty="0"/>
          </a:p>
          <a:p>
            <a:pPr marL="0" indent="0">
              <a:buNone/>
            </a:pPr>
            <a:r>
              <a:rPr lang="tr-TR" dirty="0"/>
              <a:t>Tarımsal üretimin devamı için işgücü ihtiyacı nüfusu çok fazla olmayan Hitit devletinde sürekli bir sorundur. Bu sorunun çözümü için askeri seferlerde alınan esirlerin köle olarak çalıştırılması yoluna gidilmiştir. Kölecilik sistemi “</a:t>
            </a:r>
            <a:r>
              <a:rPr lang="tr-TR" dirty="0" err="1"/>
              <a:t>sopa”dan</a:t>
            </a:r>
            <a:r>
              <a:rPr lang="tr-TR" dirty="0"/>
              <a:t> çok “</a:t>
            </a:r>
            <a:r>
              <a:rPr lang="tr-TR" dirty="0" err="1"/>
              <a:t>havuç”a</a:t>
            </a:r>
            <a:r>
              <a:rPr lang="tr-TR" dirty="0"/>
              <a:t> dayalıdır: kölelere mülk edinme hakkı tanınmıştır.</a:t>
            </a:r>
            <a:endParaRPr lang="en-GB" dirty="0"/>
          </a:p>
          <a:p>
            <a:pPr marL="0" indent="0">
              <a:buNone/>
            </a:pPr>
            <a:endParaRPr lang="tr-TR" dirty="0"/>
          </a:p>
        </p:txBody>
      </p:sp>
    </p:spTree>
    <p:extLst>
      <p:ext uri="{BB962C8B-B14F-4D97-AF65-F5344CB8AC3E}">
        <p14:creationId xmlns:p14="http://schemas.microsoft.com/office/powerpoint/2010/main" val="290576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Toplumsal sınıflar</a:t>
            </a:r>
            <a:endParaRPr lang="en-GB" dirty="0"/>
          </a:p>
          <a:p>
            <a:pPr marL="0" indent="0">
              <a:buNone/>
            </a:pPr>
            <a:r>
              <a:rPr lang="tr-TR" dirty="0"/>
              <a:t>Dört temel toplumsal sınıf bulunmaktadır:</a:t>
            </a:r>
            <a:endParaRPr lang="en-GB" dirty="0"/>
          </a:p>
          <a:p>
            <a:pPr lvl="0"/>
            <a:r>
              <a:rPr lang="tr-TR" dirty="0"/>
              <a:t>Toprak sahibi soylular ve din adamları.</a:t>
            </a:r>
            <a:endParaRPr lang="en-GB" dirty="0"/>
          </a:p>
          <a:p>
            <a:r>
              <a:rPr lang="tr-TR" dirty="0"/>
              <a:t>Tarım, hayvancılık, zanaat ile uğraşan, mülkiyet sahibi olabilen, vergi veren, angaryaya giden özgür insanlar. </a:t>
            </a:r>
          </a:p>
          <a:p>
            <a:pPr lvl="0"/>
            <a:r>
              <a:rPr lang="tr-TR" dirty="0"/>
              <a:t>Savaşta ele geçirilenler ve çocuklarından oluşan, bir kişinin mülkü sayılan ve onun hizmetinde olan köleler.</a:t>
            </a:r>
            <a:endParaRPr lang="en-GB" dirty="0"/>
          </a:p>
          <a:p>
            <a:r>
              <a:rPr lang="tr-TR" dirty="0" err="1"/>
              <a:t>Namralar</a:t>
            </a:r>
            <a:endParaRPr lang="tr-TR" dirty="0"/>
          </a:p>
        </p:txBody>
      </p:sp>
    </p:spTree>
    <p:extLst>
      <p:ext uri="{BB962C8B-B14F-4D97-AF65-F5344CB8AC3E}">
        <p14:creationId xmlns:p14="http://schemas.microsoft.com/office/powerpoint/2010/main" val="1797425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Ticaret</a:t>
            </a:r>
            <a:endParaRPr lang="en-GB" dirty="0"/>
          </a:p>
          <a:p>
            <a:pPr marL="0" indent="0">
              <a:buNone/>
            </a:pPr>
            <a:r>
              <a:rPr lang="tr-TR" dirty="0"/>
              <a:t>Hitit öncesi dönem Asurlu tüccarların inisiyatiflerinin belirleyici olduğunu görmüştük.  </a:t>
            </a:r>
            <a:endParaRPr lang="en-GB" dirty="0"/>
          </a:p>
          <a:p>
            <a:pPr marL="0" indent="0">
              <a:buNone/>
            </a:pPr>
            <a:r>
              <a:rPr lang="tr-TR" dirty="0"/>
              <a:t>Hitit döneminde bronz aletler ve silah yapımı için kullanılan tunç Anadolu’da çıkmadığı için, Suriye ile düzenli bir bağlantı gerekmektedir. Bu nedenle Doğu Akdeniz’in sahil kentleri, uluslararası ticaret ağında önemli bir yer tutarlar. Mısır, Suriye, Mezopotamya ve Anadolu’nun iç bölgelerindeki mallar ve hammaddeler için çıkış yeri ve Yunan mallarının pazarlandığı yerler, bu bölgelerdeki kentlerdir.</a:t>
            </a:r>
            <a:endParaRPr lang="en-GB" dirty="0"/>
          </a:p>
          <a:p>
            <a:pPr marL="0" indent="0">
              <a:buNone/>
            </a:pPr>
            <a:endParaRPr lang="tr-TR" dirty="0"/>
          </a:p>
        </p:txBody>
      </p:sp>
    </p:spTree>
    <p:extLst>
      <p:ext uri="{BB962C8B-B14F-4D97-AF65-F5344CB8AC3E}">
        <p14:creationId xmlns:p14="http://schemas.microsoft.com/office/powerpoint/2010/main" val="3251426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Evlilik</a:t>
            </a:r>
            <a:endParaRPr lang="en-GB" dirty="0"/>
          </a:p>
          <a:p>
            <a:pPr marL="0" indent="0">
              <a:buNone/>
            </a:pPr>
            <a:r>
              <a:rPr lang="tr-TR" dirty="0"/>
              <a:t>Hititler, başka konularda olduğu gibi, evlilik konusunda da oldukça pragmatiktir: fiili evlilikler resmi evlilikler gibi değerlendirilir, evlilik antlaşmaları yaygındır, boşanma vardır ve kadın da boşanmayı isteyebilir. Dul kadının kendisine bakmamaları halinde oğullarını mirastan men etme hakkı vardır.</a:t>
            </a:r>
            <a:endParaRPr lang="en-GB" dirty="0"/>
          </a:p>
          <a:p>
            <a:pPr marL="0" indent="0">
              <a:buNone/>
            </a:pPr>
            <a:r>
              <a:rPr lang="tr-TR" dirty="0"/>
              <a:t>Zina: Zina, ölüm cezası gerektiren bir suçtur:</a:t>
            </a:r>
            <a:endParaRPr lang="en-GB" dirty="0"/>
          </a:p>
          <a:p>
            <a:pPr marL="0" indent="0">
              <a:buNone/>
            </a:pPr>
            <a:r>
              <a:rPr lang="tr-TR" dirty="0"/>
              <a:t>İç evlilik: Büyük olasılıkla mirasın başkalarının eline geçmesini engellemek için koca öldüğünde karısı yasal olarak aile içinden biri ile evlendirilir.</a:t>
            </a:r>
            <a:endParaRPr lang="en-GB" dirty="0"/>
          </a:p>
          <a:p>
            <a:pPr marL="0" indent="0">
              <a:buNone/>
            </a:pPr>
            <a:endParaRPr lang="tr-TR" dirty="0"/>
          </a:p>
        </p:txBody>
      </p:sp>
    </p:spTree>
    <p:extLst>
      <p:ext uri="{BB962C8B-B14F-4D97-AF65-F5344CB8AC3E}">
        <p14:creationId xmlns:p14="http://schemas.microsoft.com/office/powerpoint/2010/main" val="251889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Tıp</a:t>
            </a:r>
            <a:endParaRPr lang="en-GB" dirty="0"/>
          </a:p>
          <a:p>
            <a:pPr marL="0" indent="0">
              <a:buNone/>
            </a:pPr>
            <a:r>
              <a:rPr lang="tr-TR" dirty="0"/>
              <a:t>Sağaltma, bütün uygarlıklarda olduğu gibi Hititlerde de önemli bir etkinlik alanıdır.</a:t>
            </a:r>
            <a:endParaRPr lang="en-GB" dirty="0"/>
          </a:p>
          <a:p>
            <a:pPr marL="0" indent="0">
              <a:buNone/>
            </a:pPr>
            <a:r>
              <a:rPr lang="tr-TR" dirty="0"/>
              <a:t>Tıpkı Mezopotamya uygarlığındaki gibi, Hititlerde de tıbbi uygulamalar iki koldan ilerler: ampirik ve tümevarımcı çalışmalar ile dinsel/büyüsel </a:t>
            </a:r>
            <a:r>
              <a:rPr lang="tr-TR" dirty="0" err="1"/>
              <a:t>tümdengelimci</a:t>
            </a:r>
            <a:r>
              <a:rPr lang="tr-TR" dirty="0"/>
              <a:t> olanlar.</a:t>
            </a:r>
            <a:endParaRPr lang="en-GB" dirty="0"/>
          </a:p>
          <a:p>
            <a:pPr marL="0" indent="0">
              <a:buNone/>
            </a:pPr>
            <a:endParaRPr lang="tr-TR" dirty="0"/>
          </a:p>
        </p:txBody>
      </p:sp>
    </p:spTree>
    <p:extLst>
      <p:ext uri="{BB962C8B-B14F-4D97-AF65-F5344CB8AC3E}">
        <p14:creationId xmlns:p14="http://schemas.microsoft.com/office/powerpoint/2010/main" val="1280252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a:bodyPr>
          <a:lstStyle/>
          <a:p>
            <a:r>
              <a:rPr lang="tr-TR" b="1" dirty="0"/>
              <a:t>Hititlerin Sonu</a:t>
            </a:r>
            <a:endParaRPr lang="en-GB" dirty="0"/>
          </a:p>
          <a:p>
            <a:pPr marL="0" indent="0">
              <a:buNone/>
            </a:pPr>
            <a:r>
              <a:rPr lang="tr-TR" dirty="0"/>
              <a:t>Tarımsal üründeki verim düşüklüğü ve Kıbrıs’ta çıkan isyan nedeniyle merkezi devlet zayıflar.</a:t>
            </a:r>
            <a:endParaRPr lang="en-GB" dirty="0"/>
          </a:p>
          <a:p>
            <a:pPr marL="0" indent="0">
              <a:buNone/>
            </a:pPr>
            <a:r>
              <a:rPr lang="tr-TR" dirty="0" err="1"/>
              <a:t>Anadoluyu</a:t>
            </a:r>
            <a:r>
              <a:rPr lang="tr-TR" dirty="0"/>
              <a:t> baştan başa kaplayan ve Ege Göçleri adı verilen göç dalgası, son darbe olur (M.Ö. 1200 dolayları).</a:t>
            </a:r>
            <a:endParaRPr lang="en-GB" dirty="0"/>
          </a:p>
          <a:p>
            <a:pPr marL="0" indent="0">
              <a:buNone/>
            </a:pPr>
            <a:r>
              <a:rPr lang="tr-TR" dirty="0"/>
              <a:t>Tarihçi </a:t>
            </a:r>
            <a:r>
              <a:rPr lang="tr-TR" dirty="0" err="1"/>
              <a:t>Claude</a:t>
            </a:r>
            <a:r>
              <a:rPr lang="tr-TR" dirty="0"/>
              <a:t> A. </a:t>
            </a:r>
            <a:r>
              <a:rPr lang="tr-TR" dirty="0" err="1"/>
              <a:t>Schaeffer’a</a:t>
            </a:r>
            <a:r>
              <a:rPr lang="tr-TR" dirty="0"/>
              <a:t> göre </a:t>
            </a:r>
            <a:r>
              <a:rPr lang="tr-TR" dirty="0" err="1"/>
              <a:t>Hattuşa</a:t>
            </a:r>
            <a:r>
              <a:rPr lang="tr-TR" dirty="0"/>
              <a:t> ve birçok Hitit kentinin aniden yıkılmasında ve Hitit devletlerinin hızlı biçimde yok olmasında istilalar kadar, depremler de rol oynamıştır. Deprem sırasında yangın çıkması o dönemde olağandır. Bu nedenle kentlerin yanmış olmasının nedeni, </a:t>
            </a:r>
            <a:r>
              <a:rPr lang="tr-TR" dirty="0" err="1"/>
              <a:t>Schaeffer’a</a:t>
            </a:r>
            <a:r>
              <a:rPr lang="tr-TR" dirty="0"/>
              <a:t> göre, istilacıların bilerek çıkardıkları yangınlar değil, deprem sırasında çıkan yangınlardır.</a:t>
            </a:r>
            <a:endParaRPr lang="en-GB" dirty="0"/>
          </a:p>
          <a:p>
            <a:pPr marL="0" indent="0">
              <a:buNone/>
            </a:pPr>
            <a:endParaRPr lang="tr-TR" dirty="0"/>
          </a:p>
        </p:txBody>
      </p:sp>
    </p:spTree>
    <p:extLst>
      <p:ext uri="{BB962C8B-B14F-4D97-AF65-F5344CB8AC3E}">
        <p14:creationId xmlns:p14="http://schemas.microsoft.com/office/powerpoint/2010/main" val="298947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DF0C6FF-AFFE-4527-996D-07AE0EEA6053}"/>
              </a:ext>
            </a:extLst>
          </p:cNvPr>
          <p:cNvPicPr>
            <a:picLocks noGrp="1"/>
          </p:cNvPicPr>
          <p:nvPr>
            <p:ph idx="1"/>
          </p:nvPr>
        </p:nvPicPr>
        <p:blipFill>
          <a:blip r:embed="rId2" cstate="print"/>
          <a:srcRect b="8467"/>
          <a:stretch>
            <a:fillRect/>
          </a:stretch>
        </p:blipFill>
        <p:spPr bwMode="auto">
          <a:xfrm>
            <a:off x="251520" y="116632"/>
            <a:ext cx="3312368" cy="4896544"/>
          </a:xfrm>
          <a:prstGeom prst="rect">
            <a:avLst/>
          </a:prstGeom>
          <a:noFill/>
          <a:ln w="9525">
            <a:noFill/>
            <a:miter lim="800000"/>
            <a:headEnd/>
            <a:tailEnd/>
          </a:ln>
        </p:spPr>
      </p:pic>
      <p:pic>
        <p:nvPicPr>
          <p:cNvPr id="5" name="Resim 4" descr="anatanrica4296">
            <a:extLst>
              <a:ext uri="{FF2B5EF4-FFF2-40B4-BE49-F238E27FC236}">
                <a16:creationId xmlns:a16="http://schemas.microsoft.com/office/drawing/2014/main" id="{6F937EA4-9C71-4A7B-8AFE-86C437AF17F7}"/>
              </a:ext>
            </a:extLst>
          </p:cNvPr>
          <p:cNvPicPr/>
          <p:nvPr/>
        </p:nvPicPr>
        <p:blipFill>
          <a:blip r:embed="rId3" cstate="print"/>
          <a:srcRect/>
          <a:stretch>
            <a:fillRect/>
          </a:stretch>
        </p:blipFill>
        <p:spPr bwMode="auto">
          <a:xfrm>
            <a:off x="4211960" y="260594"/>
            <a:ext cx="4320480" cy="4824563"/>
          </a:xfrm>
          <a:prstGeom prst="rect">
            <a:avLst/>
          </a:prstGeom>
          <a:noFill/>
          <a:ln w="9525">
            <a:noFill/>
            <a:miter lim="800000"/>
            <a:headEnd/>
            <a:tailEnd/>
          </a:ln>
          <a:effectLst/>
        </p:spPr>
      </p:pic>
      <p:sp>
        <p:nvSpPr>
          <p:cNvPr id="2" name="Dikdörtgen 1">
            <a:extLst>
              <a:ext uri="{FF2B5EF4-FFF2-40B4-BE49-F238E27FC236}">
                <a16:creationId xmlns:a16="http://schemas.microsoft.com/office/drawing/2014/main" id="{490AB69F-CE59-4342-91F0-337B3BED577A}"/>
              </a:ext>
            </a:extLst>
          </p:cNvPr>
          <p:cNvSpPr/>
          <p:nvPr/>
        </p:nvSpPr>
        <p:spPr>
          <a:xfrm>
            <a:off x="971600" y="5949280"/>
            <a:ext cx="8280920" cy="369332"/>
          </a:xfrm>
          <a:prstGeom prst="rect">
            <a:avLst/>
          </a:prstGeom>
        </p:spPr>
        <p:txBody>
          <a:bodyPr wrap="square">
            <a:spAutoFit/>
          </a:bodyPr>
          <a:lstStyle/>
          <a:p>
            <a:r>
              <a:rPr lang="tr-TR" dirty="0" err="1">
                <a:latin typeface="Times New Roman" panose="02020603050405020304" pitchFamily="18" charset="0"/>
                <a:ea typeface="Calibri" panose="020F0502020204030204" pitchFamily="34" charset="0"/>
              </a:rPr>
              <a:t>Matar</a:t>
            </a:r>
            <a:r>
              <a:rPr lang="tr-TR" dirty="0">
                <a:latin typeface="Times New Roman" panose="02020603050405020304" pitchFamily="18" charset="0"/>
                <a:ea typeface="Calibri" panose="020F0502020204030204" pitchFamily="34" charset="0"/>
              </a:rPr>
              <a:t>/</a:t>
            </a:r>
            <a:r>
              <a:rPr lang="tr-TR" dirty="0" err="1">
                <a:latin typeface="Times New Roman" panose="02020603050405020304" pitchFamily="18" charset="0"/>
                <a:ea typeface="Calibri" panose="020F0502020204030204" pitchFamily="34" charset="0"/>
              </a:rPr>
              <a:t>Magna</a:t>
            </a:r>
            <a:r>
              <a:rPr lang="tr-TR" dirty="0">
                <a:latin typeface="Times New Roman" panose="02020603050405020304" pitchFamily="18" charset="0"/>
                <a:ea typeface="Calibri" panose="020F0502020204030204" pitchFamily="34" charset="0"/>
              </a:rPr>
              <a:t> Mater/</a:t>
            </a:r>
            <a:r>
              <a:rPr lang="tr-TR" dirty="0" err="1">
                <a:latin typeface="Times New Roman" panose="02020603050405020304" pitchFamily="18" charset="0"/>
                <a:ea typeface="Calibri" panose="020F0502020204030204" pitchFamily="34" charset="0"/>
              </a:rPr>
              <a:t>Kubaba</a:t>
            </a:r>
            <a:r>
              <a:rPr lang="tr-TR" dirty="0">
                <a:latin typeface="Times New Roman" panose="02020603050405020304" pitchFamily="18" charset="0"/>
                <a:ea typeface="Calibri" panose="020F0502020204030204" pitchFamily="34" charset="0"/>
              </a:rPr>
              <a:t>/</a:t>
            </a:r>
            <a:r>
              <a:rPr lang="tr-TR" dirty="0" err="1">
                <a:latin typeface="Times New Roman" panose="02020603050405020304" pitchFamily="18" charset="0"/>
                <a:ea typeface="Calibri" panose="020F0502020204030204" pitchFamily="34" charset="0"/>
              </a:rPr>
              <a:t>Kubile</a:t>
            </a:r>
            <a:r>
              <a:rPr lang="tr-TR" dirty="0">
                <a:latin typeface="Times New Roman" panose="02020603050405020304" pitchFamily="18" charset="0"/>
                <a:ea typeface="Calibri" panose="020F0502020204030204" pitchFamily="34" charset="0"/>
              </a:rPr>
              <a:t>/</a:t>
            </a:r>
            <a:r>
              <a:rPr lang="tr-TR" dirty="0" err="1">
                <a:latin typeface="Times New Roman" panose="02020603050405020304" pitchFamily="18" charset="0"/>
                <a:ea typeface="Calibri" panose="020F0502020204030204" pitchFamily="34" charset="0"/>
              </a:rPr>
              <a:t>Kuvava</a:t>
            </a:r>
            <a:r>
              <a:rPr lang="tr-TR" dirty="0">
                <a:latin typeface="Times New Roman" panose="02020603050405020304" pitchFamily="18" charset="0"/>
                <a:ea typeface="Calibri" panose="020F0502020204030204" pitchFamily="34" charset="0"/>
              </a:rPr>
              <a:t>/Kybele: Ana Tanrıça</a:t>
            </a:r>
            <a:endParaRPr lang="tr-TR" dirty="0"/>
          </a:p>
        </p:txBody>
      </p:sp>
    </p:spTree>
    <p:extLst>
      <p:ext uri="{BB962C8B-B14F-4D97-AF65-F5344CB8AC3E}">
        <p14:creationId xmlns:p14="http://schemas.microsoft.com/office/powerpoint/2010/main" val="2659080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pPr marL="0" indent="0">
              <a:buNone/>
            </a:pPr>
            <a:r>
              <a:rPr lang="tr-TR" b="1" dirty="0"/>
              <a:t>Hitit İmparatorluğu sonrası Demir Çağı</a:t>
            </a:r>
          </a:p>
          <a:p>
            <a:pPr marL="0" indent="0">
              <a:buNone/>
            </a:pPr>
            <a:r>
              <a:rPr lang="tr-TR" dirty="0"/>
              <a:t>Anadolu’da büyük bir güç olan Hititlerin yıkılışından sonra, yeni güçler ortaya çıkar: Geç Hitit Beylikleri, Urartular, </a:t>
            </a:r>
            <a:r>
              <a:rPr lang="tr-TR" dirty="0" err="1"/>
              <a:t>Frigler</a:t>
            </a:r>
            <a:r>
              <a:rPr lang="tr-TR" dirty="0"/>
              <a:t> ve </a:t>
            </a:r>
            <a:r>
              <a:rPr lang="tr-TR" dirty="0" err="1"/>
              <a:t>Lydialılar</a:t>
            </a:r>
            <a:r>
              <a:rPr lang="tr-TR" dirty="0"/>
              <a:t>.</a:t>
            </a:r>
            <a:endParaRPr lang="en-GB" dirty="0"/>
          </a:p>
          <a:p>
            <a:r>
              <a:rPr lang="tr-TR" b="1" dirty="0"/>
              <a:t>Geç Hitit Beylikleri</a:t>
            </a:r>
            <a:endParaRPr lang="en-GB" dirty="0"/>
          </a:p>
          <a:p>
            <a:pPr marL="0" indent="0">
              <a:buNone/>
            </a:pPr>
            <a:r>
              <a:rPr lang="tr-TR" dirty="0"/>
              <a:t>M.Ö.1200’lerde Yunan anakarasından gelen </a:t>
            </a:r>
            <a:r>
              <a:rPr lang="tr-TR" dirty="0" err="1"/>
              <a:t>Akhaların</a:t>
            </a:r>
            <a:r>
              <a:rPr lang="tr-TR" dirty="0"/>
              <a:t> saldırılarıyla yıkılan Hitit Devleti’nin ardından Güney ve Güneydoğu Anadolu’ya çekilen Hitit prensleri tarafından kurulurlar ve Hitit kültürünü devam ettirirler. Bunların en güçlüsü Gaziantep Nizip yakınlarında bulunan Kargamış Krallığı’dır. M.Ö. 700’lerde Asur  saldırıları ile ortadan kalkarlar.</a:t>
            </a:r>
            <a:endParaRPr lang="en-GB" dirty="0"/>
          </a:p>
          <a:p>
            <a:pPr marL="0" indent="0">
              <a:buNone/>
            </a:pPr>
            <a:endParaRPr lang="tr-TR" dirty="0"/>
          </a:p>
        </p:txBody>
      </p:sp>
    </p:spTree>
    <p:extLst>
      <p:ext uri="{BB962C8B-B14F-4D97-AF65-F5344CB8AC3E}">
        <p14:creationId xmlns:p14="http://schemas.microsoft.com/office/powerpoint/2010/main" val="171589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a:bodyPr>
          <a:lstStyle/>
          <a:p>
            <a:pPr marL="0" indent="0">
              <a:buNone/>
            </a:pPr>
            <a:r>
              <a:rPr lang="tr-TR" b="1" dirty="0"/>
              <a:t>URARTULAR</a:t>
            </a:r>
            <a:endParaRPr lang="en-GB" dirty="0"/>
          </a:p>
          <a:p>
            <a:pPr marL="0" indent="0">
              <a:buNone/>
            </a:pPr>
            <a:r>
              <a:rPr lang="tr-TR" dirty="0"/>
              <a:t>Doğu </a:t>
            </a:r>
            <a:r>
              <a:rPr lang="tr-TR" dirty="0" err="1"/>
              <a:t>Anadolunun</a:t>
            </a:r>
            <a:r>
              <a:rPr lang="tr-TR" dirty="0"/>
              <a:t> yüksek yaylalarında M.Ö. 9. yüzyılda kurulan Urartu devleti dağınık aşiretlerin Hitit ve Asur baskısıyla bir araya gelmeleri ve </a:t>
            </a:r>
            <a:r>
              <a:rPr lang="tr-TR" dirty="0" err="1"/>
              <a:t>Hurri</a:t>
            </a:r>
            <a:r>
              <a:rPr lang="tr-TR" dirty="0"/>
              <a:t> kökenli yeni bir nüfus kitlesinin de katılmasıyla kurulur. M.Ö. 2000’lerde bu yörede yaşayan </a:t>
            </a:r>
            <a:r>
              <a:rPr lang="tr-TR" dirty="0" err="1"/>
              <a:t>Hurriler</a:t>
            </a:r>
            <a:r>
              <a:rPr lang="tr-TR" dirty="0"/>
              <a:t> daha önce ova ve vadilerdeki höyüklerde tarım ağırlıklı bir yaşam sürdürürken iklim değişikliği nedeniyle yarı göçebe yaşama geçerler. Yöredeki beylikler Asurlulara haraç verirler, hatta bu haracı sürekli hale getirmek için beylerin erkek çocukları tutsak olarak Asur’a götürülür. Asur seferleri, haraçları ve yağmalarının bu beylikleri birleşmeye yönelttiği ve Urartu devletinin bu şekilde kurulduğu düşünülmektedir. </a:t>
            </a:r>
            <a:endParaRPr lang="en-GB" dirty="0"/>
          </a:p>
          <a:p>
            <a:pPr marL="0" indent="0">
              <a:buNone/>
            </a:pPr>
            <a:endParaRPr lang="tr-TR" dirty="0"/>
          </a:p>
        </p:txBody>
      </p:sp>
    </p:spTree>
    <p:extLst>
      <p:ext uri="{BB962C8B-B14F-4D97-AF65-F5344CB8AC3E}">
        <p14:creationId xmlns:p14="http://schemas.microsoft.com/office/powerpoint/2010/main" val="2162542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r>
              <a:rPr lang="tr-TR" dirty="0"/>
              <a:t>Krallık yaklaşık 250 yıl yaşar. Erken demir çağındaki beyliklerin aksine büyük kaleler, kentler ve sulama yapıları kurarak tarımın gelişmesi sağlanır. </a:t>
            </a:r>
            <a:endParaRPr lang="en-GB" dirty="0"/>
          </a:p>
          <a:p>
            <a:r>
              <a:rPr lang="tr-TR" dirty="0"/>
              <a:t>“Dağlık Bölge” anlamındaki </a:t>
            </a:r>
            <a:r>
              <a:rPr lang="tr-TR" dirty="0" err="1"/>
              <a:t>Uruatri</a:t>
            </a:r>
            <a:r>
              <a:rPr lang="tr-TR" dirty="0"/>
              <a:t> adını onlara Asurlular takmıştır. Urartu adı buradan gelir. Onlar kendilerine “</a:t>
            </a:r>
            <a:r>
              <a:rPr lang="tr-TR" dirty="0" err="1"/>
              <a:t>Biainili</a:t>
            </a:r>
            <a:r>
              <a:rPr lang="tr-TR" dirty="0"/>
              <a:t>” demişlerdir.</a:t>
            </a:r>
            <a:endParaRPr lang="en-GB" dirty="0"/>
          </a:p>
          <a:p>
            <a:r>
              <a:rPr lang="tr-TR" dirty="0"/>
              <a:t>Dilleri Hint-Avrupa ya da Sami dil ailesine ait değildir. </a:t>
            </a:r>
            <a:r>
              <a:rPr lang="tr-TR" dirty="0" err="1"/>
              <a:t>Hurrilerin</a:t>
            </a:r>
            <a:r>
              <a:rPr lang="tr-TR" dirty="0"/>
              <a:t> kullandıkları dile benzer ve en çok benzerlik gösterdiği dil ailesi Kuzeydoğu Kafkasya Dil Ailesidir. Urartular başlangıçta Asur çiviyazısını kullanmışlardır. Ayrıca Hitit hiyeroglifine benzeyen  bir çeşit resim yazısını da kullanmışlardır. </a:t>
            </a:r>
            <a:endParaRPr lang="en-GB" dirty="0"/>
          </a:p>
          <a:p>
            <a:pPr marL="0" indent="0">
              <a:buNone/>
            </a:pPr>
            <a:endParaRPr lang="tr-TR" dirty="0"/>
          </a:p>
        </p:txBody>
      </p:sp>
    </p:spTree>
    <p:extLst>
      <p:ext uri="{BB962C8B-B14F-4D97-AF65-F5344CB8AC3E}">
        <p14:creationId xmlns:p14="http://schemas.microsoft.com/office/powerpoint/2010/main" val="668649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dirty="0"/>
              <a:t>Urartuların başkenti </a:t>
            </a:r>
            <a:r>
              <a:rPr lang="tr-TR" dirty="0" err="1"/>
              <a:t>Tuşpa</a:t>
            </a:r>
            <a:r>
              <a:rPr lang="tr-TR" dirty="0"/>
              <a:t> Van ovasının ortasında, ince uzun bir kalker kayalığın üzerine kurulmuştur.</a:t>
            </a:r>
            <a:endParaRPr lang="en-GB" dirty="0"/>
          </a:p>
          <a:p>
            <a:r>
              <a:rPr lang="tr-TR" dirty="0"/>
              <a:t>Urartu’nun sınır bölgelerinde krala bağlı beylikler (</a:t>
            </a:r>
            <a:r>
              <a:rPr lang="tr-TR" dirty="0" err="1"/>
              <a:t>vassallar</a:t>
            </a:r>
            <a:r>
              <a:rPr lang="tr-TR" dirty="0"/>
              <a:t>) vardır. Krala vergi vererek ve savaş zamanı orduya katkıda bulunarak kendi bölgelerinde bağımsız olarak hüküm sürerler. </a:t>
            </a:r>
            <a:endParaRPr lang="en-GB" dirty="0"/>
          </a:p>
          <a:p>
            <a:r>
              <a:rPr lang="tr-TR" dirty="0"/>
              <a:t>Urartu orduları, güçlü oldukları dönemde yağma seferleri yapmak için hemen her yıl sınırlarının ötelerine ilerlemişlerdir. Urartu Devleti Orta Demir Çağı’nda </a:t>
            </a:r>
            <a:r>
              <a:rPr lang="tr-TR" dirty="0" err="1"/>
              <a:t>Önasya’daki</a:t>
            </a:r>
            <a:r>
              <a:rPr lang="tr-TR" dirty="0"/>
              <a:t> en güçlü devletlerden biridir ve diğer krallıklarla siyasal ve ticari ilişkiler kurmuştur. </a:t>
            </a:r>
          </a:p>
        </p:txBody>
      </p:sp>
    </p:spTree>
    <p:extLst>
      <p:ext uri="{BB962C8B-B14F-4D97-AF65-F5344CB8AC3E}">
        <p14:creationId xmlns:p14="http://schemas.microsoft.com/office/powerpoint/2010/main" val="1765030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pPr marL="0" indent="0">
              <a:buNone/>
            </a:pPr>
            <a:r>
              <a:rPr lang="tr-TR" dirty="0"/>
              <a:t>M.Ö. 9. yüzyıl ortalarında </a:t>
            </a:r>
            <a:r>
              <a:rPr lang="tr-TR" dirty="0" err="1"/>
              <a:t>Tuşpa’da</a:t>
            </a:r>
            <a:r>
              <a:rPr lang="tr-TR" dirty="0"/>
              <a:t> ilan edilen Urartu devleti, bu dönemde Asur krallığı tarafından da çok yaygın bir biçimde uygulanan nüfus nakilleri ve iskân politikasıyla büyük projelere başlamıştır. Elde edilen insan gücüyle kanallar açılmış, tarım arazileri verimli hale getirilmiş ve Doğu Anadolu’da yerleşik yaşam için uygun koşullar yaratılmıştır. Devlet, sınırlarını genişletirken elde ettiği birikimi, uzunluğu 50 km’yi aşan su kanalları, bütün altyapısı ve yerleşim planıyla tasarlanan kentler ve yolların yapımında kullanmıştır. Binlerce insanın belli bir plan anlayışı içinde birkaç yıl çalıştırılmasıyla bitirilebilecek bu tür projeler Doğu Anadolu’da ilk kez Urartular tarafından gerçekleştirilmiştir. </a:t>
            </a:r>
            <a:endParaRPr lang="en-GB" dirty="0"/>
          </a:p>
          <a:p>
            <a:pPr marL="0" indent="0">
              <a:buNone/>
            </a:pPr>
            <a:endParaRPr lang="tr-TR" dirty="0"/>
          </a:p>
        </p:txBody>
      </p:sp>
    </p:spTree>
    <p:extLst>
      <p:ext uri="{BB962C8B-B14F-4D97-AF65-F5344CB8AC3E}">
        <p14:creationId xmlns:p14="http://schemas.microsoft.com/office/powerpoint/2010/main" val="2533931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Urartuların büyük başarılarından biri de demir kaynaklarını işleyerek tarım, mimarlık ve savaşta kullanacakları araç gereçleri üretmeleridir.</a:t>
            </a:r>
          </a:p>
          <a:p>
            <a:pPr marL="0" indent="0">
              <a:buNone/>
            </a:pPr>
            <a:endParaRPr lang="tr-TR" dirty="0"/>
          </a:p>
          <a:p>
            <a:pPr marL="0" indent="0">
              <a:buNone/>
            </a:pPr>
            <a:r>
              <a:rPr lang="tr-TR" dirty="0"/>
              <a:t>Urartu devleti Asurlularla neredeyse sürekli savaş halinde olmuştur. M.Ö. 8. yüzyıl sonlarında kuzeyden de </a:t>
            </a:r>
            <a:r>
              <a:rPr lang="tr-TR" dirty="0" err="1"/>
              <a:t>Kimmerler</a:t>
            </a:r>
            <a:r>
              <a:rPr lang="tr-TR" dirty="0"/>
              <a:t> gelir. Ordu zayıflar. Yaklaşık bir yüzyıl sonra gelen İskitler ise Urartu’yu yok ederler, yerleşim yerlerini yıkarlar. Halk dağların eteklerine sığınarak canını kurtarabilir ancak.</a:t>
            </a:r>
            <a:endParaRPr lang="en-GB" dirty="0"/>
          </a:p>
          <a:p>
            <a:pPr marL="0" indent="0">
              <a:buNone/>
            </a:pPr>
            <a:endParaRPr lang="tr-TR" dirty="0"/>
          </a:p>
        </p:txBody>
      </p:sp>
    </p:spTree>
    <p:extLst>
      <p:ext uri="{BB962C8B-B14F-4D97-AF65-F5344CB8AC3E}">
        <p14:creationId xmlns:p14="http://schemas.microsoft.com/office/powerpoint/2010/main" val="1937854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FRİGLER</a:t>
            </a:r>
            <a:endParaRPr lang="en-GB" dirty="0"/>
          </a:p>
          <a:p>
            <a:pPr marL="0" indent="0">
              <a:buNone/>
            </a:pPr>
            <a:r>
              <a:rPr lang="tr-TR" dirty="0" err="1"/>
              <a:t>Frigler</a:t>
            </a:r>
            <a:r>
              <a:rPr lang="tr-TR" dirty="0"/>
              <a:t>, Anadolu’ya Balkanlardan gelmiş göçmenlerdir. Onların da geldiği ve </a:t>
            </a:r>
            <a:r>
              <a:rPr lang="tr-TR" dirty="0" err="1"/>
              <a:t>Hititler’i</a:t>
            </a:r>
            <a:r>
              <a:rPr lang="tr-TR" dirty="0"/>
              <a:t> yıkan M.Ö. 1200-800 arasındaki göç dalgalarına “Ege Göçleri” adı verilir. Batı, orta ve güneybatı Anadolu’da yerleşmişlerdir.</a:t>
            </a:r>
            <a:endParaRPr lang="en-GB" dirty="0"/>
          </a:p>
          <a:p>
            <a:pPr marL="0" indent="0">
              <a:buNone/>
            </a:pPr>
            <a:r>
              <a:rPr lang="tr-TR" dirty="0"/>
              <a:t>Başkentleri  Sakarya Irmağı kıyısındaki ve bugünkü Polatlı yakınındaki Gordion’dur</a:t>
            </a:r>
          </a:p>
        </p:txBody>
      </p:sp>
    </p:spTree>
    <p:extLst>
      <p:ext uri="{BB962C8B-B14F-4D97-AF65-F5344CB8AC3E}">
        <p14:creationId xmlns:p14="http://schemas.microsoft.com/office/powerpoint/2010/main" val="571107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En ünlü iki kralı dağınık </a:t>
            </a:r>
            <a:r>
              <a:rPr lang="tr-TR" dirty="0" err="1"/>
              <a:t>Frig</a:t>
            </a:r>
            <a:r>
              <a:rPr lang="tr-TR" dirty="0"/>
              <a:t> topluluklarını siyasal birlik altında toplayan ve Gordion düğümüne adını veren Kral </a:t>
            </a:r>
            <a:r>
              <a:rPr lang="tr-TR" dirty="0" err="1"/>
              <a:t>Gordios</a:t>
            </a:r>
            <a:r>
              <a:rPr lang="tr-TR" dirty="0"/>
              <a:t> ve oğlu Kral Midas’tır.</a:t>
            </a:r>
            <a:endParaRPr lang="en-GB" dirty="0"/>
          </a:p>
          <a:p>
            <a:pPr marL="0" indent="0">
              <a:buNone/>
            </a:pPr>
            <a:endParaRPr lang="tr-TR" dirty="0"/>
          </a:p>
          <a:p>
            <a:pPr marL="0" indent="0">
              <a:buNone/>
            </a:pPr>
            <a:r>
              <a:rPr lang="tr-TR" dirty="0" err="1"/>
              <a:t>Kimmer</a:t>
            </a:r>
            <a:r>
              <a:rPr lang="tr-TR" dirty="0"/>
              <a:t> istilasından sonra zayıflayan </a:t>
            </a:r>
            <a:r>
              <a:rPr lang="tr-TR" dirty="0" err="1"/>
              <a:t>Frigya</a:t>
            </a:r>
            <a:r>
              <a:rPr lang="tr-TR" dirty="0"/>
              <a:t> daha sonra bir süre Lydia Krallığına bağlı bir prenslik olur. Sonra Pers istilası, ardından Büyük İskender istilası gelir. </a:t>
            </a:r>
            <a:r>
              <a:rPr lang="tr-TR" dirty="0" err="1"/>
              <a:t>Kelt</a:t>
            </a:r>
            <a:r>
              <a:rPr lang="tr-TR" dirty="0"/>
              <a:t> boyu olan Galat istilası, Yunan (Bergama Krallığı) ve Roma devirlerini yaşar.</a:t>
            </a:r>
            <a:endParaRPr lang="en-GB" dirty="0"/>
          </a:p>
          <a:p>
            <a:pPr marL="0" indent="0">
              <a:buNone/>
            </a:pPr>
            <a:endParaRPr lang="tr-TR" dirty="0"/>
          </a:p>
        </p:txBody>
      </p:sp>
    </p:spTree>
    <p:extLst>
      <p:ext uri="{BB962C8B-B14F-4D97-AF65-F5344CB8AC3E}">
        <p14:creationId xmlns:p14="http://schemas.microsoft.com/office/powerpoint/2010/main" val="666030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Kral Midas</a:t>
            </a:r>
            <a:endParaRPr lang="en-GB" dirty="0"/>
          </a:p>
          <a:p>
            <a:pPr marL="0" indent="0">
              <a:buNone/>
            </a:pPr>
            <a:r>
              <a:rPr lang="tr-TR" dirty="0" err="1"/>
              <a:t>Frigya’da</a:t>
            </a:r>
            <a:r>
              <a:rPr lang="tr-TR" dirty="0"/>
              <a:t> birden çok Kral Midas hüküm sürmüştür. Ancak en ünlüsü, Gordion’un oğlu olan Kral Midas’tır.</a:t>
            </a:r>
            <a:endParaRPr lang="en-GB" dirty="0"/>
          </a:p>
          <a:p>
            <a:pPr marL="0" indent="0">
              <a:buNone/>
            </a:pPr>
            <a:r>
              <a:rPr lang="tr-TR" dirty="0"/>
              <a:t>Kral Midas’a ilişkin iki efsane vardır.</a:t>
            </a:r>
          </a:p>
          <a:p>
            <a:pPr marL="0" indent="0">
              <a:buNone/>
            </a:pPr>
            <a:r>
              <a:rPr lang="tr-TR" dirty="0"/>
              <a:t>-Dokunduğu her şeyin altın olması efsanesi</a:t>
            </a:r>
          </a:p>
          <a:p>
            <a:pPr marL="0" indent="0">
              <a:buNone/>
            </a:pPr>
            <a:r>
              <a:rPr lang="tr-TR" dirty="0"/>
              <a:t>-Kulaklarıyla ilgili efsane</a:t>
            </a:r>
          </a:p>
          <a:p>
            <a:pPr marL="0" indent="0">
              <a:buNone/>
            </a:pPr>
            <a:endParaRPr lang="tr-TR" dirty="0"/>
          </a:p>
          <a:p>
            <a:pPr marL="0" indent="0">
              <a:buNone/>
            </a:pPr>
            <a:r>
              <a:rPr lang="tr-TR" dirty="0"/>
              <a:t>Gordion’da bir mezarda bulunan ve Kral Midas’a ait olabileceği düşünülen iskelet Anadolu Medeniyetleri Müzesi’nde  sergilenmektedir.</a:t>
            </a:r>
            <a:endParaRPr lang="en-GB"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2490129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lnSpcReduction="10000"/>
          </a:bodyPr>
          <a:lstStyle/>
          <a:p>
            <a:r>
              <a:rPr lang="tr-TR" b="1" dirty="0" err="1"/>
              <a:t>Frig</a:t>
            </a:r>
            <a:r>
              <a:rPr lang="tr-TR" b="1" dirty="0"/>
              <a:t> mimarisi</a:t>
            </a:r>
            <a:r>
              <a:rPr lang="tr-TR" dirty="0"/>
              <a:t> </a:t>
            </a:r>
            <a:endParaRPr lang="en-GB" dirty="0"/>
          </a:p>
          <a:p>
            <a:pPr marL="0" indent="0">
              <a:buNone/>
            </a:pPr>
            <a:r>
              <a:rPr lang="tr-TR" dirty="0"/>
              <a:t>Demir çağının başlangıcında Gordion küçük bir yerleşim yeridir. İnsanlar çamur sıvalı ağaç dallarından yapılma duvarlardan oluşan çukur evlerde yaşarlar. M.Ö. 900’lerde büyük bir değişim geçirir ve büyük yapıların yer aldığı surlarla çevrili bir kent halini alır. Kent dört bölümden oluşur: anıtsal duvarlarla çevrili saraylar ve halka açık (tahıl </a:t>
            </a:r>
            <a:r>
              <a:rPr lang="tr-TR" dirty="0" err="1"/>
              <a:t>işlenen,dokumacılık</a:t>
            </a:r>
            <a:r>
              <a:rPr lang="tr-TR" dirty="0"/>
              <a:t> yapılan) binaların bulunduğu yüksek kale höyüğü, özenli yapıların ve belki de askerî kışlanın yer aldığı Batı Höyüğü, savunma açısından güçlendirilmiş Aşağı Şehir ve Dış Şehir. Bu dönüşüm, büyük inşaat projelerini yürütebilecek merkezi bir </a:t>
            </a:r>
            <a:r>
              <a:rPr lang="tr-TR" dirty="0" err="1"/>
              <a:t>Frig</a:t>
            </a:r>
            <a:r>
              <a:rPr lang="tr-TR" dirty="0"/>
              <a:t> devlet yönetiminin varlığı ile açıklanabilir.</a:t>
            </a:r>
            <a:endParaRPr lang="en-GB" dirty="0"/>
          </a:p>
          <a:p>
            <a:pPr marL="0" indent="0">
              <a:buNone/>
            </a:pPr>
            <a:endParaRPr lang="tr-TR" dirty="0"/>
          </a:p>
        </p:txBody>
      </p:sp>
    </p:spTree>
    <p:extLst>
      <p:ext uri="{BB962C8B-B14F-4D97-AF65-F5344CB8AC3E}">
        <p14:creationId xmlns:p14="http://schemas.microsoft.com/office/powerpoint/2010/main" val="207497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Neolitik Dönemde Anadolu</a:t>
            </a:r>
            <a:endParaRPr lang="en-GB" dirty="0"/>
          </a:p>
          <a:p>
            <a:pPr marL="0" indent="0">
              <a:buNone/>
            </a:pPr>
            <a:r>
              <a:rPr lang="tr-TR" dirty="0"/>
              <a:t>İlk tarım çalışmaları, ilk küçükbaş hayvan evcilleştirmeleri, ilk kil ve bakır </a:t>
            </a:r>
            <a:r>
              <a:rPr lang="tr-TR" dirty="0" err="1"/>
              <a:t>zanaatleri</a:t>
            </a:r>
            <a:r>
              <a:rPr lang="tr-TR" dirty="0"/>
              <a:t>, ilk kentler, ilk deniz ticareti Anadolu’da, Filistin’de ve Irak’ta başlamıştır. Çünkü bu bölgeler koyun, </a:t>
            </a:r>
            <a:r>
              <a:rPr lang="tr-TR" dirty="0" err="1"/>
              <a:t>keçi,sığır</a:t>
            </a:r>
            <a:r>
              <a:rPr lang="tr-TR" dirty="0"/>
              <a:t> ve domuz sürülerinin ilk yaşam alanlarıdır; birçok yabani </a:t>
            </a:r>
            <a:r>
              <a:rPr lang="tr-TR" dirty="0" err="1"/>
              <a:t>buğdaygil</a:t>
            </a:r>
            <a:r>
              <a:rPr lang="tr-TR" dirty="0"/>
              <a:t> de burada çokça yetişmektedir.</a:t>
            </a:r>
            <a:endParaRPr lang="en-GB" dirty="0"/>
          </a:p>
          <a:p>
            <a:pPr marL="0" indent="0">
              <a:buNone/>
            </a:pPr>
            <a:endParaRPr lang="tr-TR" dirty="0"/>
          </a:p>
        </p:txBody>
      </p:sp>
    </p:spTree>
    <p:extLst>
      <p:ext uri="{BB962C8B-B14F-4D97-AF65-F5344CB8AC3E}">
        <p14:creationId xmlns:p14="http://schemas.microsoft.com/office/powerpoint/2010/main" val="2895113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err="1"/>
              <a:t>Frigler</a:t>
            </a:r>
            <a:r>
              <a:rPr lang="tr-TR" dirty="0"/>
              <a:t> M.Ö. 800’lerden itibaren Ana Tanrıça kültünü benimserler. Ona </a:t>
            </a:r>
            <a:r>
              <a:rPr lang="tr-TR" dirty="0" err="1"/>
              <a:t>Frigce</a:t>
            </a:r>
            <a:r>
              <a:rPr lang="tr-TR" dirty="0"/>
              <a:t> “dağların anası” (</a:t>
            </a:r>
            <a:r>
              <a:rPr lang="tr-TR" dirty="0" err="1"/>
              <a:t>Matar</a:t>
            </a:r>
            <a:r>
              <a:rPr lang="tr-TR" dirty="0"/>
              <a:t> </a:t>
            </a:r>
            <a:r>
              <a:rPr lang="tr-TR" dirty="0" err="1"/>
              <a:t>Kybeleya</a:t>
            </a:r>
            <a:r>
              <a:rPr lang="tr-TR" dirty="0"/>
              <a:t>) adını verirler. Dağlar, onun yurdu, kayalara </a:t>
            </a:r>
            <a:r>
              <a:rPr lang="tr-TR" dirty="0" err="1"/>
              <a:t>oyulu</a:t>
            </a:r>
            <a:r>
              <a:rPr lang="tr-TR" dirty="0"/>
              <a:t> cepheler de onun evi, tapınağı olarak görülür. Kayalara </a:t>
            </a:r>
            <a:r>
              <a:rPr lang="tr-TR" dirty="0" err="1"/>
              <a:t>oyulu</a:t>
            </a:r>
            <a:r>
              <a:rPr lang="tr-TR" dirty="0"/>
              <a:t> kapılar, onun evine açılan kapılar olarak düşünülür. Onlardan önce de Hititler ana tanrıçaya “</a:t>
            </a:r>
            <a:r>
              <a:rPr lang="tr-TR" dirty="0" err="1"/>
              <a:t>Kubaba</a:t>
            </a:r>
            <a:r>
              <a:rPr lang="tr-TR" dirty="0"/>
              <a:t>” adını vermişlerdir. Kybele, </a:t>
            </a:r>
            <a:r>
              <a:rPr lang="tr-TR" dirty="0" err="1"/>
              <a:t>Frigler</a:t>
            </a:r>
            <a:r>
              <a:rPr lang="tr-TR" dirty="0"/>
              <a:t> aracılığıyla </a:t>
            </a:r>
            <a:r>
              <a:rPr lang="tr-TR" dirty="0" err="1"/>
              <a:t>Sardes</a:t>
            </a:r>
            <a:r>
              <a:rPr lang="tr-TR" dirty="0"/>
              <a:t> üzerinden batı dünyasına, </a:t>
            </a:r>
            <a:r>
              <a:rPr lang="tr-TR" dirty="0" err="1"/>
              <a:t>Hellenistik</a:t>
            </a:r>
            <a:r>
              <a:rPr lang="tr-TR" dirty="0"/>
              <a:t> ve Roma çağlarına geçmiştir. </a:t>
            </a:r>
            <a:endParaRPr lang="en-GB" dirty="0"/>
          </a:p>
          <a:p>
            <a:pPr marL="0" indent="0">
              <a:buNone/>
            </a:pPr>
            <a:endParaRPr lang="tr-TR" dirty="0"/>
          </a:p>
        </p:txBody>
      </p:sp>
    </p:spTree>
    <p:extLst>
      <p:ext uri="{BB962C8B-B14F-4D97-AF65-F5344CB8AC3E}">
        <p14:creationId xmlns:p14="http://schemas.microsoft.com/office/powerpoint/2010/main" val="752381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r>
              <a:rPr lang="tr-TR" b="1" dirty="0"/>
              <a:t>LİDYALILAR</a:t>
            </a:r>
            <a:endParaRPr lang="en-GB" dirty="0"/>
          </a:p>
          <a:p>
            <a:pPr marL="0" indent="0">
              <a:buNone/>
            </a:pPr>
            <a:r>
              <a:rPr lang="tr-TR" dirty="0"/>
              <a:t> Lidyalılar, Batı Anadolu’da, Küçük Menderes ve Gediz çevresinde yerleşik Hitit kökenli bir halktır. Balkanlardan gelen Trakyalı göçmenlerle kaynaşırlar.</a:t>
            </a:r>
          </a:p>
          <a:p>
            <a:pPr marL="0" indent="0">
              <a:buNone/>
            </a:pPr>
            <a:r>
              <a:rPr lang="tr-TR" dirty="0"/>
              <a:t>Hint-Avrupa dil ailesinden olan Lidya dili </a:t>
            </a:r>
            <a:r>
              <a:rPr lang="tr-TR" dirty="0" err="1"/>
              <a:t>Frig</a:t>
            </a:r>
            <a:r>
              <a:rPr lang="tr-TR" dirty="0"/>
              <a:t> ve Hitit dilleri ile benzerlikler gösterir.</a:t>
            </a:r>
            <a:endParaRPr lang="en-GB" dirty="0"/>
          </a:p>
          <a:p>
            <a:pPr marL="0" indent="0">
              <a:buNone/>
            </a:pPr>
            <a:r>
              <a:rPr lang="tr-TR" dirty="0"/>
              <a:t>Gediz ırmağına karışan </a:t>
            </a:r>
            <a:r>
              <a:rPr lang="tr-TR" dirty="0" err="1"/>
              <a:t>Paktolos</a:t>
            </a:r>
            <a:r>
              <a:rPr lang="tr-TR" dirty="0"/>
              <a:t> Çayının (Sart Çayı) </a:t>
            </a:r>
            <a:r>
              <a:rPr lang="tr-TR" dirty="0" err="1"/>
              <a:t>Bozdağlar’dan</a:t>
            </a:r>
            <a:r>
              <a:rPr lang="tr-TR" dirty="0"/>
              <a:t> parça parça altın madeni taşımaktadır. Başkentleri </a:t>
            </a:r>
            <a:r>
              <a:rPr lang="tr-TR" dirty="0" err="1"/>
              <a:t>Sardes</a:t>
            </a:r>
            <a:r>
              <a:rPr lang="tr-TR" dirty="0"/>
              <a:t> bu nedenle </a:t>
            </a:r>
            <a:r>
              <a:rPr lang="tr-TR" dirty="0" err="1"/>
              <a:t>Paktolos’un</a:t>
            </a:r>
            <a:r>
              <a:rPr lang="tr-TR" dirty="0"/>
              <a:t> kıyısında kurulmuştur. </a:t>
            </a:r>
            <a:endParaRPr lang="en-GB" dirty="0"/>
          </a:p>
          <a:p>
            <a:pPr marL="0" indent="0">
              <a:buNone/>
            </a:pPr>
            <a:r>
              <a:rPr lang="tr-TR" dirty="0"/>
              <a:t>Tarım ve hayvancılığın yanı sıra en önemli gelir kaynakları bu ırmağın alüvyonlarından topladıkları altın madeni olmuştur.</a:t>
            </a:r>
            <a:endParaRPr lang="en-GB"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2020816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endParaRPr lang="tr-TR" dirty="0"/>
          </a:p>
          <a:p>
            <a:pPr marL="0" indent="0">
              <a:buNone/>
            </a:pPr>
            <a:r>
              <a:rPr lang="tr-TR" dirty="0"/>
              <a:t>Lydia ordusu paralı askerlerle güçlüdür ve bu askerlere ödenecek para altından sağlanır. Ordusu süvariler bakımından zengindir. Bu sayede </a:t>
            </a:r>
            <a:r>
              <a:rPr lang="tr-TR" dirty="0" err="1"/>
              <a:t>Kimmerler</a:t>
            </a:r>
            <a:r>
              <a:rPr lang="tr-TR" dirty="0"/>
              <a:t> ve </a:t>
            </a:r>
            <a:r>
              <a:rPr lang="tr-TR" dirty="0" err="1"/>
              <a:t>Medlerle</a:t>
            </a:r>
            <a:r>
              <a:rPr lang="tr-TR" dirty="0"/>
              <a:t> mücadele edebilir. </a:t>
            </a:r>
            <a:endParaRPr lang="en-GB" dirty="0"/>
          </a:p>
          <a:p>
            <a:pPr marL="0" indent="0">
              <a:buNone/>
            </a:pPr>
            <a:endParaRPr lang="tr-TR" dirty="0"/>
          </a:p>
          <a:p>
            <a:pPr marL="0" indent="0">
              <a:buNone/>
            </a:pPr>
            <a:r>
              <a:rPr lang="tr-TR" dirty="0"/>
              <a:t>Lydia, her birinin başında kralın atadığı yöneticilerin bulunduğu yönetim birimlerine ayrılır.</a:t>
            </a:r>
            <a:endParaRPr lang="en-GB" dirty="0"/>
          </a:p>
          <a:p>
            <a:pPr marL="0" indent="0">
              <a:buNone/>
            </a:pPr>
            <a:endParaRPr lang="tr-TR" dirty="0"/>
          </a:p>
        </p:txBody>
      </p:sp>
    </p:spTree>
    <p:extLst>
      <p:ext uri="{BB962C8B-B14F-4D97-AF65-F5344CB8AC3E}">
        <p14:creationId xmlns:p14="http://schemas.microsoft.com/office/powerpoint/2010/main" val="1306813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İlk para</a:t>
            </a:r>
            <a:endParaRPr lang="en-GB" dirty="0"/>
          </a:p>
          <a:p>
            <a:pPr marL="0" indent="0">
              <a:buNone/>
            </a:pPr>
            <a:r>
              <a:rPr lang="tr-TR" dirty="0" err="1"/>
              <a:t>Paktalos</a:t>
            </a:r>
            <a:r>
              <a:rPr lang="tr-TR" dirty="0"/>
              <a:t> Irmağı’nda bulunan </a:t>
            </a:r>
            <a:r>
              <a:rPr lang="tr-TR" dirty="0" err="1"/>
              <a:t>elektrum</a:t>
            </a:r>
            <a:r>
              <a:rPr lang="tr-TR" dirty="0"/>
              <a:t> (beyaz altın) adı verilen altın ile gümüş karışımı metalin kullanıldığı ilk para (sikke) bakla şeklindedir ve üzerine krallığın simgesi olan aslan başı basılıdır. İlk kez Lydia Krallığı’nda ortaya çıkan bu paranın kullanımını geniş topraklarda yaygınlaştıranlar ise Persler olmuştur. Kral </a:t>
            </a:r>
            <a:r>
              <a:rPr lang="tr-TR" dirty="0" err="1"/>
              <a:t>Kroisos</a:t>
            </a:r>
            <a:r>
              <a:rPr lang="tr-TR" dirty="0"/>
              <a:t> zamanında ise </a:t>
            </a:r>
            <a:r>
              <a:rPr lang="tr-TR" dirty="0" err="1"/>
              <a:t>elektrum</a:t>
            </a:r>
            <a:r>
              <a:rPr lang="tr-TR" dirty="0"/>
              <a:t> yerine altından ve gümüşten ayrı ayrı sikkeler basılmıştır. (devlet garantisi ile standartlaşmış!)</a:t>
            </a:r>
          </a:p>
        </p:txBody>
      </p:sp>
    </p:spTree>
    <p:extLst>
      <p:ext uri="{BB962C8B-B14F-4D97-AF65-F5344CB8AC3E}">
        <p14:creationId xmlns:p14="http://schemas.microsoft.com/office/powerpoint/2010/main" val="395819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a:bodyPr>
          <a:lstStyle/>
          <a:p>
            <a:pPr marL="0" indent="0">
              <a:buNone/>
            </a:pPr>
            <a:r>
              <a:rPr lang="tr-TR" dirty="0"/>
              <a:t>Ege dünyasında küçük dükkanlar, halka açık gazinolar ve genelevler ilk kez Lidyalılarda görülür.</a:t>
            </a:r>
            <a:endParaRPr lang="en-GB" dirty="0"/>
          </a:p>
          <a:p>
            <a:pPr marL="0" indent="0">
              <a:buNone/>
            </a:pPr>
            <a:r>
              <a:rPr lang="tr-TR" dirty="0"/>
              <a:t>Önce ana tanrıça kültüne inanan </a:t>
            </a:r>
            <a:r>
              <a:rPr lang="tr-TR" dirty="0" err="1"/>
              <a:t>Lydialılar</a:t>
            </a:r>
            <a:r>
              <a:rPr lang="tr-TR" dirty="0"/>
              <a:t>, daha sonra Antik Yunan tanrılarını da benimsemişlerdir.</a:t>
            </a:r>
            <a:r>
              <a:rPr lang="tr-TR" b="1" dirty="0"/>
              <a:t> </a:t>
            </a:r>
          </a:p>
          <a:p>
            <a:pPr marL="0" indent="0">
              <a:buNone/>
            </a:pPr>
            <a:endParaRPr lang="tr-TR" b="1" dirty="0"/>
          </a:p>
          <a:p>
            <a:r>
              <a:rPr lang="tr-TR" b="1" dirty="0"/>
              <a:t>Karun Hazineleri</a:t>
            </a:r>
            <a:endParaRPr lang="en-GB" dirty="0"/>
          </a:p>
          <a:p>
            <a:pPr marL="0" indent="0">
              <a:buNone/>
            </a:pPr>
            <a:r>
              <a:rPr lang="tr-TR" dirty="0" err="1"/>
              <a:t>Lidyanın</a:t>
            </a:r>
            <a:r>
              <a:rPr lang="tr-TR" dirty="0"/>
              <a:t> altın zenginlikleri en iyi şekilde, Uşak’ın Güre ilçesi yakınlarındaki yağmalanmış mezar anıtlarından ele geçirilmiş eserlerden anlaşılabilir. Toplam 9 </a:t>
            </a:r>
            <a:r>
              <a:rPr lang="tr-TR" dirty="0" err="1"/>
              <a:t>tümülüs</a:t>
            </a:r>
            <a:r>
              <a:rPr lang="tr-TR" dirty="0"/>
              <a:t>, mezar odaları barındırmaktadır. Ölülerin değerli eşyalarla birlikte gömüldüğü bu mezarlar, Karun Hazinesi olarak adlandırılmıştır. </a:t>
            </a:r>
            <a:endParaRPr lang="en-GB"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501135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İran’dan batıya doğru yayılan </a:t>
            </a:r>
            <a:r>
              <a:rPr lang="tr-TR" dirty="0" err="1"/>
              <a:t>Lydialılar</a:t>
            </a:r>
            <a:r>
              <a:rPr lang="tr-TR" dirty="0"/>
              <a:t> ile </a:t>
            </a:r>
            <a:r>
              <a:rPr lang="tr-TR" dirty="0" err="1"/>
              <a:t>Medler</a:t>
            </a:r>
            <a:r>
              <a:rPr lang="tr-TR" dirty="0"/>
              <a:t> arasındaki savaşın altıncı yılında Kızılırmak yakınlarında 28 Mayıs 585’de savaş sırasında güneş tutulur. Her iki taraf da bunu tanrıların işareti sayar ve savaşa son verirler. İlk filozoflardan biri olan Miletli </a:t>
            </a:r>
            <a:r>
              <a:rPr lang="tr-TR" dirty="0" err="1"/>
              <a:t>Thales</a:t>
            </a:r>
            <a:r>
              <a:rPr lang="tr-TR" dirty="0"/>
              <a:t> bu güneş tutulmasının olacağını önceden söylemiştir. </a:t>
            </a:r>
            <a:r>
              <a:rPr lang="tr-TR" dirty="0" err="1"/>
              <a:t>Lydialılar</a:t>
            </a:r>
            <a:r>
              <a:rPr lang="tr-TR" dirty="0"/>
              <a:t> ve </a:t>
            </a:r>
            <a:r>
              <a:rPr lang="tr-TR" dirty="0" err="1"/>
              <a:t>Medler</a:t>
            </a:r>
            <a:r>
              <a:rPr lang="tr-TR" dirty="0"/>
              <a:t> Kızılırmak’ı sınır kabul ederler ve antlaşmanın teminatı olarak </a:t>
            </a:r>
            <a:r>
              <a:rPr lang="tr-TR" dirty="0" err="1"/>
              <a:t>Med</a:t>
            </a:r>
            <a:r>
              <a:rPr lang="tr-TR" dirty="0"/>
              <a:t> kralının oğlu ile Lydia kralının kızı evlendirilir. </a:t>
            </a:r>
            <a:endParaRPr lang="en-GB" dirty="0"/>
          </a:p>
          <a:p>
            <a:pPr marL="0" indent="0">
              <a:buNone/>
            </a:pPr>
            <a:endParaRPr lang="tr-TR" dirty="0"/>
          </a:p>
        </p:txBody>
      </p:sp>
    </p:spTree>
    <p:extLst>
      <p:ext uri="{BB962C8B-B14F-4D97-AF65-F5344CB8AC3E}">
        <p14:creationId xmlns:p14="http://schemas.microsoft.com/office/powerpoint/2010/main" val="4035680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Daha sonra </a:t>
            </a:r>
            <a:r>
              <a:rPr lang="tr-TR" dirty="0" err="1"/>
              <a:t>Medler</a:t>
            </a:r>
            <a:r>
              <a:rPr lang="tr-TR" dirty="0"/>
              <a:t> Perslere yenilince dönemin Lydia kralı </a:t>
            </a:r>
            <a:r>
              <a:rPr lang="tr-TR" dirty="0" err="1"/>
              <a:t>Kroisos</a:t>
            </a:r>
            <a:r>
              <a:rPr lang="tr-TR" dirty="0"/>
              <a:t> (</a:t>
            </a:r>
            <a:r>
              <a:rPr lang="tr-TR" dirty="0" err="1"/>
              <a:t>Krezüs</a:t>
            </a:r>
            <a:r>
              <a:rPr lang="tr-TR" dirty="0"/>
              <a:t>/Karun) topraklarını doğuya genişletmek ister ve Perslerle savaşmaya başlar. Kış gelince o yörenin adeti olarak savaşı durdurur ve askerler evlerine dağılır, ama Persler bu adeti dinlemezler. Kralın ordusunu </a:t>
            </a:r>
            <a:r>
              <a:rPr lang="tr-TR" dirty="0" err="1"/>
              <a:t>Sardeis’e</a:t>
            </a:r>
            <a:r>
              <a:rPr lang="tr-TR" dirty="0"/>
              <a:t> dek izleyip en güçlü zamanındaki Lydia Krallığı’nı egemenlikleri altına alırlar.( M.Ö. 547’de)</a:t>
            </a:r>
          </a:p>
          <a:p>
            <a:pPr marL="0" indent="0">
              <a:buNone/>
            </a:pPr>
            <a:endParaRPr lang="tr-TR" dirty="0"/>
          </a:p>
          <a:p>
            <a:pPr marL="0" indent="0">
              <a:buNone/>
            </a:pPr>
            <a:r>
              <a:rPr lang="tr-TR" dirty="0"/>
              <a:t>Kral </a:t>
            </a:r>
            <a:r>
              <a:rPr lang="tr-TR" dirty="0" err="1"/>
              <a:t>Kroisos</a:t>
            </a:r>
            <a:r>
              <a:rPr lang="tr-TR" dirty="0"/>
              <a:t> “Karun kadar zengin” sözünün kaynağıdır. </a:t>
            </a:r>
            <a:endParaRPr lang="en-GB"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1203983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a:bodyPr>
          <a:lstStyle/>
          <a:p>
            <a:pPr marL="0" indent="0">
              <a:buNone/>
            </a:pPr>
            <a:r>
              <a:rPr lang="tr-TR" b="1" u="sng" dirty="0"/>
              <a:t>Anadolu’daki Antik dönem uygarlıklarının sonucu:</a:t>
            </a:r>
            <a:endParaRPr lang="en-GB" dirty="0"/>
          </a:p>
          <a:p>
            <a:pPr marL="0" indent="0">
              <a:buNone/>
            </a:pPr>
            <a:endParaRPr lang="tr-TR" dirty="0"/>
          </a:p>
          <a:p>
            <a:pPr marL="0" indent="0">
              <a:buNone/>
            </a:pPr>
            <a:r>
              <a:rPr lang="tr-TR" dirty="0"/>
              <a:t>Anadolu’dan Mısır’a uzanan bir posta sistemi ve diplomasi gelişmiştir. Bu diplomasi, </a:t>
            </a:r>
          </a:p>
          <a:p>
            <a:pPr lvl="0"/>
            <a:r>
              <a:rPr lang="tr-TR" dirty="0"/>
              <a:t>Hekim, </a:t>
            </a:r>
            <a:r>
              <a:rPr lang="tr-TR" dirty="0" err="1"/>
              <a:t>heykeltraş</a:t>
            </a:r>
            <a:r>
              <a:rPr lang="tr-TR" dirty="0"/>
              <a:t>, zanaatçı alışverişleri,</a:t>
            </a:r>
            <a:endParaRPr lang="en-GB" dirty="0"/>
          </a:p>
          <a:p>
            <a:pPr lvl="0"/>
            <a:r>
              <a:rPr lang="tr-TR" dirty="0"/>
              <a:t>1400 ve 1300’lerde hükümdarlar arası evlilikler, </a:t>
            </a:r>
            <a:endParaRPr lang="en-GB" dirty="0"/>
          </a:p>
          <a:p>
            <a:pPr lvl="0"/>
            <a:r>
              <a:rPr lang="tr-TR" dirty="0"/>
              <a:t>İttifak ya da barış antlaşmalarının teminatı olarak görülen prensesler üzerine kuruludur.</a:t>
            </a:r>
            <a:endParaRPr lang="en-GB" dirty="0"/>
          </a:p>
          <a:p>
            <a:pPr marL="0" indent="0">
              <a:buNone/>
            </a:pPr>
            <a:endParaRPr lang="tr-TR" dirty="0"/>
          </a:p>
          <a:p>
            <a:pPr marL="0" indent="0">
              <a:buNone/>
            </a:pPr>
            <a:r>
              <a:rPr lang="tr-TR" dirty="0"/>
              <a:t>-Anadolu’daki ilk uygarlıklardaki kentleşme, su yolları, ulaşım yolları sonraki uygarlıklara da temel olmuştur.</a:t>
            </a:r>
            <a:endParaRPr lang="en-GB" dirty="0"/>
          </a:p>
          <a:p>
            <a:pPr marL="0" indent="0">
              <a:buNone/>
            </a:pPr>
            <a:r>
              <a:rPr lang="tr-TR" dirty="0"/>
              <a:t>-Diller ve dinler karışmış; birbirinden beslenmiştir.</a:t>
            </a:r>
            <a:endParaRPr lang="en-GB" dirty="0"/>
          </a:p>
          <a:p>
            <a:pPr marL="0" indent="0">
              <a:buNone/>
            </a:pPr>
            <a:endParaRPr lang="tr-TR" dirty="0"/>
          </a:p>
        </p:txBody>
      </p:sp>
    </p:spTree>
    <p:extLst>
      <p:ext uri="{BB962C8B-B14F-4D97-AF65-F5344CB8AC3E}">
        <p14:creationId xmlns:p14="http://schemas.microsoft.com/office/powerpoint/2010/main" val="30974102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r>
              <a:rPr lang="tr-TR" b="1" dirty="0"/>
              <a:t>BİZANS İMPARATORLUĞU</a:t>
            </a:r>
            <a:endParaRPr lang="en-GB" dirty="0"/>
          </a:p>
          <a:p>
            <a:pPr marL="0" indent="0">
              <a:buNone/>
            </a:pPr>
            <a:r>
              <a:rPr lang="tr-TR" dirty="0"/>
              <a:t>Anadolu’da uzun süre hüküm süren bir başka devlet de Bizans İmparatorluğu’dur. Roma İmparatorluğu Batı ve Doğu Roma olarak M.S.395’de ikiye ayrılmıştır.  16. yüzyıldan sonra tarihçilerin verdiği isimle Bizans’ın ilk imparatoru I. </a:t>
            </a:r>
            <a:r>
              <a:rPr lang="tr-TR" dirty="0" err="1"/>
              <a:t>Constantinus</a:t>
            </a:r>
            <a:r>
              <a:rPr lang="tr-TR" dirty="0"/>
              <a:t> yeni bir başkente gerek duyar. Tarihöncesinden bu yana bir yerleşim yeri olan ve M.Ö. 667’den bu yana </a:t>
            </a:r>
            <a:r>
              <a:rPr lang="tr-TR" dirty="0" err="1"/>
              <a:t>Helenler’in</a:t>
            </a:r>
            <a:r>
              <a:rPr lang="tr-TR" dirty="0"/>
              <a:t> adına </a:t>
            </a:r>
            <a:r>
              <a:rPr lang="tr-TR" i="1" dirty="0" err="1"/>
              <a:t>Byzantium</a:t>
            </a:r>
            <a:r>
              <a:rPr lang="tr-TR" dirty="0"/>
              <a:t> dedikleri kenti stratejik önemi nedeniyle başkent olarak seçer. </a:t>
            </a:r>
            <a:endParaRPr lang="en-GB" dirty="0"/>
          </a:p>
          <a:p>
            <a:pPr marL="0" indent="0">
              <a:buNone/>
            </a:pPr>
            <a:endParaRPr lang="tr-TR" dirty="0"/>
          </a:p>
        </p:txBody>
      </p:sp>
    </p:spTree>
    <p:extLst>
      <p:ext uri="{BB962C8B-B14F-4D97-AF65-F5344CB8AC3E}">
        <p14:creationId xmlns:p14="http://schemas.microsoft.com/office/powerpoint/2010/main" val="16289576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i="1" dirty="0" err="1"/>
              <a:t>Byzantium</a:t>
            </a:r>
            <a:r>
              <a:rPr lang="tr-TR" dirty="0"/>
              <a:t>, M.S. 330 yılının 11 Mayıs’ında başlayan kırk gün kırk gecelik bir törenle kutsanır ve Doğu Roma İmparatorluğu’nun başkenti yapılır. İmparator Roma kentini model alarak bizzat kendi yaptığı planlamayla kenti yeniden düzenletir ve buraya </a:t>
            </a:r>
            <a:r>
              <a:rPr lang="tr-TR" i="1" dirty="0"/>
              <a:t>Nova Roma</a:t>
            </a:r>
            <a:r>
              <a:rPr lang="tr-TR" dirty="0"/>
              <a:t> </a:t>
            </a:r>
            <a:r>
              <a:rPr lang="tr-TR" i="1" dirty="0"/>
              <a:t>(Yeni Roma)</a:t>
            </a:r>
            <a:r>
              <a:rPr lang="tr-TR" dirty="0"/>
              <a:t> adını verir. Ölümünün ardından bu kent onun adıyla, </a:t>
            </a:r>
            <a:r>
              <a:rPr lang="tr-TR" i="1" dirty="0" err="1"/>
              <a:t>Constantinus’un</a:t>
            </a:r>
            <a:r>
              <a:rPr lang="tr-TR" i="1" dirty="0"/>
              <a:t> kenti</a:t>
            </a:r>
            <a:r>
              <a:rPr lang="tr-TR" dirty="0"/>
              <a:t> anlamına gelen </a:t>
            </a:r>
            <a:r>
              <a:rPr lang="tr-TR" i="1" dirty="0" err="1"/>
              <a:t>Constantinopolis</a:t>
            </a:r>
            <a:r>
              <a:rPr lang="tr-TR" dirty="0"/>
              <a:t> olarak anılmaya başlar. </a:t>
            </a:r>
            <a:endParaRPr lang="en-GB" dirty="0"/>
          </a:p>
          <a:p>
            <a:pPr marL="0" indent="0">
              <a:buNone/>
            </a:pPr>
            <a:endParaRPr lang="tr-TR" dirty="0"/>
          </a:p>
        </p:txBody>
      </p:sp>
    </p:spTree>
    <p:extLst>
      <p:ext uri="{BB962C8B-B14F-4D97-AF65-F5344CB8AC3E}">
        <p14:creationId xmlns:p14="http://schemas.microsoft.com/office/powerpoint/2010/main" val="306886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79A41D6D-C4F1-4CFC-B6DC-6A5179BD7831}"/>
              </a:ext>
            </a:extLst>
          </p:cNvPr>
          <p:cNvPicPr>
            <a:picLocks noGrp="1"/>
          </p:cNvPicPr>
          <p:nvPr>
            <p:ph idx="1"/>
          </p:nvPr>
        </p:nvPicPr>
        <p:blipFill>
          <a:blip r:embed="rId2" cstate="print"/>
          <a:srcRect/>
          <a:stretch>
            <a:fillRect/>
          </a:stretch>
        </p:blipFill>
        <p:spPr bwMode="auto">
          <a:xfrm>
            <a:off x="251520" y="1124744"/>
            <a:ext cx="8640960" cy="4896544"/>
          </a:xfrm>
          <a:prstGeom prst="rect">
            <a:avLst/>
          </a:prstGeom>
          <a:noFill/>
          <a:ln w="9525">
            <a:noFill/>
            <a:miter lim="800000"/>
            <a:headEnd/>
            <a:tailEnd/>
          </a:ln>
        </p:spPr>
      </p:pic>
    </p:spTree>
    <p:extLst>
      <p:ext uri="{BB962C8B-B14F-4D97-AF65-F5344CB8AC3E}">
        <p14:creationId xmlns:p14="http://schemas.microsoft.com/office/powerpoint/2010/main" val="4951374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lnSpcReduction="10000"/>
          </a:bodyPr>
          <a:lstStyle/>
          <a:p>
            <a:r>
              <a:rPr lang="tr-TR" b="1" dirty="0"/>
              <a:t>Hristiyanlığın Kabulü</a:t>
            </a:r>
            <a:endParaRPr lang="en-GB" dirty="0"/>
          </a:p>
          <a:p>
            <a:pPr marL="0" indent="0">
              <a:buNone/>
            </a:pPr>
            <a:r>
              <a:rPr lang="tr-TR" dirty="0"/>
              <a:t>İmparator </a:t>
            </a:r>
            <a:r>
              <a:rPr lang="tr-TR" dirty="0" err="1"/>
              <a:t>Constantinus</a:t>
            </a:r>
            <a:r>
              <a:rPr lang="tr-TR" dirty="0"/>
              <a:t>, imparatorluğun geleceğini belirleyecek iki önemli adım atmıştır. Bunlardan biri başkenti </a:t>
            </a:r>
            <a:r>
              <a:rPr lang="tr-TR" dirty="0" err="1"/>
              <a:t>Bosporos</a:t>
            </a:r>
            <a:r>
              <a:rPr lang="tr-TR" dirty="0"/>
              <a:t> kıyısına kurmak, diğeri de, o zamana kadar kabul görmemiş olan Hıristiyanlık inancına kapıları açmak olmuştur. (311 yılında çıkardığı ferman)</a:t>
            </a:r>
          </a:p>
          <a:p>
            <a:pPr marL="0" indent="0">
              <a:buNone/>
            </a:pPr>
            <a:r>
              <a:rPr lang="tr-TR" dirty="0"/>
              <a:t>Hıristiyanlığın kabulü, ülke içindeki gerginliği azaltmaz, sadece yönünü değiştirir. (Hristiyanlığın farklı yorumlanması, din adamları arasındaki mücadele, yerleşik Pagan geleneklerinin toplumun belleğinden silinmeye çalışılması, İtalya’daki Papalık ile </a:t>
            </a:r>
            <a:r>
              <a:rPr lang="tr-TR" dirty="0" err="1"/>
              <a:t>Constantinopolis’teki</a:t>
            </a:r>
            <a:r>
              <a:rPr lang="tr-TR" dirty="0"/>
              <a:t> Patriklik arasındaki uyuşmazlık vb.)</a:t>
            </a:r>
          </a:p>
        </p:txBody>
      </p:sp>
    </p:spTree>
    <p:extLst>
      <p:ext uri="{BB962C8B-B14F-4D97-AF65-F5344CB8AC3E}">
        <p14:creationId xmlns:p14="http://schemas.microsoft.com/office/powerpoint/2010/main" val="385331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b="1" dirty="0"/>
              <a:t>BEYLİKLER DÖNEMİ ve SELÇUKLULAR</a:t>
            </a:r>
            <a:endParaRPr lang="en-GB" dirty="0"/>
          </a:p>
          <a:p>
            <a:pPr marL="0" indent="0">
              <a:buNone/>
            </a:pPr>
            <a:r>
              <a:rPr lang="tr-TR" dirty="0"/>
              <a:t>Orta Asya Moğol istilasına maruz kalınca Türkler batıya doğru göç etmeye başlar ve Anadolu’ya gelirler. 9. yüzyılda başlayan ve yaklaşık 200 yıl süren Orta Asya’dan Anadolu’ya göç sırasında kendi göçebe ve yerleşik yaşama dair kültürlerini getirmekle kalmaz;  yolda rastladıkları Horasan, Mavera-ün-nehir ve Acem-i Irak yörelerinde yayılmış İran-İslâm ve Hint kültürü ile Anadolu’da karşılaştıkları Roma-Yunan kültür ve uygarlıkları ile de karşılıklı etkileşime girerler. </a:t>
            </a:r>
            <a:endParaRPr lang="en-GB" dirty="0"/>
          </a:p>
          <a:p>
            <a:pPr marL="0" indent="0">
              <a:buNone/>
            </a:pPr>
            <a:endParaRPr lang="tr-TR" dirty="0"/>
          </a:p>
        </p:txBody>
      </p:sp>
    </p:spTree>
    <p:extLst>
      <p:ext uri="{BB962C8B-B14F-4D97-AF65-F5344CB8AC3E}">
        <p14:creationId xmlns:p14="http://schemas.microsoft.com/office/powerpoint/2010/main" val="2422528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92500" lnSpcReduction="20000"/>
          </a:bodyPr>
          <a:lstStyle/>
          <a:p>
            <a:pPr marL="0" indent="0">
              <a:buNone/>
            </a:pPr>
            <a:r>
              <a:rPr lang="tr-TR" dirty="0"/>
              <a:t>Türkler bu dönemde ne tam anlamıyla </a:t>
            </a:r>
            <a:r>
              <a:rPr lang="tr-TR" dirty="0" err="1"/>
              <a:t>İslâmlaşmış</a:t>
            </a:r>
            <a:r>
              <a:rPr lang="tr-TR" dirty="0"/>
              <a:t>, ne de Orta Asya geleneksel yaşam biçimlerinden  tam olarak kurtulmuşlardır. Gelenler iki temel yaşam biçiminden birini seçerler:  </a:t>
            </a:r>
            <a:endParaRPr lang="en-GB" dirty="0"/>
          </a:p>
          <a:p>
            <a:pPr marL="0" indent="0">
              <a:buNone/>
            </a:pPr>
            <a:r>
              <a:rPr lang="tr-TR" dirty="0"/>
              <a:t>1. Orta Asya gelenek ve yaşam biçimlerini koruyan ya da sürdüren göçebe Türkler ise </a:t>
            </a:r>
            <a:r>
              <a:rPr lang="tr-TR" dirty="0" err="1"/>
              <a:t>Uc</a:t>
            </a:r>
            <a:r>
              <a:rPr lang="tr-TR" dirty="0"/>
              <a:t> olarak adlandırılan sınır bölgelerdeki verimli yaylak–kışlak alanlarına yerleşmişlerdir. Buradakilerin ekonomisi hayvancılık ve yağmacılığa, dinsel kimliği Şamanist ve İslâmî inançların sentezine dayanmıştır.</a:t>
            </a:r>
            <a:endParaRPr lang="en-GB" dirty="0"/>
          </a:p>
          <a:p>
            <a:pPr marL="0" indent="0">
              <a:buNone/>
            </a:pPr>
            <a:r>
              <a:rPr lang="tr-TR" dirty="0"/>
              <a:t>2. Yerleşik ya da yarı göçebe Türkler süreç içinde çiftçi sınıf olarak köylere ya da asker ve tüccar ve zanaatkâr sınıflar olarak kentlere yerleşerek kentlileşmiş ve İran–İslâm kültür ve uygarlığı etkisine girmişlerdir. Kentlerin çoğunda, daha önceden yaşayan insanlara dokunulmamış, Bizans </a:t>
            </a:r>
            <a:r>
              <a:rPr lang="tr-TR" dirty="0" err="1"/>
              <a:t>İmpatorluğu’nun</a:t>
            </a:r>
            <a:r>
              <a:rPr lang="tr-TR" dirty="0"/>
              <a:t> halkı ile </a:t>
            </a:r>
            <a:r>
              <a:rPr lang="tr-TR" dirty="0" err="1"/>
              <a:t>yanyana</a:t>
            </a:r>
            <a:r>
              <a:rPr lang="tr-TR" dirty="0"/>
              <a:t> yaşamışlardır. </a:t>
            </a:r>
            <a:endParaRPr lang="en-GB" dirty="0"/>
          </a:p>
          <a:p>
            <a:pPr marL="0" indent="0">
              <a:buNone/>
            </a:pPr>
            <a:endParaRPr lang="tr-TR" dirty="0"/>
          </a:p>
        </p:txBody>
      </p:sp>
    </p:spTree>
    <p:extLst>
      <p:ext uri="{BB962C8B-B14F-4D97-AF65-F5344CB8AC3E}">
        <p14:creationId xmlns:p14="http://schemas.microsoft.com/office/powerpoint/2010/main" val="1135350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İslâm öncesi Orta Asya Türk Şaman inancı, farklı İslâmiyet inançları, Bizans’ın sahip olduğu Ortodoks Hristiyanlığı ve yerleştikleri yörede çok eskiden bu yana uygulanan çoktanrılı inanışlardan arta kalanları harmanlayan çok sayıda “tarikat” ortaya çıkmıştır. Baba, derviş, eren gibi adlar verilen dini liderlerin izinden giden ve tekke ile zaviyelerde gelişme olanağı bulan bu farklı inançlar, tehdit haline gelecek kadar güçlenmedikleri sürece, hoşgörüyle karşılanmıştır. Ancak Selçuklu Devleti’nin resmi olarak desteklediği mezhep Hanefilik olmuştur. </a:t>
            </a:r>
            <a:endParaRPr lang="en-GB" dirty="0"/>
          </a:p>
          <a:p>
            <a:pPr marL="0" indent="0">
              <a:buNone/>
            </a:pPr>
            <a:endParaRPr lang="tr-TR" dirty="0"/>
          </a:p>
        </p:txBody>
      </p:sp>
    </p:spTree>
    <p:extLst>
      <p:ext uri="{BB962C8B-B14F-4D97-AF65-F5344CB8AC3E}">
        <p14:creationId xmlns:p14="http://schemas.microsoft.com/office/powerpoint/2010/main" val="2762860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lstStyle/>
          <a:p>
            <a:pPr marL="0" indent="0">
              <a:buNone/>
            </a:pPr>
            <a:r>
              <a:rPr lang="tr-TR" dirty="0"/>
              <a:t>Göçler sonucunda, merkezde Anadolu Selçuklu Devleti olan aşiret temelli birçok küçük beylik oluşmuştur. Anadolu Selçukluları farklı aşiretlerin beylerine, özellikle Bizans sınırındaki toprakları </a:t>
            </a:r>
            <a:r>
              <a:rPr lang="tr-TR" dirty="0" err="1"/>
              <a:t>ikta</a:t>
            </a:r>
            <a:r>
              <a:rPr lang="tr-TR" dirty="0"/>
              <a:t> (tımar) olarak verir; mülkiyeti Anadolu Selçuklu sultanında kalan bu toprağı beyler işleme hakkını alır. Karşılığında da Anadolu Selçuklularına savaş zamanı asker gönderirler. Beyliklerde vilayetlerin yönetimini o beyliğin sultanının çocukları, kardeşleri üstlenir.</a:t>
            </a:r>
            <a:endParaRPr lang="en-GB" dirty="0"/>
          </a:p>
          <a:p>
            <a:pPr marL="0" indent="0">
              <a:buNone/>
            </a:pPr>
            <a:r>
              <a:rPr lang="tr-TR" dirty="0" err="1"/>
              <a:t>İkta</a:t>
            </a:r>
            <a:r>
              <a:rPr lang="tr-TR" dirty="0"/>
              <a:t> dışında toprak sahibi olmanın iki yolu daha vardır: Vakıf ve mülk.</a:t>
            </a:r>
            <a:endParaRPr lang="en-GB" dirty="0"/>
          </a:p>
          <a:p>
            <a:pPr marL="0" indent="0">
              <a:buNone/>
            </a:pPr>
            <a:endParaRPr lang="tr-TR" dirty="0"/>
          </a:p>
        </p:txBody>
      </p:sp>
    </p:spTree>
    <p:extLst>
      <p:ext uri="{BB962C8B-B14F-4D97-AF65-F5344CB8AC3E}">
        <p14:creationId xmlns:p14="http://schemas.microsoft.com/office/powerpoint/2010/main" val="1481435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lstStyle/>
          <a:p>
            <a:r>
              <a:rPr lang="tr-TR" b="1" dirty="0"/>
              <a:t>Ticaret ve Zanaat</a:t>
            </a:r>
            <a:endParaRPr lang="en-GB" dirty="0"/>
          </a:p>
          <a:p>
            <a:pPr marL="0" indent="0">
              <a:buNone/>
            </a:pPr>
            <a:r>
              <a:rPr lang="tr-TR" dirty="0"/>
              <a:t>Selçuklular ticaret yollarını da canlandırırlar. Ticaret kervanlarının askerlerin eşliğinde yolculuk ederek saldırılardan korunmasını sağlarlar. Yapılan çok sayıda kervansarayda da askeri koruma devam etmekte, tüccarların ve yükleri taşıyan hayvanların her tür gereksinimleri karşılanmaktadır.</a:t>
            </a:r>
          </a:p>
          <a:p>
            <a:pPr marL="0" indent="0">
              <a:buNone/>
            </a:pPr>
            <a:r>
              <a:rPr lang="tr-TR" dirty="0"/>
              <a:t>Kendilerinden önce Anadolu’da yaşayan Hristiyan ve Musevilerin zanaat ve ticaret üzerindeki tekelini kırmak için Ahilik örgütlerini kurarlar. </a:t>
            </a:r>
            <a:endParaRPr lang="en-GB" dirty="0"/>
          </a:p>
          <a:p>
            <a:pPr marL="0" indent="0">
              <a:buNone/>
            </a:pPr>
            <a:endParaRPr lang="tr-TR" dirty="0"/>
          </a:p>
        </p:txBody>
      </p:sp>
    </p:spTree>
    <p:extLst>
      <p:ext uri="{BB962C8B-B14F-4D97-AF65-F5344CB8AC3E}">
        <p14:creationId xmlns:p14="http://schemas.microsoft.com/office/powerpoint/2010/main" val="26711057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lstStyle/>
          <a:p>
            <a:pPr marL="0" indent="0">
              <a:buNone/>
            </a:pPr>
            <a:r>
              <a:rPr lang="tr-TR" dirty="0"/>
              <a:t>Moğollar (İlhanlı İmparatorluğu) Anadolu’ya gelip Anadolu Selçuklu Beyliği’ni ele geçirirler. Ancak beylikleri tümüyle yıkmazlar; onları kendilerine bağlayıp vergi alırlar. Moğollar yaklaşık yüz yıl sonra Anadolu’dan geri  çekilirken onda biri kadarının Anadolu’da kalıp yerleştiği ve oranın halkıyla karıştığı söylenir.</a:t>
            </a:r>
            <a:endParaRPr lang="en-GB" dirty="0"/>
          </a:p>
          <a:p>
            <a:pPr marL="0" indent="0">
              <a:buNone/>
            </a:pPr>
            <a:r>
              <a:rPr lang="tr-TR" dirty="0"/>
              <a:t>Moğollar çekilince Anadolu’da İkinci Beylikler Dönemi başlar. Bu beyliklerden Osmanlı Beyliği zamanla büyüyerek Osmanlı İmparatorluğu’na dönüşür.</a:t>
            </a:r>
            <a:endParaRPr lang="en-GB" dirty="0"/>
          </a:p>
          <a:p>
            <a:pPr marL="0" indent="0">
              <a:buNone/>
            </a:pPr>
            <a:endParaRPr lang="tr-TR" dirty="0"/>
          </a:p>
        </p:txBody>
      </p:sp>
    </p:spTree>
    <p:extLst>
      <p:ext uri="{BB962C8B-B14F-4D97-AF65-F5344CB8AC3E}">
        <p14:creationId xmlns:p14="http://schemas.microsoft.com/office/powerpoint/2010/main" val="22756871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normAutofit fontScale="92500" lnSpcReduction="20000"/>
          </a:bodyPr>
          <a:lstStyle/>
          <a:p>
            <a:r>
              <a:rPr lang="tr-TR" b="1" dirty="0"/>
              <a:t>ARTUKLU BEYLİĞİ ve El-</a:t>
            </a:r>
            <a:r>
              <a:rPr lang="tr-TR" b="1" dirty="0" err="1"/>
              <a:t>Cezerî</a:t>
            </a:r>
            <a:endParaRPr lang="en-GB" dirty="0"/>
          </a:p>
          <a:p>
            <a:pPr marL="0" indent="0">
              <a:buNone/>
            </a:pPr>
            <a:r>
              <a:rPr lang="tr-TR" dirty="0"/>
              <a:t>Doğu Anadolu’da kurulmuş olan bu beylik en uzun yaşayan Anadolu Beyliklerinden biridir (M.S. 1100-1410). </a:t>
            </a:r>
            <a:endParaRPr lang="en-GB" dirty="0"/>
          </a:p>
          <a:p>
            <a:pPr marL="0" indent="0">
              <a:buNone/>
            </a:pPr>
            <a:r>
              <a:rPr lang="tr-TR" dirty="0" err="1"/>
              <a:t>Artukoğulları</a:t>
            </a:r>
            <a:r>
              <a:rPr lang="tr-TR" dirty="0"/>
              <a:t>, </a:t>
            </a:r>
            <a:r>
              <a:rPr lang="tr-TR" dirty="0" err="1"/>
              <a:t>Amid</a:t>
            </a:r>
            <a:r>
              <a:rPr lang="tr-TR" dirty="0"/>
              <a:t> (Diyarbakır) kentini fethettiklerinde, orada buldukları 140 bin el yazması kitabı, kurdukları medreselerde değerlendirmişlerdir. </a:t>
            </a:r>
            <a:r>
              <a:rPr lang="tr-TR" dirty="0" err="1"/>
              <a:t>Danişmendliler</a:t>
            </a:r>
            <a:r>
              <a:rPr lang="tr-TR" dirty="0"/>
              <a:t> gibi, onlar da, Anadolu’nun ilk medreselerini oluşturmuş, hatta körlerin eğitim gördüğü bir medrese bile yapmışlardır. Saraylarında da, bilim adamlarının çalışabilmeleri için uygun ortamı yaratmışlardır. </a:t>
            </a:r>
            <a:r>
              <a:rPr lang="tr-TR" dirty="0" err="1"/>
              <a:t>Artuklu</a:t>
            </a:r>
            <a:r>
              <a:rPr lang="tr-TR" dirty="0"/>
              <a:t> himayesinde yetişen bilim insanlarından biri de “Cizreli”, yani El </a:t>
            </a:r>
            <a:r>
              <a:rPr lang="tr-TR" dirty="0" err="1"/>
              <a:t>Cezerî’dir</a:t>
            </a:r>
            <a:r>
              <a:rPr lang="tr-TR" dirty="0"/>
              <a:t>. </a:t>
            </a:r>
            <a:r>
              <a:rPr lang="tr-TR" dirty="0" err="1"/>
              <a:t>Artuklu</a:t>
            </a:r>
            <a:r>
              <a:rPr lang="tr-TR" dirty="0"/>
              <a:t> Sarayı’nın başmühendisi olarak çeyrek asır çalışan El </a:t>
            </a:r>
            <a:r>
              <a:rPr lang="tr-TR" dirty="0" err="1"/>
              <a:t>Cezerî</a:t>
            </a:r>
            <a:r>
              <a:rPr lang="tr-TR" dirty="0"/>
              <a:t>, robotik ve sibernetik bilimlerinin ilk uygulayıcılarından biridir. </a:t>
            </a:r>
            <a:endParaRPr lang="en-GB" dirty="0"/>
          </a:p>
          <a:p>
            <a:pPr marL="0" indent="0">
              <a:buNone/>
            </a:pPr>
            <a:endParaRPr lang="tr-TR" dirty="0"/>
          </a:p>
        </p:txBody>
      </p:sp>
    </p:spTree>
    <p:extLst>
      <p:ext uri="{BB962C8B-B14F-4D97-AF65-F5344CB8AC3E}">
        <p14:creationId xmlns:p14="http://schemas.microsoft.com/office/powerpoint/2010/main" val="24070876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lstStyle/>
          <a:p>
            <a:pPr marL="0" indent="0">
              <a:buNone/>
            </a:pPr>
            <a:r>
              <a:rPr lang="tr-TR" b="1" dirty="0"/>
              <a:t>Anadolu’nun uğradığı istilalar</a:t>
            </a:r>
            <a:endParaRPr lang="en-GB" dirty="0"/>
          </a:p>
          <a:p>
            <a:pPr marL="0" indent="0">
              <a:buNone/>
            </a:pPr>
            <a:r>
              <a:rPr lang="tr-TR" dirty="0"/>
              <a:t>Tarih boyu çekim merkezi olan ve göç alan/istila edilen yerler ile kaynaklarının insan nüfusuna yetmediği göç veren/istilacı çıkaran yerler olmuştur. Anadolu, Mezopotamya, Mısır çekim merkezidir. Dağlık bölgeler, bozkırlar, çöller ve dağların karaya yayılmaya izin vermediği deniz kıyıları (Ege ve Akdeniz’in kıyıları gibi) ise başka yerlere göç edenlerin/istilacıların merkezleri olmuştur.</a:t>
            </a:r>
            <a:endParaRPr lang="en-GB" dirty="0"/>
          </a:p>
          <a:p>
            <a:pPr marL="0" indent="0">
              <a:buNone/>
            </a:pPr>
            <a:endParaRPr lang="tr-TR" dirty="0"/>
          </a:p>
        </p:txBody>
      </p:sp>
    </p:spTree>
    <p:extLst>
      <p:ext uri="{BB962C8B-B14F-4D97-AF65-F5344CB8AC3E}">
        <p14:creationId xmlns:p14="http://schemas.microsoft.com/office/powerpoint/2010/main" val="570312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normAutofit lnSpcReduction="10000"/>
          </a:bodyPr>
          <a:lstStyle/>
          <a:p>
            <a:pPr marL="0" indent="0">
              <a:buNone/>
            </a:pPr>
            <a:r>
              <a:rPr lang="tr-TR" dirty="0"/>
              <a:t>M.Ö.2000’lerde Macaristan, Karadeniz, Hazar Denizi, Türkistan’da bulunan bozkırlar ve çöller Hint-Avrupalı kavimlerce işgal edilir. Yarı yerleşik bir yaşam sürerler, ağırlıkla çobanlık yaparlar. Aynı dil ailesinden gelmekle beraber farklı diller konuşurlar; bu nedenle farklı kavimlerden söz edilir.</a:t>
            </a:r>
          </a:p>
          <a:p>
            <a:pPr marL="0" indent="0">
              <a:buNone/>
            </a:pPr>
            <a:r>
              <a:rPr lang="tr-TR" dirty="0"/>
              <a:t>M.Ö. 1200-800 arasında </a:t>
            </a:r>
            <a:r>
              <a:rPr lang="tr-TR" dirty="0" err="1"/>
              <a:t>Dorlar</a:t>
            </a:r>
            <a:r>
              <a:rPr lang="tr-TR" dirty="0"/>
              <a:t> Yunanistan ve Ege’yi ele geçirirler; oradaki yerli halk da Anadolu’ya kaçar. İşte bu göç dalgalarına “Ege Göçleri” adı verilir. Hititlerin bu göçler sonucu yıkıldığı düşünülmektedir. </a:t>
            </a:r>
            <a:r>
              <a:rPr lang="tr-TR" dirty="0" err="1"/>
              <a:t>Aioller</a:t>
            </a:r>
            <a:r>
              <a:rPr lang="tr-TR" dirty="0"/>
              <a:t>, İyonlar ve </a:t>
            </a:r>
            <a:r>
              <a:rPr lang="tr-TR" dirty="0" err="1"/>
              <a:t>Dorlar</a:t>
            </a:r>
            <a:r>
              <a:rPr lang="tr-TR" dirty="0"/>
              <a:t> </a:t>
            </a:r>
            <a:r>
              <a:rPr lang="tr-TR" dirty="0" err="1"/>
              <a:t>Anadolu’ye</a:t>
            </a:r>
            <a:r>
              <a:rPr lang="tr-TR" dirty="0"/>
              <a:t> yerleşirler.</a:t>
            </a:r>
            <a:endParaRPr lang="en-GB" dirty="0"/>
          </a:p>
          <a:p>
            <a:pPr marL="0" indent="0">
              <a:buNone/>
            </a:pPr>
            <a:endParaRPr lang="en-GB" dirty="0"/>
          </a:p>
        </p:txBody>
      </p:sp>
    </p:spTree>
    <p:extLst>
      <p:ext uri="{BB962C8B-B14F-4D97-AF65-F5344CB8AC3E}">
        <p14:creationId xmlns:p14="http://schemas.microsoft.com/office/powerpoint/2010/main" val="315582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107504" y="188640"/>
            <a:ext cx="8928992" cy="6513587"/>
          </a:xfrm>
        </p:spPr>
        <p:txBody>
          <a:bodyPr>
            <a:normAutofit fontScale="85000" lnSpcReduction="20000"/>
          </a:bodyPr>
          <a:lstStyle/>
          <a:p>
            <a:pPr marL="0" indent="0">
              <a:buNone/>
            </a:pPr>
            <a:r>
              <a:rPr lang="tr-TR" dirty="0"/>
              <a:t>Önemli yerleşim yerleri:</a:t>
            </a:r>
            <a:endParaRPr lang="en-GB" dirty="0"/>
          </a:p>
          <a:p>
            <a:pPr marL="0" indent="0">
              <a:buNone/>
            </a:pPr>
            <a:r>
              <a:rPr lang="tr-TR" dirty="0"/>
              <a:t>Bilinen en eski yerleşim yeri, </a:t>
            </a:r>
            <a:r>
              <a:rPr lang="tr-TR" dirty="0" err="1"/>
              <a:t>Hallan</a:t>
            </a:r>
            <a:r>
              <a:rPr lang="tr-TR" dirty="0"/>
              <a:t> </a:t>
            </a:r>
            <a:r>
              <a:rPr lang="tr-TR" dirty="0" err="1"/>
              <a:t>Çemi</a:t>
            </a:r>
            <a:r>
              <a:rPr lang="tr-TR" dirty="0"/>
              <a:t> (Batman/Kozluk-M.Ö. 8400)</a:t>
            </a:r>
            <a:endParaRPr lang="en-GB" dirty="0"/>
          </a:p>
          <a:p>
            <a:pPr marL="0" indent="0">
              <a:buNone/>
            </a:pPr>
            <a:r>
              <a:rPr lang="tr-TR" dirty="0"/>
              <a:t> </a:t>
            </a:r>
            <a:endParaRPr lang="en-GB" dirty="0"/>
          </a:p>
          <a:p>
            <a:r>
              <a:rPr lang="tr-TR" dirty="0"/>
              <a:t>Çayönü (Diyarbakır/Ergani- M.Ö. 8000)</a:t>
            </a:r>
            <a:endParaRPr lang="en-GB" dirty="0"/>
          </a:p>
          <a:p>
            <a:pPr marL="0" indent="0">
              <a:buNone/>
            </a:pPr>
            <a:r>
              <a:rPr lang="tr-TR" dirty="0"/>
              <a:t> </a:t>
            </a:r>
            <a:endParaRPr lang="en-GB" dirty="0"/>
          </a:p>
          <a:p>
            <a:r>
              <a:rPr lang="tr-TR" dirty="0" err="1"/>
              <a:t>Nevali</a:t>
            </a:r>
            <a:r>
              <a:rPr lang="tr-TR" dirty="0"/>
              <a:t> </a:t>
            </a:r>
            <a:r>
              <a:rPr lang="tr-TR" dirty="0" err="1"/>
              <a:t>Çori</a:t>
            </a:r>
            <a:r>
              <a:rPr lang="tr-TR" dirty="0"/>
              <a:t> (Urfa/Baraj gölü altında kaldı-M.Ö. 8000)</a:t>
            </a:r>
            <a:endParaRPr lang="en-GB" dirty="0"/>
          </a:p>
          <a:p>
            <a:pPr marL="0" indent="0">
              <a:buNone/>
            </a:pPr>
            <a:endParaRPr lang="en-GB" dirty="0"/>
          </a:p>
          <a:p>
            <a:r>
              <a:rPr lang="tr-TR" dirty="0" err="1"/>
              <a:t>Aşıklıhöyük</a:t>
            </a:r>
            <a:r>
              <a:rPr lang="tr-TR" dirty="0"/>
              <a:t> (Aksaray)</a:t>
            </a:r>
            <a:endParaRPr lang="en-GB" dirty="0"/>
          </a:p>
          <a:p>
            <a:pPr marL="0" indent="0">
              <a:buNone/>
            </a:pPr>
            <a:endParaRPr lang="en-GB" dirty="0"/>
          </a:p>
          <a:p>
            <a:r>
              <a:rPr lang="tr-TR" dirty="0"/>
              <a:t>Çatalhöyük (Konya/Çumra-M.Ö. 7000)</a:t>
            </a:r>
            <a:endParaRPr lang="en-GB" dirty="0"/>
          </a:p>
          <a:p>
            <a:pPr marL="0" indent="0">
              <a:buNone/>
            </a:pPr>
            <a:endParaRPr lang="en-GB" dirty="0"/>
          </a:p>
          <a:p>
            <a:r>
              <a:rPr lang="tr-TR" dirty="0" err="1"/>
              <a:t>Hocaçeşme</a:t>
            </a:r>
            <a:r>
              <a:rPr lang="tr-TR" dirty="0"/>
              <a:t> Höyüğü (Edirne/Enez-M.Ö. 6400)</a:t>
            </a:r>
            <a:endParaRPr lang="en-GB" dirty="0"/>
          </a:p>
          <a:p>
            <a:pPr marL="0" indent="0">
              <a:buNone/>
            </a:pPr>
            <a:endParaRPr lang="en-GB" dirty="0"/>
          </a:p>
          <a:p>
            <a:r>
              <a:rPr lang="tr-TR" dirty="0"/>
              <a:t>Hacılar (Burdur-M.Ö. 5800)</a:t>
            </a:r>
            <a:endParaRPr lang="en-GB" dirty="0"/>
          </a:p>
          <a:p>
            <a:pPr marL="0" indent="0">
              <a:buNone/>
            </a:pPr>
            <a:endParaRPr lang="tr-TR" dirty="0"/>
          </a:p>
        </p:txBody>
      </p:sp>
    </p:spTree>
    <p:extLst>
      <p:ext uri="{BB962C8B-B14F-4D97-AF65-F5344CB8AC3E}">
        <p14:creationId xmlns:p14="http://schemas.microsoft.com/office/powerpoint/2010/main" val="15342332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lstStyle/>
          <a:p>
            <a:pPr marL="0" indent="0">
              <a:buNone/>
            </a:pPr>
            <a:r>
              <a:rPr lang="tr-TR" dirty="0"/>
              <a:t>Güney Rusya’dan Anadolu’ya inen yarı göçebe yarı yerleşik </a:t>
            </a:r>
            <a:r>
              <a:rPr lang="tr-TR" dirty="0" err="1"/>
              <a:t>Kimmerler</a:t>
            </a:r>
            <a:r>
              <a:rPr lang="tr-TR" dirty="0"/>
              <a:t> M.Ö. 700’lerde birçok kenti ele geçirmişler, yıkmışlar, ancak zamanla halk arasına karışıp silinmişlerdir. (Barbar </a:t>
            </a:r>
            <a:r>
              <a:rPr lang="tr-TR" dirty="0" err="1"/>
              <a:t>Conan</a:t>
            </a:r>
            <a:r>
              <a:rPr lang="tr-TR" dirty="0"/>
              <a:t> da </a:t>
            </a:r>
            <a:r>
              <a:rPr lang="tr-TR" dirty="0" err="1"/>
              <a:t>Kimmerli</a:t>
            </a:r>
            <a:r>
              <a:rPr lang="tr-TR" dirty="0"/>
              <a:t> olarak resmedilmiştir.)</a:t>
            </a:r>
          </a:p>
          <a:p>
            <a:pPr marL="0" indent="0">
              <a:buNone/>
            </a:pPr>
            <a:r>
              <a:rPr lang="tr-TR" dirty="0"/>
              <a:t>Ardından M.Ö. 600’lü yıllarda </a:t>
            </a:r>
            <a:r>
              <a:rPr lang="tr-TR" dirty="0" err="1"/>
              <a:t>İskitler’in</a:t>
            </a:r>
            <a:r>
              <a:rPr lang="tr-TR" dirty="0"/>
              <a:t> (</a:t>
            </a:r>
            <a:r>
              <a:rPr lang="tr-TR" dirty="0" err="1"/>
              <a:t>Sakalar’ın</a:t>
            </a:r>
            <a:r>
              <a:rPr lang="tr-TR" dirty="0"/>
              <a:t>) at üzerinde ok atabilen süvari akınları gelmiştir. Bunlar düzenli saldırılardan ziyade, maceracı gençlerin yağmacı akınlarıdır.</a:t>
            </a:r>
          </a:p>
          <a:p>
            <a:pPr marL="0" indent="0">
              <a:buNone/>
            </a:pPr>
            <a:endParaRPr lang="tr-TR" dirty="0"/>
          </a:p>
        </p:txBody>
      </p:sp>
    </p:spTree>
    <p:extLst>
      <p:ext uri="{BB962C8B-B14F-4D97-AF65-F5344CB8AC3E}">
        <p14:creationId xmlns:p14="http://schemas.microsoft.com/office/powerpoint/2010/main" val="1673120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lstStyle/>
          <a:p>
            <a:pPr marL="0" indent="0">
              <a:buNone/>
            </a:pPr>
            <a:r>
              <a:rPr lang="tr-TR" dirty="0"/>
              <a:t>M.Ö. 540’lardan itibaren yaklaşık iki yüzyıl boyunca Persler Anadolu’ya akın etmişlerdir. İlk gelen Persler olan </a:t>
            </a:r>
            <a:r>
              <a:rPr lang="tr-TR" dirty="0" err="1"/>
              <a:t>Medler</a:t>
            </a:r>
            <a:r>
              <a:rPr lang="tr-TR" dirty="0"/>
              <a:t>, </a:t>
            </a:r>
            <a:r>
              <a:rPr lang="tr-TR" dirty="0" err="1"/>
              <a:t>İskitler’i</a:t>
            </a:r>
            <a:r>
              <a:rPr lang="tr-TR" dirty="0"/>
              <a:t> anayurtları olan Güney Rusya bozkırlarına geri dönmeye zorlar. </a:t>
            </a:r>
            <a:r>
              <a:rPr lang="tr-TR" dirty="0" err="1"/>
              <a:t>Medler</a:t>
            </a:r>
            <a:r>
              <a:rPr lang="tr-TR" dirty="0"/>
              <a:t> M.Ö. 500’lerde Güney Azerbaycan-Kuzey İran bölgesinden gelmişlerdir.</a:t>
            </a:r>
            <a:endParaRPr lang="en-GB" dirty="0"/>
          </a:p>
          <a:p>
            <a:pPr marL="0" indent="0">
              <a:buNone/>
            </a:pPr>
            <a:r>
              <a:rPr lang="tr-TR" dirty="0"/>
              <a:t>Ardından Makedonya’dan gelen Büyük İskender Anadolu’yu ele geçirir.</a:t>
            </a:r>
            <a:endParaRPr lang="en-GB" dirty="0"/>
          </a:p>
          <a:p>
            <a:pPr marL="0" indent="0">
              <a:buNone/>
            </a:pPr>
            <a:r>
              <a:rPr lang="tr-TR" dirty="0" err="1"/>
              <a:t>Keltler</a:t>
            </a:r>
            <a:r>
              <a:rPr lang="tr-TR" dirty="0"/>
              <a:t> ise M.Ö. 200’lerde Ren nehri ötesindeki Almanya’dan ve </a:t>
            </a:r>
            <a:r>
              <a:rPr lang="tr-TR" dirty="0" err="1"/>
              <a:t>Galatya’dan</a:t>
            </a:r>
            <a:r>
              <a:rPr lang="tr-TR" dirty="0"/>
              <a:t> gelirler. </a:t>
            </a:r>
            <a:r>
              <a:rPr lang="tr-TR" dirty="0" err="1"/>
              <a:t>Kelt</a:t>
            </a:r>
            <a:r>
              <a:rPr lang="tr-TR" dirty="0"/>
              <a:t> istilasının diğerlerinden farkı, daha kalabalık olmalarıdır.</a:t>
            </a:r>
            <a:endParaRPr lang="en-GB" dirty="0"/>
          </a:p>
          <a:p>
            <a:pPr marL="0" indent="0">
              <a:buNone/>
            </a:pPr>
            <a:endParaRPr lang="tr-TR" dirty="0"/>
          </a:p>
        </p:txBody>
      </p:sp>
    </p:spTree>
    <p:extLst>
      <p:ext uri="{BB962C8B-B14F-4D97-AF65-F5344CB8AC3E}">
        <p14:creationId xmlns:p14="http://schemas.microsoft.com/office/powerpoint/2010/main" val="1993917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AAE93-62FA-4AD9-B51B-0422A935D5CF}"/>
              </a:ext>
            </a:extLst>
          </p:cNvPr>
          <p:cNvSpPr>
            <a:spLocks noGrp="1"/>
          </p:cNvSpPr>
          <p:nvPr>
            <p:ph idx="1"/>
          </p:nvPr>
        </p:nvSpPr>
        <p:spPr>
          <a:xfrm>
            <a:off x="251520" y="476672"/>
            <a:ext cx="8435280" cy="6192688"/>
          </a:xfrm>
        </p:spPr>
        <p:txBody>
          <a:bodyPr/>
          <a:lstStyle/>
          <a:p>
            <a:pPr marL="0" indent="0">
              <a:buNone/>
            </a:pPr>
            <a:r>
              <a:rPr lang="tr-TR" dirty="0"/>
              <a:t>Bu konu ile ilgili olarak Ankara’da bulunan Anadolu Medeniyetleri Müzesi’ni ziyaret edebilirsiniz. (</a:t>
            </a:r>
            <a:r>
              <a:rPr lang="en-GB" dirty="0">
                <a:hlinkClick r:id="rId2"/>
              </a:rPr>
              <a:t>https://muze.gov.tr/</a:t>
            </a:r>
            <a:r>
              <a:rPr lang="tr-TR" dirty="0"/>
              <a:t>)</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47610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5ADB07-7723-446F-9822-77400B90EB3A}"/>
              </a:ext>
            </a:extLst>
          </p:cNvPr>
          <p:cNvSpPr>
            <a:spLocks noGrp="1"/>
          </p:cNvSpPr>
          <p:nvPr>
            <p:ph idx="1"/>
          </p:nvPr>
        </p:nvSpPr>
        <p:spPr>
          <a:xfrm>
            <a:off x="90631" y="124178"/>
            <a:ext cx="8928992" cy="6513587"/>
          </a:xfrm>
        </p:spPr>
        <p:txBody>
          <a:bodyPr/>
          <a:lstStyle/>
          <a:p>
            <a:pPr marL="0" indent="0">
              <a:buNone/>
            </a:pPr>
            <a:r>
              <a:rPr lang="tr-TR" b="1" dirty="0"/>
              <a:t>Neolitik dönemde Boğa Kültü</a:t>
            </a:r>
            <a:endParaRPr lang="en-GB" dirty="0"/>
          </a:p>
          <a:p>
            <a:pPr marL="0" indent="0">
              <a:buNone/>
            </a:pPr>
            <a:r>
              <a:rPr lang="tr-TR" dirty="0"/>
              <a:t>Anadolu’da Neolitik Çağdan itibaren ana tanrıça kültü ile birlikte görülen ve büyük olasılıkla erkeklik gücünü simgeleyen boğa kültü, pişmiş toprak, metal ve taştan üretilmiş çok sayıda </a:t>
            </a:r>
            <a:r>
              <a:rPr lang="tr-TR" dirty="0" err="1"/>
              <a:t>figürinlerde</a:t>
            </a:r>
            <a:r>
              <a:rPr lang="tr-TR" dirty="0"/>
              <a:t> karakterize olur. Bu dönemde Anadolu yerleşmelerinin hemen hepsinde bulunan boğa </a:t>
            </a:r>
            <a:r>
              <a:rPr lang="tr-TR" dirty="0" err="1"/>
              <a:t>figürinleri</a:t>
            </a:r>
            <a:r>
              <a:rPr lang="tr-TR" dirty="0"/>
              <a:t>, birbirlerine benzerler…</a:t>
            </a:r>
          </a:p>
        </p:txBody>
      </p:sp>
      <p:pic>
        <p:nvPicPr>
          <p:cNvPr id="6" name="Resim 5" descr="boga figurini698">
            <a:extLst>
              <a:ext uri="{FF2B5EF4-FFF2-40B4-BE49-F238E27FC236}">
                <a16:creationId xmlns:a16="http://schemas.microsoft.com/office/drawing/2014/main" id="{5CDFFE9F-32A4-4971-80E0-34179A36E238}"/>
              </a:ext>
            </a:extLst>
          </p:cNvPr>
          <p:cNvPicPr/>
          <p:nvPr/>
        </p:nvPicPr>
        <p:blipFill>
          <a:blip r:embed="rId2" cstate="print"/>
          <a:srcRect/>
          <a:stretch>
            <a:fillRect/>
          </a:stretch>
        </p:blipFill>
        <p:spPr bwMode="auto">
          <a:xfrm>
            <a:off x="4139953" y="3789040"/>
            <a:ext cx="4896544" cy="2944782"/>
          </a:xfrm>
          <a:prstGeom prst="rect">
            <a:avLst/>
          </a:prstGeom>
          <a:noFill/>
          <a:ln w="9525">
            <a:noFill/>
            <a:miter lim="800000"/>
            <a:headEnd/>
            <a:tailEnd/>
          </a:ln>
        </p:spPr>
      </p:pic>
    </p:spTree>
    <p:extLst>
      <p:ext uri="{BB962C8B-B14F-4D97-AF65-F5344CB8AC3E}">
        <p14:creationId xmlns:p14="http://schemas.microsoft.com/office/powerpoint/2010/main" val="98704538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5751</Words>
  <Application>Microsoft Office PowerPoint</Application>
  <PresentationFormat>Ekran Gösterisi (4:3)</PresentationFormat>
  <Paragraphs>250</Paragraphs>
  <Slides>82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82</vt:i4>
      </vt:variant>
    </vt:vector>
  </HeadingPairs>
  <TitlesOfParts>
    <vt:vector size="86" baseType="lpstr">
      <vt:lpstr>Arial</vt:lpstr>
      <vt:lpstr>Calibri</vt:lpstr>
      <vt:lpstr>Times New Roman</vt:lpstr>
      <vt:lpstr>Ofis Teması</vt:lpstr>
      <vt:lpstr>KONU 5  Anadolu Uygarlıkları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KONU 5  ANADOLU</dc:title>
  <dc:creator>Nilüfer Pınar KILIÇ</dc:creator>
  <cp:lastModifiedBy>Author</cp:lastModifiedBy>
  <cp:revision>11</cp:revision>
  <dcterms:created xsi:type="dcterms:W3CDTF">2019-09-16T12:29:47Z</dcterms:created>
  <dcterms:modified xsi:type="dcterms:W3CDTF">2019-09-24T10:55:39Z</dcterms:modified>
</cp:coreProperties>
</file>