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7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63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47DCC-2293-4CA3-9A41-5BA36647D6A1}" type="datetimeFigureOut">
              <a:rPr lang="tr-TR" smtClean="0"/>
              <a:t>6.4.2019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270B0-07BA-4694-B91C-E89AC4039A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265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D47E222-EFAC-4E98-9EE1-0FB622BE44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97F22F55-CF54-4C84-A68A-97E1B444A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3F4C4FC-8113-4CC4-86D5-28AC2AF3B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B38FA-13E8-49E5-91DD-82F5AF404E19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5A4801CC-B3E4-4438-9EDB-EDF29DD6F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05EE9B57-404D-4966-A137-CBC805634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99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A6CA94E-B32D-4651-B36D-CD89D3E13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E5B0AF00-77E4-4EFA-A79C-0FDDC9F7E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B04F8FC5-0422-48E2-843B-4F2F86A20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5BEDD-2654-42A9-9670-8CB3031A8391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7F724320-2A3C-4B61-9C27-EBF0227EA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1F4D27C-F16E-4A56-B157-61817BC2B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732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89880094-6D84-4A0A-A02A-24BFC37758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F7181946-3729-46F8-AC39-F08D5845E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329BDD5D-FCAA-4AE3-B5F3-E54641C4C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50E31-F0BF-4470-BD1A-6EF321A15C17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164E904D-D24B-4A54-8987-4A1EA7319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F955AA27-0E53-44CE-829C-EB35AA3AB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87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FDB0222-4253-4D7D-A9B3-CE598F143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7334708-4DEE-4B4B-AD7D-78FE09FCD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98C8477-3A67-4915-AEE3-561B431CC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6EE3-AEB7-4C97-B0F7-8769ED24C067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E1CEB008-B42A-4F2A-81E1-27AC472E7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C1163802-9C9D-4B33-BF7A-F9064F4A6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846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9C811F0-2459-4DE1-AFA6-26A97166A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A8FCD65B-C16D-4553-AB60-700944269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843E5E27-149D-46EB-8BB2-6E6796A85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94F66-14CB-4236-BE44-CF5B5B62B33B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0366FCF-9563-4871-BD56-BAF19AEC8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E14D2866-F762-438C-A649-BDC0B2F81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34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FF02F0E-3632-435D-AD33-7A9DE181D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2C455A8-E4F5-42A3-B0CC-E7C0F864EB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8A969280-613A-4914-9F9F-A892F4E6DD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9177FBFE-F9E8-4016-916A-CD0A57454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A967-B207-4B80-A1C8-0A66BB5AFB67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771BC5B2-CD53-48C7-9FA4-8FCE7CEBE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C7C4495-09B5-430D-85B5-EA0FEC313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91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0DF595D-8E89-424F-9F29-AE4534E94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413DEA5-D065-4D9B-8ABA-7EEB21F81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A3D7F167-6541-4961-B455-0BE72494E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4738620C-017A-4185-9974-2685F2621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1133783D-F2EC-466A-B98E-CF9F310C69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336EEF35-6A30-4079-A3B1-D34245C18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1D02-907B-498F-BEF3-4A64F5B7AFD8}" type="datetime1">
              <a:rPr lang="tr-TR" smtClean="0"/>
              <a:t>6.4.2019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DAF33A8C-5860-4BBF-9210-BD2D83B02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9399C27D-3025-46F4-B4AB-1577761E7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8100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22AA600-1F01-4A26-B427-9C9DD0BAA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49D0178F-F601-4523-B0F1-F3CC62782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6998D-8FCC-4A8D-8C65-280467011FA3}" type="datetime1">
              <a:rPr lang="tr-TR" smtClean="0"/>
              <a:t>6.4.2019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B956D79F-BF4D-423D-A496-32B88AEAA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AD16D4B4-99D4-4C1F-90DA-A3098191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25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5426BE15-D802-4763-8F94-69C981322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A1DD9-CB18-4BE4-9645-02EB86FB2FCB}" type="datetime1">
              <a:rPr lang="tr-TR" smtClean="0"/>
              <a:t>6.4.2019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94030729-0DC7-4FA9-9B5D-9FA7FE5C2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F9D0265E-9DBE-4004-B1F8-823989B6E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5502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38B53C8-729E-4CC2-8A67-3D1B31261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50C6979-31E2-4F7D-8C26-B3AFDD227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86FC20C-86F9-4D01-99B2-9A6B99C2F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88ACFDDE-8196-469A-BB9D-FCD552122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8DF5-6BCF-42E1-8D7C-1DB0F7059542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CAF33557-97EE-4366-8977-49E6E9F60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3C1CA4D-EDCE-4E7A-9F85-F015EEB16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4009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D114379-B799-4072-A798-368408E67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5CCB73B5-63F6-42E3-A38C-C714519EEC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4307F50-F5E3-4D5C-BAED-D8A9EA68B6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2D4DD3C2-5AA5-4E59-9AC3-2E585C5F4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DB8B-D7DA-48DE-8598-5CA710EEA74E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E4A11C98-81AA-46C6-9054-67812790E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1B23DFE9-E940-4DB8-9DE2-000866761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68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11AF88C7-29CB-432F-954B-587D70CBF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9C4ABA2-95CA-4863-87EE-38E6F9975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ACCA31C9-2AD8-427A-BE70-D6FEF437F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F8461-7945-4A84-8000-05F1BA0D235A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388C7EB-5B18-4885-A7C0-484A2042A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3DBF7DC0-85B3-48EA-B39F-D7B04977D3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775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ELE427</a:t>
            </a:r>
            <a:br>
              <a:rPr lang="tr-TR" sz="5400" dirty="0"/>
            </a:br>
            <a:r>
              <a:rPr lang="tr-TR" sz="5400" dirty="0"/>
              <a:t>COMMUNICATION THEORY – II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ELE427 </a:t>
            </a:r>
            <a:br>
              <a:rPr lang="tr-TR" sz="3600" dirty="0"/>
            </a:br>
            <a:r>
              <a:rPr lang="tr-TR" sz="3600" dirty="0"/>
              <a:t>COMMUNICATION THEORY - II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2</a:t>
            </a:r>
          </a:p>
          <a:p>
            <a:pPr marL="0" indent="0">
              <a:buNone/>
            </a:pPr>
            <a:r>
              <a:rPr lang="tr-TR" dirty="0"/>
              <a:t>INTRODUCTION TO INFORMATION AND CODING THEORY: 	</a:t>
            </a:r>
            <a:r>
              <a:rPr lang="tr-TR" sz="2400" dirty="0"/>
              <a:t>CODING FOR DISCRETE MEMORYLESS SOURCE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57554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Coding for a Discrete Memoryless Channel</a:t>
                </a:r>
                <a:endParaRPr lang="tr-TR" sz="3600" dirty="0"/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When a discrete memoryless source produces </a:t>
                </a:r>
                <a:r>
                  <a:rPr lang="en-US" sz="2800" i="1" dirty="0"/>
                  <a:t>M </a:t>
                </a:r>
                <a:r>
                  <a:rPr lang="en-US" sz="2800" dirty="0"/>
                  <a:t>equally likely symbols, so</a:t>
                </a:r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28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func>
                  </m:oMath>
                </a14:m>
                <a:r>
                  <a:rPr lang="en-US" sz="2800" i="1" dirty="0"/>
                  <a:t>, </a:t>
                </a:r>
                <a:r>
                  <a:rPr lang="en-US" sz="2800" dirty="0"/>
                  <a:t>all symbols convey the same amount of information and efficient</a:t>
                </a:r>
                <a:r>
                  <a:rPr lang="tr-TR" sz="2800" dirty="0"/>
                  <a:t> </a:t>
                </a:r>
                <a:r>
                  <a:rPr lang="en-US" sz="2800" dirty="0"/>
                  <a:t>transmission can take the form of </a:t>
                </a:r>
                <a:r>
                  <a:rPr lang="en-US" sz="2800" i="1" dirty="0"/>
                  <a:t>M</a:t>
                </a:r>
                <a:r>
                  <a:rPr lang="en-US" sz="2800" dirty="0"/>
                  <a:t>-</a:t>
                </a:r>
                <a:r>
                  <a:rPr lang="en-US" sz="2800" dirty="0" err="1"/>
                  <a:t>ary</a:t>
                </a:r>
                <a:r>
                  <a:rPr lang="en-US" sz="2800" dirty="0"/>
                  <a:t> signaling with a signaling rate equal to the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symbol</a:t>
                </a:r>
                <a:r>
                  <a:rPr lang="tr-TR" sz="2800" dirty="0"/>
                  <a:t> rate </a:t>
                </a:r>
                <a:r>
                  <a:rPr lang="tr-TR" sz="2800" i="1" dirty="0"/>
                  <a:t>r.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But when the symbols have different probabilities, so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i="1">
                        <a:latin typeface="Cambria Math" panose="02040503050406030204" pitchFamily="18" charset="0"/>
                      </a:rPr>
                      <m:t>𝑅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𝑟𝐻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𝑟</m:t>
                    </m:r>
                    <m:func>
                      <m:func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28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func>
                    <m:r>
                      <a:rPr lang="tr-TR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efficient transmission requires an encoding process that</a:t>
                </a:r>
                <a:r>
                  <a:rPr lang="tr-TR" sz="2800" dirty="0"/>
                  <a:t> </a:t>
                </a:r>
                <a:r>
                  <a:rPr lang="en-US" sz="2800" dirty="0"/>
                  <a:t>takes account of the variable amount of information per symbol.</a:t>
                </a:r>
                <a:endParaRPr lang="tr-TR" sz="28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5755422"/>
              </a:xfrm>
              <a:prstGeom prst="rect">
                <a:avLst/>
              </a:prstGeom>
              <a:blipFill>
                <a:blip r:embed="rId2"/>
                <a:stretch>
                  <a:fillRect l="-1683" t="-1695" r="-173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6618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53245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Coding for a Discrete Memoryless Channel</a:t>
                </a:r>
                <a:endParaRPr lang="tr-TR" sz="3600" dirty="0"/>
              </a:p>
              <a:p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binary encoder in Fig. 16.1–3</a:t>
                </a:r>
                <a:r>
                  <a:rPr lang="tr-TR" sz="2800" dirty="0"/>
                  <a:t>(</a:t>
                </a:r>
                <a:r>
                  <a:rPr lang="tr-TR" sz="2800" dirty="0" err="1"/>
                  <a:t>Carlson</a:t>
                </a:r>
                <a:r>
                  <a:rPr lang="tr-TR" sz="2800" dirty="0"/>
                  <a:t>, </a:t>
                </a:r>
                <a:r>
                  <a:rPr lang="tr-TR" sz="2800" dirty="0" err="1"/>
                  <a:t>page</a:t>
                </a:r>
                <a:r>
                  <a:rPr lang="tr-TR" sz="2800" dirty="0"/>
                  <a:t> 774</a:t>
                </a:r>
                <a:r>
                  <a:rPr lang="tr-TR" sz="2800" dirty="0" smtClean="0"/>
                  <a:t>) </a:t>
                </a:r>
                <a:r>
                  <a:rPr lang="en-US" sz="2800" dirty="0" smtClean="0"/>
                  <a:t>converts </a:t>
                </a:r>
                <a:r>
                  <a:rPr lang="en-US" sz="2800" dirty="0"/>
                  <a:t>incoming source symbols to codewords</a:t>
                </a:r>
                <a:r>
                  <a:rPr lang="tr-TR" sz="2800" dirty="0"/>
                  <a:t> </a:t>
                </a:r>
                <a:r>
                  <a:rPr lang="en-US" sz="2800" dirty="0"/>
                  <a:t>consisting of binary digits produced at some fixed rate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tr-TR" sz="2800" dirty="0"/>
                  <a:t>.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800" dirty="0" err="1"/>
                  <a:t>Viewed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from</a:t>
                </a:r>
                <a:r>
                  <a:rPr lang="tr-TR" sz="2800" dirty="0"/>
                  <a:t> </a:t>
                </a:r>
                <a:r>
                  <a:rPr lang="tr-TR" sz="2800" dirty="0" err="1"/>
                  <a:t>its</a:t>
                </a:r>
                <a:r>
                  <a:rPr lang="tr-TR" sz="2800" dirty="0"/>
                  <a:t> </a:t>
                </a:r>
                <a:r>
                  <a:rPr lang="en-US" sz="2800" dirty="0"/>
                  <a:t>output, the encoder looks like a binary source with entropy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800" i="1" smtClean="0">
                        <a:latin typeface="Cambria Math" panose="02040503050406030204" pitchFamily="18" charset="0"/>
                      </a:rPr>
                      <m:t>Ω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and information</a:t>
                </a:r>
                <a:r>
                  <a:rPr lang="tr-TR" sz="2800" dirty="0"/>
                  <a:t> rate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el-GR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800" i="1">
                        <a:latin typeface="Cambria Math" panose="02040503050406030204" pitchFamily="18" charset="0"/>
                      </a:rPr>
                      <m:t>Ω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28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func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tr-TR" sz="2800" dirty="0"/>
                  <a:t> </a:t>
                </a:r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5324535"/>
              </a:xfrm>
              <a:prstGeom prst="rect">
                <a:avLst/>
              </a:prstGeom>
              <a:blipFill rotWithShape="0">
                <a:blip r:embed="rId2"/>
                <a:stretch>
                  <a:fillRect l="-1683" t="-183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0123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23783" y="665825"/>
                <a:ext cx="10866267" cy="5016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Coding for a Discrete Memoryless Channel</a:t>
                </a:r>
                <a:endParaRPr lang="tr-TR" sz="3600" dirty="0"/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quantity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acc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2800" dirty="0"/>
                  <a:t> is an important parameter called the </a:t>
                </a:r>
                <a:r>
                  <a:rPr lang="en-US" sz="2800" b="1" dirty="0"/>
                  <a:t>average code</a:t>
                </a:r>
                <a:r>
                  <a:rPr lang="tr-TR" sz="2800" b="1" dirty="0"/>
                  <a:t> </a:t>
                </a:r>
                <a:r>
                  <a:rPr lang="tr-TR" sz="2800" b="1" dirty="0" err="1"/>
                  <a:t>length</a:t>
                </a:r>
                <a:r>
                  <a:rPr lang="tr-TR" sz="2800" b="1" dirty="0"/>
                  <a:t>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b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Physically,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acc>
                    <m:r>
                      <a:rPr lang="tr-TR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corresponds to the average number of binary digits per source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symbol</a:t>
                </a:r>
                <a:r>
                  <a:rPr lang="tr-TR" sz="2800" dirty="0"/>
                  <a:t>.</a:t>
                </a:r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783" y="665825"/>
                <a:ext cx="10866267" cy="5016758"/>
              </a:xfrm>
              <a:prstGeom prst="rect">
                <a:avLst/>
              </a:prstGeom>
              <a:blipFill>
                <a:blip r:embed="rId2"/>
                <a:stretch>
                  <a:fillRect l="-1740" t="-182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3188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57974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Coding for a Discrete Memoryless Channel</a:t>
                </a:r>
                <a:endParaRPr lang="tr-TR" sz="3600" dirty="0"/>
              </a:p>
              <a:p>
                <a:endParaRPr lang="tr-TR" sz="3600" dirty="0"/>
              </a:p>
              <a:p>
                <a:pPr marL="571500" indent="-57150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Mathematically, we write the statistical average</a:t>
                </a:r>
                <a:endParaRPr lang="tr-TR" sz="2800" dirty="0"/>
              </a:p>
              <a:p>
                <a:pPr marL="571500" indent="-57150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</m:acc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p>
                        <m:e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tr-TR" sz="2800" dirty="0"/>
              </a:p>
              <a:p>
                <a:pPr marL="571500" indent="-57150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r>
                  <a:rPr lang="tr-TR" sz="2800" dirty="0"/>
                  <a:t>w</a:t>
                </a:r>
                <a:r>
                  <a:rPr lang="en-US" sz="2800" dirty="0"/>
                  <a:t>here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 represents the length of the codeword for the </a:t>
                </a:r>
                <a:r>
                  <a:rPr lang="en-US" sz="2800" i="1" dirty="0" err="1"/>
                  <a:t>i</a:t>
                </a:r>
                <a:r>
                  <a:rPr lang="en-US" sz="2800" dirty="0" err="1"/>
                  <a:t>th</a:t>
                </a:r>
                <a:r>
                  <a:rPr lang="en-US" sz="2800" dirty="0"/>
                  <a:t> symbol.</a:t>
                </a:r>
                <a:endParaRPr lang="tr-TR" sz="2800" dirty="0"/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5797421"/>
              </a:xfrm>
              <a:prstGeom prst="rect">
                <a:avLst/>
              </a:prstGeom>
              <a:blipFill>
                <a:blip r:embed="rId2"/>
                <a:stretch>
                  <a:fillRect l="-1683" t="-168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226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72131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Coding for a Discrete Memoryless Channel</a:t>
                </a:r>
                <a:endParaRPr lang="tr-TR" sz="3600" dirty="0"/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800" dirty="0"/>
                  <a:t>A</a:t>
                </a:r>
                <a:r>
                  <a:rPr lang="en-US" sz="2800" dirty="0"/>
                  <a:t>s a necessary and sufficient condition for a uniquely decipherable</a:t>
                </a:r>
                <a:r>
                  <a:rPr lang="tr-TR" sz="2800" dirty="0"/>
                  <a:t> </a:t>
                </a:r>
                <a:r>
                  <a:rPr lang="en-US" sz="2800" dirty="0"/>
                  <a:t>binary code, the word lengths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tr-TR" sz="2800" dirty="0"/>
                  <a:t> </a:t>
                </a:r>
                <a:r>
                  <a:rPr lang="en-US" sz="2800" dirty="0"/>
                  <a:t>must be such that</a:t>
                </a: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p>
                        <m:e>
                          <m:sSup>
                            <m:s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sup>
                          </m:sSup>
                        </m:e>
                      </m:nary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≤1</m:t>
                      </m:r>
                    </m:oMath>
                  </m:oMathPara>
                </a14:m>
                <a:endParaRPr lang="tr-TR" sz="2800" dirty="0"/>
              </a:p>
              <a:p>
                <a:endParaRPr lang="tr-TR" sz="2800" dirty="0"/>
              </a:p>
              <a:p>
                <a:r>
                  <a:rPr lang="en-US" sz="2800" dirty="0"/>
                  <a:t>which is the </a:t>
                </a:r>
                <a:r>
                  <a:rPr lang="en-US" sz="2800" b="1" dirty="0"/>
                  <a:t>Kraft inequality.</a:t>
                </a: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7213193"/>
              </a:xfrm>
              <a:prstGeom prst="rect">
                <a:avLst/>
              </a:prstGeom>
              <a:blipFill>
                <a:blip r:embed="rId2"/>
                <a:stretch>
                  <a:fillRect l="-1683" t="-13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3460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23783" y="683581"/>
                <a:ext cx="10866267" cy="54476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Coding for a Discrete Memoryless Channel</a:t>
                </a:r>
                <a:endParaRPr lang="tr-TR" sz="3600" dirty="0"/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simplest encoding process generates a </a:t>
                </a:r>
                <a:r>
                  <a:rPr lang="en-US" sz="2800" i="1" dirty="0"/>
                  <a:t>fixed</a:t>
                </a:r>
                <a:r>
                  <a:rPr lang="tr-TR" sz="2800" i="1" dirty="0"/>
                  <a:t> </a:t>
                </a:r>
                <a:r>
                  <a:rPr lang="en-US" sz="2800" i="1" dirty="0"/>
                  <a:t>length</a:t>
                </a:r>
                <a:r>
                  <a:rPr lang="tr-TR" sz="2800" i="1" dirty="0"/>
                  <a:t> </a:t>
                </a:r>
                <a:r>
                  <a:rPr lang="en-US" sz="2800" dirty="0"/>
                  <a:t>code, all codewords having the same length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acc>
                  </m:oMath>
                </a14:m>
                <a:r>
                  <a:rPr lang="tr-TR" sz="2800" dirty="0"/>
                  <a:t>=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tr-TR" sz="2800" dirty="0"/>
                  <a:t> 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800" dirty="0" err="1"/>
                  <a:t>The</a:t>
                </a:r>
                <a:r>
                  <a:rPr lang="tr-TR" sz="2800" dirty="0"/>
                  <a:t> Kraft </a:t>
                </a:r>
                <a:r>
                  <a:rPr lang="tr-TR" sz="2800" dirty="0" err="1"/>
                  <a:t>inequality</a:t>
                </a:r>
                <a:r>
                  <a:rPr lang="en-US" sz="2800" dirty="0"/>
                  <a:t> then becomes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𝑀</m:t>
                    </m:r>
                    <m:sSup>
                      <m:sSup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</m:sSup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≤1,</m:t>
                    </m:r>
                  </m:oMath>
                </a14:m>
                <a:r>
                  <a:rPr lang="en-US" sz="2800" dirty="0"/>
                  <a:t> so decipherability requires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acc>
                    <m:r>
                      <a:rPr lang="tr-TR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func>
                      <m:funcPr>
                        <m:ctrlPr>
                          <a:rPr lang="tr-TR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tr-TR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280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</m:e>
                    </m:func>
                  </m:oMath>
                </a14:m>
                <a:r>
                  <a:rPr lang="en-US" sz="2800" dirty="0"/>
                  <a:t> and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the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resulting</a:t>
                </a:r>
                <a:r>
                  <a:rPr lang="tr-TR" sz="2800" dirty="0"/>
                  <a:t> </a:t>
                </a:r>
                <a:r>
                  <a:rPr lang="tr-TR" sz="2800" dirty="0" err="1"/>
                  <a:t>efficiency</a:t>
                </a:r>
                <a:r>
                  <a:rPr lang="tr-TR" sz="2800" dirty="0"/>
                  <a:t> is </a:t>
                </a:r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𝐻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/</m:t>
                    </m:r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acc>
                    <m:r>
                      <a:rPr lang="tr-TR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𝐻</m:t>
                    </m:r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)/</m:t>
                    </m:r>
                  </m:oMath>
                </a14:m>
                <a:r>
                  <a:rPr lang="tr-TR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28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</m:e>
                    </m:func>
                  </m:oMath>
                </a14:m>
                <a:r>
                  <a:rPr lang="en-US" sz="2800" dirty="0"/>
                  <a:t> </a:t>
                </a:r>
                <a:r>
                  <a:rPr lang="tr-TR" sz="2800" dirty="0"/>
                  <a:t>.</a:t>
                </a:r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783" y="683581"/>
                <a:ext cx="10866267" cy="5447645"/>
              </a:xfrm>
              <a:prstGeom prst="rect">
                <a:avLst/>
              </a:prstGeom>
              <a:blipFill>
                <a:blip r:embed="rId2"/>
                <a:stretch>
                  <a:fillRect l="-1740" t="-16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5705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40010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Coding for a Discrete Memoryless Channel</a:t>
                </a:r>
                <a:endParaRPr lang="tr-TR" sz="3600" dirty="0"/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800" dirty="0" err="1"/>
                  <a:t>When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tr-TR" sz="2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x</m:t>
                        </m:r>
                      </m:e>
                    </m:d>
                    <m:r>
                      <a:rPr lang="tr-TR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func>
                      <m:funcPr>
                        <m:ctrlP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28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</m:e>
                    </m:func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sz="2800" dirty="0"/>
                  <a:t>, higher </a:t>
                </a:r>
                <a:r>
                  <a:rPr lang="en-US" sz="2800" dirty="0"/>
                  <a:t>efficiency calls for </a:t>
                </a:r>
                <a:r>
                  <a:rPr lang="en-US" sz="2800" i="1" dirty="0"/>
                  <a:t>variable-length </a:t>
                </a:r>
                <a:r>
                  <a:rPr lang="en-US" sz="2800" dirty="0"/>
                  <a:t>coding to reduce the average code length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acc>
                  </m:oMath>
                </a14:m>
                <a:r>
                  <a:rPr lang="tr-TR" sz="2800" dirty="0"/>
                  <a:t>.</a:t>
                </a:r>
              </a:p>
              <a:p>
                <a:endParaRPr lang="tr-TR" dirty="0"/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4001095"/>
              </a:xfrm>
              <a:prstGeom prst="rect">
                <a:avLst/>
              </a:prstGeom>
              <a:blipFill>
                <a:blip r:embed="rId2"/>
                <a:stretch>
                  <a:fillRect l="-1683" t="-2439" r="-67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5858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323</Words>
  <Application>Microsoft Office PowerPoint</Application>
  <PresentationFormat>Geniş ekran</PresentationFormat>
  <Paragraphs>69</Paragraphs>
  <Slides>10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Teması</vt:lpstr>
      <vt:lpstr>ELE427 COMMUNICATION THEORY – II</vt:lpstr>
      <vt:lpstr>ELE427  COMMUNICATION THEORY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 COMMUNICATION THEORY – I</dc:title>
  <dc:creator>gulerhacer13@gmail.com</dc:creator>
  <cp:lastModifiedBy>Murat Hüsnü SAZLI</cp:lastModifiedBy>
  <cp:revision>18</cp:revision>
  <dcterms:created xsi:type="dcterms:W3CDTF">2019-01-31T13:56:40Z</dcterms:created>
  <dcterms:modified xsi:type="dcterms:W3CDTF">2019-04-06T11:22:53Z</dcterms:modified>
</cp:coreProperties>
</file>