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7" r:id="rId2"/>
    <p:sldId id="300" r:id="rId3"/>
    <p:sldId id="301" r:id="rId4"/>
    <p:sldId id="302" r:id="rId5"/>
    <p:sldId id="303" r:id="rId6"/>
    <p:sldId id="304" r:id="rId7"/>
    <p:sldId id="308" r:id="rId8"/>
    <p:sldId id="310" r:id="rId9"/>
    <p:sldId id="311" r:id="rId10"/>
    <p:sldId id="31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ce Mercanoglu Taban" userId="25c1212fd68bd1f9" providerId="LiveId" clId="{4058E1C8-4EE1-4BDA-B0C6-CBD705B0F1C9}"/>
    <pc:docChg chg="custSel modSld">
      <pc:chgData name="Birce Mercanoglu Taban" userId="25c1212fd68bd1f9" providerId="LiveId" clId="{4058E1C8-4EE1-4BDA-B0C6-CBD705B0F1C9}" dt="2021-11-28T11:58:31.800" v="1" actId="14100"/>
      <pc:docMkLst>
        <pc:docMk/>
      </pc:docMkLst>
      <pc:sldChg chg="delSp modSp mod">
        <pc:chgData name="Birce Mercanoglu Taban" userId="25c1212fd68bd1f9" providerId="LiveId" clId="{4058E1C8-4EE1-4BDA-B0C6-CBD705B0F1C9}" dt="2021-11-28T11:58:31.800" v="1" actId="14100"/>
        <pc:sldMkLst>
          <pc:docMk/>
          <pc:sldMk cId="4189744058" sldId="310"/>
        </pc:sldMkLst>
        <pc:spChg chg="mod">
          <ac:chgData name="Birce Mercanoglu Taban" userId="25c1212fd68bd1f9" providerId="LiveId" clId="{4058E1C8-4EE1-4BDA-B0C6-CBD705B0F1C9}" dt="2021-11-28T11:58:31.800" v="1" actId="14100"/>
          <ac:spMkLst>
            <pc:docMk/>
            <pc:sldMk cId="4189744058" sldId="310"/>
            <ac:spMk id="3" creationId="{00000000-0000-0000-0000-000000000000}"/>
          </ac:spMkLst>
        </pc:spChg>
        <pc:picChg chg="del">
          <ac:chgData name="Birce Mercanoglu Taban" userId="25c1212fd68bd1f9" providerId="LiveId" clId="{4058E1C8-4EE1-4BDA-B0C6-CBD705B0F1C9}" dt="2021-11-28T11:58:29.214" v="0" actId="21"/>
          <ac:picMkLst>
            <pc:docMk/>
            <pc:sldMk cId="4189744058" sldId="310"/>
            <ac:picMk id="2"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11/28/2021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A16AA21-1863-4931-97CB-99D0A168701B}"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772C379-9A7C-4C87-A116-CBE9F58B04C5}" type="datetimeFigureOut">
              <a:rPr lang="en-US" dirty="0"/>
              <a:t>11/28/2021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11/28/2021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19536" y="1966913"/>
            <a:ext cx="7488832" cy="4538999"/>
          </a:xfrm>
        </p:spPr>
        <p:txBody>
          <a:bodyPr>
            <a:noAutofit/>
          </a:bodyPr>
          <a:lstStyle/>
          <a:p>
            <a:pPr algn="ctr"/>
            <a:r>
              <a:rPr lang="tr-TR" sz="5400" dirty="0"/>
              <a:t>SÜT ENDÜSTRİSİNDE İŞLEM MÜHENDİSLİĞİ</a:t>
            </a:r>
            <a:br>
              <a:rPr lang="tr-TR" sz="5400" dirty="0"/>
            </a:br>
            <a:br>
              <a:rPr lang="tr-TR" sz="5400" dirty="0">
                <a:solidFill>
                  <a:schemeClr val="tx1"/>
                </a:solidFill>
              </a:rPr>
            </a:br>
            <a:r>
              <a:rPr lang="tr-TR" sz="1100" b="1" dirty="0">
                <a:solidFill>
                  <a:schemeClr val="tx1"/>
                </a:solidFill>
                <a:latin typeface="Arial" panose="020B0604020202020204" pitchFamily="34" charset="0"/>
              </a:rPr>
              <a:t>Ders kapsamında sunulan slaytlardaki tüm yazılı ve görsel materyaller; Singh, R.P. Ve </a:t>
            </a:r>
            <a:r>
              <a:rPr lang="tr-TR" sz="1100" b="1" dirty="0" err="1">
                <a:solidFill>
                  <a:schemeClr val="tx1"/>
                </a:solidFill>
                <a:latin typeface="Arial" panose="020B0604020202020204" pitchFamily="34" charset="0"/>
              </a:rPr>
              <a:t>Heldman</a:t>
            </a:r>
            <a:r>
              <a:rPr lang="tr-TR" sz="1100" b="1" dirty="0">
                <a:solidFill>
                  <a:schemeClr val="tx1"/>
                </a:solidFill>
                <a:latin typeface="Arial" panose="020B0604020202020204" pitchFamily="34" charset="0"/>
              </a:rPr>
              <a:t> D.R. 2</a:t>
            </a:r>
            <a:r>
              <a:rPr lang="en-US" sz="1100" b="1" dirty="0">
                <a:solidFill>
                  <a:schemeClr val="tx1"/>
                </a:solidFill>
                <a:latin typeface="Arial" panose="020B0604020202020204" pitchFamily="34" charset="0"/>
              </a:rPr>
              <a:t>0</a:t>
            </a:r>
            <a:r>
              <a:rPr lang="tr-TR" sz="1100" b="1" dirty="0">
                <a:solidFill>
                  <a:schemeClr val="tx1"/>
                </a:solidFill>
                <a:latin typeface="Arial" panose="020B0604020202020204" pitchFamily="34" charset="0"/>
              </a:rPr>
              <a:t>14</a:t>
            </a:r>
            <a:r>
              <a:rPr lang="en-US"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5</a:t>
            </a:r>
            <a:r>
              <a:rPr lang="en-US" sz="1100" b="1" dirty="0" err="1">
                <a:solidFill>
                  <a:schemeClr val="tx1"/>
                </a:solidFill>
                <a:latin typeface="Arial" panose="020B0604020202020204" pitchFamily="34" charset="0"/>
              </a:rPr>
              <a:t>th</a:t>
            </a:r>
            <a:r>
              <a:rPr lang="en-US" sz="1100" b="1" dirty="0">
                <a:solidFill>
                  <a:schemeClr val="tx1"/>
                </a:solidFill>
                <a:latin typeface="Arial" panose="020B0604020202020204" pitchFamily="34" charset="0"/>
              </a:rPr>
              <a:t> Edition,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Elsevier</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Inc</a:t>
            </a:r>
            <a:r>
              <a:rPr lang="tr-TR" sz="1100" b="1" dirty="0">
                <a:solidFill>
                  <a:schemeClr val="tx1"/>
                </a:solidFill>
                <a:latin typeface="Arial" panose="020B0604020202020204" pitchFamily="34" charset="0"/>
              </a:rPr>
              <a:t>.</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Oxford</a:t>
            </a:r>
            <a:r>
              <a:rPr lang="en-US" sz="1100" b="1" dirty="0">
                <a:solidFill>
                  <a:schemeClr val="tx1"/>
                </a:solidFill>
                <a:latin typeface="Arial" panose="020B0604020202020204" pitchFamily="34" charset="0"/>
              </a:rPr>
              <a:t>, the U</a:t>
            </a:r>
            <a:r>
              <a:rPr lang="tr-TR" sz="1100" b="1" dirty="0">
                <a:solidFill>
                  <a:schemeClr val="tx1"/>
                </a:solidFill>
                <a:latin typeface="Arial" panose="020B0604020202020204" pitchFamily="34" charset="0"/>
              </a:rPr>
              <a:t>K</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869</a:t>
            </a:r>
            <a:r>
              <a:rPr lang="en-US" sz="1100" b="1" dirty="0">
                <a:solidFill>
                  <a:schemeClr val="tx1"/>
                </a:solidFill>
                <a:latin typeface="Arial" panose="020B0604020202020204" pitchFamily="34" charset="0"/>
              </a:rPr>
              <a:t> pages. ISBN: 978-</a:t>
            </a:r>
            <a:r>
              <a:rPr lang="tr-TR" sz="1100" b="1" dirty="0">
                <a:solidFill>
                  <a:schemeClr val="tx1"/>
                </a:solidFill>
                <a:latin typeface="Arial" panose="020B0604020202020204" pitchFamily="34" charset="0"/>
              </a:rPr>
              <a:t>0-12-388530-9 ve Baysal, T., </a:t>
            </a:r>
            <a:r>
              <a:rPr lang="tr-TR" sz="1100" b="1" dirty="0" err="1">
                <a:solidFill>
                  <a:schemeClr val="tx1"/>
                </a:solidFill>
                <a:latin typeface="Arial" panose="020B0604020202020204" pitchFamily="34" charset="0"/>
              </a:rPr>
              <a:t>İçier</a:t>
            </a:r>
            <a:r>
              <a:rPr lang="tr-TR" sz="1100" b="1" dirty="0">
                <a:solidFill>
                  <a:schemeClr val="tx1"/>
                </a:solidFill>
                <a:latin typeface="Arial" panose="020B0604020202020204" pitchFamily="34" charset="0"/>
              </a:rPr>
              <a:t>, F. (Çeviri Editörleri). 2020. Gıda Mühendisliğine Giriş (Singh, R.P. ve </a:t>
            </a:r>
            <a:r>
              <a:rPr lang="tr-TR" sz="1100" b="1" dirty="0" err="1">
                <a:solidFill>
                  <a:schemeClr val="tx1"/>
                </a:solidFill>
                <a:latin typeface="Arial" panose="020B0604020202020204" pitchFamily="34" charset="0"/>
              </a:rPr>
              <a:t>Heidman</a:t>
            </a:r>
            <a:r>
              <a:rPr lang="tr-TR" sz="1100" b="1" dirty="0">
                <a:solidFill>
                  <a:schemeClr val="tx1"/>
                </a:solidFill>
                <a:latin typeface="Arial" panose="020B0604020202020204" pitchFamily="34" charset="0"/>
              </a:rPr>
              <a:t>, R.,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tr-TR" sz="1100" b="1" dirty="0">
                <a:solidFill>
                  <a:schemeClr val="tx1"/>
                </a:solidFill>
                <a:latin typeface="Arial" panose="020B0604020202020204" pitchFamily="34" charset="0"/>
              </a:rPr>
              <a:t> 5. Basımından Çeviri), Nobel Akademik Yayıncılık. Türkiye, 864 sayfa. ISBN: </a:t>
            </a:r>
            <a:r>
              <a:rPr lang="tr-TR" sz="1100" b="1" dirty="0">
                <a:solidFill>
                  <a:schemeClr val="bg1"/>
                </a:solidFill>
                <a:latin typeface="Arial" panose="020B0604020202020204" pitchFamily="34" charset="0"/>
              </a:rPr>
              <a:t>978-605-320-151-9.</a:t>
            </a:r>
            <a:br>
              <a:rPr lang="tr-TR" sz="1800" dirty="0">
                <a:latin typeface="Verdana" panose="020B0604030504040204" pitchFamily="34" charset="0"/>
                <a:ea typeface="Times New Roman" panose="02020603050405020304" pitchFamily="18" charset="0"/>
                <a:cs typeface="Times New Roman" panose="02020603050405020304" pitchFamily="18" charset="0"/>
              </a:rPr>
            </a:br>
            <a:r>
              <a:rPr lang="tr-TR" sz="1100" b="1" dirty="0">
                <a:solidFill>
                  <a:schemeClr val="bg1"/>
                </a:solidFill>
                <a:latin typeface="Arial" panose="020B0604020202020204" pitchFamily="34" charset="0"/>
              </a:rPr>
              <a:t>künyeli kitaplardan alınmıştır.</a:t>
            </a:r>
            <a:br>
              <a:rPr lang="ru-RU" sz="5400" b="1" kern="0" dirty="0">
                <a:solidFill>
                  <a:schemeClr val="bg1"/>
                </a:solidFill>
              </a:rPr>
            </a:br>
            <a:r>
              <a:rPr lang="tr-TR" sz="5400" b="1" kern="0" dirty="0">
                <a:solidFill>
                  <a:schemeClr val="bg1"/>
                </a:solidFill>
              </a:rPr>
              <a:t> </a:t>
            </a:r>
            <a:endParaRPr lang="tr-TR" sz="5400" dirty="0">
              <a:solidFill>
                <a:schemeClr val="bg1"/>
              </a:solidFill>
            </a:endParaRPr>
          </a:p>
        </p:txBody>
      </p:sp>
    </p:spTree>
    <p:extLst>
      <p:ext uri="{BB962C8B-B14F-4D97-AF65-F5344CB8AC3E}">
        <p14:creationId xmlns:p14="http://schemas.microsoft.com/office/powerpoint/2010/main" val="18481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414337" y="817091"/>
                <a:ext cx="10820401" cy="5328592"/>
              </a:xfrm>
            </p:spPr>
            <p:txBody>
              <a:bodyPr>
                <a:normAutofit fontScale="92500" lnSpcReduction="20000"/>
              </a:bodyPr>
              <a:lstStyle/>
              <a:p>
                <a:pPr marL="0" indent="0">
                  <a:buNone/>
                </a:pPr>
                <a:r>
                  <a:rPr lang="tr-TR" sz="3200" dirty="0">
                    <a:latin typeface="Arial" pitchFamily="34" charset="0"/>
                    <a:cs typeface="Arial" pitchFamily="34" charset="0"/>
                  </a:rPr>
                  <a:t>TOPLAM ENERJİ DENKLİĞİ</a:t>
                </a:r>
              </a:p>
              <a:p>
                <a:pPr marL="0" indent="0">
                  <a:buNone/>
                </a:pPr>
                <a:r>
                  <a:rPr lang="tr-TR" dirty="0">
                    <a:latin typeface="Arial" pitchFamily="34" charset="0"/>
                    <a:cs typeface="Arial" pitchFamily="34" charset="0"/>
                  </a:rPr>
                  <a:t>Önceki bölümlerde sunulan tüm bireysel terimleri eşitlik </a:t>
                </a:r>
                <a14:m>
                  <m:oMath xmlns:m="http://schemas.openxmlformats.org/officeDocument/2006/math">
                    <m:acc>
                      <m:accPr>
                        <m:chr m:val="̇"/>
                        <m:ctrlPr>
                          <a:rPr lang="tr-TR" i="1">
                            <a:latin typeface="Cambria Math" panose="02040503050406030204" pitchFamily="18" charset="0"/>
                          </a:rPr>
                        </m:ctrlPr>
                      </m:accPr>
                      <m:e>
                        <m:r>
                          <a:rPr lang="tr-TR" i="1">
                            <a:latin typeface="Cambria Math" panose="02040503050406030204" pitchFamily="18" charset="0"/>
                          </a:rPr>
                          <m:t>𝐸</m:t>
                        </m:r>
                      </m:e>
                    </m:acc>
                  </m:oMath>
                </a14:m>
                <a:r>
                  <a:rPr lang="tr-TR" baseline="-25000" dirty="0"/>
                  <a:t>giren</a:t>
                </a:r>
                <a:r>
                  <a:rPr lang="tr-TR" dirty="0"/>
                  <a:t> = </a:t>
                </a:r>
                <a14:m>
                  <m:oMath xmlns:m="http://schemas.openxmlformats.org/officeDocument/2006/math">
                    <m:acc>
                      <m:accPr>
                        <m:chr m:val="̇"/>
                        <m:ctrlPr>
                          <a:rPr lang="tr-TR" i="1">
                            <a:latin typeface="Cambria Math" panose="02040503050406030204" pitchFamily="18" charset="0"/>
                          </a:rPr>
                        </m:ctrlPr>
                      </m:accPr>
                      <m:e>
                        <m:r>
                          <a:rPr lang="tr-TR" i="1">
                            <a:latin typeface="Cambria Math" panose="02040503050406030204" pitchFamily="18" charset="0"/>
                          </a:rPr>
                          <m:t>𝐸</m:t>
                        </m:r>
                      </m:e>
                    </m:acc>
                  </m:oMath>
                </a14:m>
                <a:r>
                  <a:rPr lang="tr-TR" baseline="-25000" dirty="0"/>
                  <a:t>çıkan</a:t>
                </a:r>
                <a:r>
                  <a:rPr lang="tr-TR" dirty="0">
                    <a:latin typeface="Arial" pitchFamily="34" charset="0"/>
                    <a:cs typeface="Arial" pitchFamily="34" charset="0"/>
                  </a:rPr>
                  <a:t> yerleştirdiğimizde, şu şekilde elde edebiliriz</a:t>
                </a:r>
              </a:p>
              <a:p>
                <a:pPr marL="0" indent="0">
                  <a:buNone/>
                </a:pPr>
                <a:r>
                  <a:rPr lang="tr-TR" dirty="0">
                    <a:solidFill>
                      <a:schemeClr val="accent5">
                        <a:lumMod val="75000"/>
                      </a:schemeClr>
                    </a:solidFill>
                    <a:latin typeface="Times New Roman" panose="02020603050405020304" pitchFamily="18" charset="0"/>
                    <a:cs typeface="Times New Roman" panose="02020603050405020304" pitchFamily="18" charset="0"/>
                  </a:rPr>
                  <a:t>Q</a:t>
                </a:r>
                <a:r>
                  <a:rPr lang="tr-TR" baseline="-25000" dirty="0">
                    <a:solidFill>
                      <a:schemeClr val="accent5">
                        <a:lumMod val="75000"/>
                      </a:schemeClr>
                    </a:solidFill>
                    <a:latin typeface="Times New Roman" panose="02020603050405020304" pitchFamily="18" charset="0"/>
                    <a:cs typeface="Times New Roman" panose="02020603050405020304" pitchFamily="18" charset="0"/>
                  </a:rPr>
                  <a:t>giren</a:t>
                </a:r>
                <a:r>
                  <a:rPr lang="tr-TR" dirty="0">
                    <a:solidFill>
                      <a:schemeClr val="accent5">
                        <a:lumMod val="75000"/>
                      </a:schemeClr>
                    </a:solidFill>
                    <a:latin typeface="Times New Roman" panose="02020603050405020304" pitchFamily="18" charset="0"/>
                    <a:cs typeface="Times New Roman" panose="02020603050405020304" pitchFamily="18" charset="0"/>
                  </a:rPr>
                  <a:t>+W</a:t>
                </a:r>
                <a:r>
                  <a:rPr lang="tr-TR" baseline="-25000" dirty="0">
                    <a:solidFill>
                      <a:schemeClr val="accent5">
                        <a:lumMod val="75000"/>
                      </a:schemeClr>
                    </a:solidFill>
                    <a:latin typeface="Times New Roman" panose="02020603050405020304" pitchFamily="18" charset="0"/>
                    <a:cs typeface="Times New Roman" panose="02020603050405020304" pitchFamily="18" charset="0"/>
                  </a:rPr>
                  <a:t>giren</a:t>
                </a:r>
                <a:r>
                  <a:rPr lang="tr-TR" dirty="0">
                    <a:solidFill>
                      <a:schemeClr val="accent5">
                        <a:lumMod val="75000"/>
                      </a:schemeClr>
                    </a:solidFill>
                    <a:latin typeface="Times New Roman" panose="02020603050405020304" pitchFamily="18" charset="0"/>
                    <a:cs typeface="Times New Roman" panose="02020603050405020304" pitchFamily="18" charset="0"/>
                  </a:rPr>
                  <a:t>+</a:t>
                </a:r>
                <a14:m>
                  <m:oMath xmlns:m="http://schemas.openxmlformats.org/officeDocument/2006/math">
                    <m:nary>
                      <m:naryPr>
                        <m:chr m:val="∑"/>
                        <m:ctrlPr>
                          <a:rPr lang="tr-TR" i="1">
                            <a:solidFill>
                              <a:schemeClr val="accent5">
                                <a:lumMod val="75000"/>
                              </a:schemeClr>
                            </a:solidFill>
                            <a:latin typeface="Cambria Math" panose="02040503050406030204" pitchFamily="18" charset="0"/>
                          </a:rPr>
                        </m:ctrlPr>
                      </m:naryPr>
                      <m:sub>
                        <m:r>
                          <m:rPr>
                            <m:brk m:alnAt="23"/>
                          </m:rPr>
                          <a:rPr lang="tr-TR" i="1" baseline="-25000">
                            <a:solidFill>
                              <a:schemeClr val="accent5">
                                <a:lumMod val="75000"/>
                              </a:schemeClr>
                            </a:solidFill>
                            <a:latin typeface="Cambria Math" panose="02040503050406030204" pitchFamily="18" charset="0"/>
                          </a:rPr>
                          <m:t>𝑗</m:t>
                        </m:r>
                        <m:r>
                          <a:rPr lang="tr-TR" i="1" baseline="-25000">
                            <a:solidFill>
                              <a:schemeClr val="accent5">
                                <a:lumMod val="75000"/>
                              </a:schemeClr>
                            </a:solidFill>
                            <a:latin typeface="Cambria Math" panose="02040503050406030204" pitchFamily="18" charset="0"/>
                          </a:rPr>
                          <m:t>=1</m:t>
                        </m:r>
                      </m:sub>
                      <m:sup>
                        <m:r>
                          <a:rPr lang="tr-TR" i="1" baseline="30000">
                            <a:solidFill>
                              <a:schemeClr val="accent5">
                                <a:lumMod val="75000"/>
                              </a:schemeClr>
                            </a:solidFill>
                            <a:latin typeface="Cambria Math" panose="02040503050406030204" pitchFamily="18" charset="0"/>
                          </a:rPr>
                          <m:t>𝑝</m:t>
                        </m:r>
                      </m:sup>
                      <m:e>
                        <m:r>
                          <a:rPr lang="tr-TR" i="1">
                            <a:solidFill>
                              <a:schemeClr val="accent5">
                                <a:lumMod val="75000"/>
                              </a:schemeClr>
                            </a:solidFill>
                            <a:latin typeface="Cambria Math" panose="02040503050406030204" pitchFamily="18" charset="0"/>
                          </a:rPr>
                          <m:t>𝑚</m:t>
                        </m:r>
                        <m:r>
                          <a:rPr lang="tr-TR" i="1" baseline="-25000">
                            <a:solidFill>
                              <a:schemeClr val="accent5">
                                <a:lumMod val="75000"/>
                              </a:schemeClr>
                            </a:solidFill>
                            <a:latin typeface="Cambria Math" panose="02040503050406030204" pitchFamily="18" charset="0"/>
                          </a:rPr>
                          <m:t>𝑖</m:t>
                        </m:r>
                      </m:e>
                    </m:nary>
                  </m:oMath>
                </a14:m>
                <a:r>
                  <a:rPr lang="tr-TR" dirty="0">
                    <a:solidFill>
                      <a:schemeClr val="accent5">
                        <a:lumMod val="75000"/>
                      </a:schemeClr>
                    </a:solidFill>
                    <a:latin typeface="Times New Roman" panose="02020603050405020304" pitchFamily="18" charset="0"/>
                    <a:cs typeface="Times New Roman" panose="02020603050405020304" pitchFamily="18" charset="0"/>
                  </a:rPr>
                  <a:t> </a:t>
                </a:r>
                <a14:m>
                  <m:oMath xmlns:m="http://schemas.openxmlformats.org/officeDocument/2006/math">
                    <m:d>
                      <m:dPr>
                        <m:ctrlPr>
                          <a:rPr lang="tr-TR" i="1" dirty="0">
                            <a:solidFill>
                              <a:schemeClr val="accent5">
                                <a:lumMod val="75000"/>
                              </a:schemeClr>
                            </a:solidFill>
                            <a:latin typeface="Cambria Math" panose="02040503050406030204" pitchFamily="18" charset="0"/>
                          </a:rPr>
                        </m:ctrlPr>
                      </m:dPr>
                      <m:e>
                        <m:sSup>
                          <m:sSupPr>
                            <m:ctrlPr>
                              <a:rPr lang="tr-TR" i="1" dirty="0">
                                <a:solidFill>
                                  <a:schemeClr val="accent5">
                                    <a:lumMod val="75000"/>
                                  </a:schemeClr>
                                </a:solidFill>
                                <a:latin typeface="Cambria Math" panose="02040503050406030204" pitchFamily="18" charset="0"/>
                              </a:rPr>
                            </m:ctrlPr>
                          </m:sSupPr>
                          <m:e>
                            <m:r>
                              <a:rPr lang="tr-TR" i="1" dirty="0">
                                <a:solidFill>
                                  <a:schemeClr val="accent5">
                                    <a:lumMod val="75000"/>
                                  </a:schemeClr>
                                </a:solidFill>
                                <a:latin typeface="Cambria Math" panose="02040503050406030204" pitchFamily="18" charset="0"/>
                              </a:rPr>
                              <m:t>𝐸</m:t>
                            </m:r>
                          </m:e>
                          <m:sup>
                            <m:r>
                              <a:rPr lang="tr-TR" i="1" dirty="0">
                                <a:solidFill>
                                  <a:schemeClr val="accent5">
                                    <a:lumMod val="75000"/>
                                  </a:schemeClr>
                                </a:solidFill>
                                <a:latin typeface="Cambria Math" panose="02040503050406030204" pitchFamily="18" charset="0"/>
                              </a:rPr>
                              <m:t>′</m:t>
                            </m:r>
                          </m:sup>
                        </m:sSup>
                        <m:r>
                          <a:rPr lang="tr-TR" i="1" baseline="-25000" dirty="0">
                            <a:solidFill>
                              <a:schemeClr val="accent5">
                                <a:lumMod val="75000"/>
                              </a:schemeClr>
                            </a:solidFill>
                            <a:latin typeface="Cambria Math" panose="02040503050406030204" pitchFamily="18" charset="0"/>
                          </a:rPr>
                          <m:t>𝑖</m:t>
                        </m:r>
                        <m:r>
                          <a:rPr lang="tr-TR" i="1" baseline="-25000" dirty="0">
                            <a:solidFill>
                              <a:schemeClr val="accent5">
                                <a:lumMod val="75000"/>
                              </a:schemeClr>
                            </a:solidFill>
                            <a:latin typeface="Cambria Math" panose="02040503050406030204" pitchFamily="18" charset="0"/>
                          </a:rPr>
                          <m:t>,</m:t>
                        </m:r>
                        <m:r>
                          <a:rPr lang="tr-TR" i="1" baseline="-25000" dirty="0">
                            <a:solidFill>
                              <a:schemeClr val="accent5">
                                <a:lumMod val="75000"/>
                              </a:schemeClr>
                            </a:solidFill>
                            <a:latin typeface="Cambria Math" panose="02040503050406030204" pitchFamily="18" charset="0"/>
                          </a:rPr>
                          <m:t>𝑗</m:t>
                        </m:r>
                        <m:r>
                          <a:rPr lang="tr-TR" i="1" dirty="0">
                            <a:solidFill>
                              <a:schemeClr val="accent5">
                                <a:lumMod val="75000"/>
                              </a:schemeClr>
                            </a:solidFill>
                            <a:latin typeface="Cambria Math" panose="02040503050406030204" pitchFamily="18" charset="0"/>
                          </a:rPr>
                          <m:t>+</m:t>
                        </m:r>
                        <m:f>
                          <m:fPr>
                            <m:ctrlPr>
                              <a:rPr lang="tr-TR" b="0" i="1" baseline="-25000" dirty="0" smtClean="0">
                                <a:solidFill>
                                  <a:schemeClr val="accent5">
                                    <a:lumMod val="75000"/>
                                  </a:schemeClr>
                                </a:solidFill>
                                <a:latin typeface="Cambria Math" panose="02040503050406030204" pitchFamily="18" charset="0"/>
                              </a:rPr>
                            </m:ctrlPr>
                          </m:fPr>
                          <m:num>
                            <m:r>
                              <a:rPr lang="tr-TR" i="1" dirty="0">
                                <a:solidFill>
                                  <a:schemeClr val="accent5">
                                    <a:lumMod val="75000"/>
                                  </a:schemeClr>
                                </a:solidFill>
                                <a:latin typeface="Cambria Math" panose="02040503050406030204" pitchFamily="18" charset="0"/>
                              </a:rPr>
                              <m:t>𝑢</m:t>
                            </m:r>
                            <m:r>
                              <a:rPr lang="tr-TR" i="1" baseline="-25000" dirty="0">
                                <a:solidFill>
                                  <a:schemeClr val="accent5">
                                    <a:lumMod val="75000"/>
                                  </a:schemeClr>
                                </a:solidFill>
                                <a:latin typeface="Cambria Math" panose="02040503050406030204" pitchFamily="18" charset="0"/>
                              </a:rPr>
                              <m:t>𝑗</m:t>
                            </m:r>
                            <m:r>
                              <a:rPr lang="tr-TR" i="1" baseline="30000" dirty="0">
                                <a:solidFill>
                                  <a:schemeClr val="accent5">
                                    <a:lumMod val="75000"/>
                                  </a:schemeClr>
                                </a:solidFill>
                                <a:latin typeface="Cambria Math" panose="02040503050406030204" pitchFamily="18" charset="0"/>
                              </a:rPr>
                              <m:t>2</m:t>
                            </m:r>
                          </m:num>
                          <m:den>
                            <m:r>
                              <a:rPr lang="tr-TR" b="0" i="1" dirty="0" smtClean="0">
                                <a:solidFill>
                                  <a:schemeClr val="accent5">
                                    <a:lumMod val="75000"/>
                                  </a:schemeClr>
                                </a:solidFill>
                                <a:latin typeface="Cambria Math"/>
                              </a:rPr>
                              <m:t>2</m:t>
                            </m:r>
                          </m:den>
                        </m:f>
                        <m:r>
                          <a:rPr lang="tr-TR" i="1" dirty="0">
                            <a:solidFill>
                              <a:schemeClr val="accent5">
                                <a:lumMod val="75000"/>
                              </a:schemeClr>
                            </a:solidFill>
                            <a:latin typeface="Cambria Math" panose="02040503050406030204" pitchFamily="18" charset="0"/>
                          </a:rPr>
                          <m:t>+</m:t>
                        </m:r>
                        <m:r>
                          <a:rPr lang="tr-TR" i="1" dirty="0">
                            <a:solidFill>
                              <a:schemeClr val="accent5">
                                <a:lumMod val="75000"/>
                              </a:schemeClr>
                            </a:solidFill>
                            <a:latin typeface="Cambria Math" panose="02040503050406030204" pitchFamily="18" charset="0"/>
                          </a:rPr>
                          <m:t>𝑔𝑧</m:t>
                        </m:r>
                        <m:r>
                          <a:rPr lang="tr-TR" b="0" i="1" dirty="0" smtClean="0">
                            <a:solidFill>
                              <a:schemeClr val="accent5">
                                <a:lumMod val="75000"/>
                              </a:schemeClr>
                            </a:solidFill>
                            <a:latin typeface="Cambria Math"/>
                          </a:rPr>
                          <m:t> </m:t>
                        </m:r>
                        <m:r>
                          <a:rPr lang="tr-TR" i="1" baseline="-25000" dirty="0">
                            <a:solidFill>
                              <a:schemeClr val="accent5">
                                <a:lumMod val="75000"/>
                              </a:schemeClr>
                            </a:solidFill>
                            <a:latin typeface="Cambria Math" panose="02040503050406030204" pitchFamily="18" charset="0"/>
                          </a:rPr>
                          <m:t>𝑗</m:t>
                        </m:r>
                        <m:r>
                          <a:rPr lang="tr-TR" i="1" dirty="0">
                            <a:solidFill>
                              <a:schemeClr val="accent5">
                                <a:lumMod val="75000"/>
                              </a:schemeClr>
                            </a:solidFill>
                            <a:latin typeface="Cambria Math" panose="02040503050406030204" pitchFamily="18" charset="0"/>
                          </a:rPr>
                          <m:t>+</m:t>
                        </m:r>
                        <m:r>
                          <a:rPr lang="tr-TR" i="1" dirty="0">
                            <a:solidFill>
                              <a:schemeClr val="accent5">
                                <a:lumMod val="75000"/>
                              </a:schemeClr>
                            </a:solidFill>
                            <a:latin typeface="Cambria Math" panose="02040503050406030204" pitchFamily="18" charset="0"/>
                          </a:rPr>
                          <m:t>𝑃</m:t>
                        </m:r>
                        <m:r>
                          <a:rPr lang="tr-TR" b="0" i="1" dirty="0" smtClean="0">
                            <a:solidFill>
                              <a:schemeClr val="accent5">
                                <a:lumMod val="75000"/>
                              </a:schemeClr>
                            </a:solidFill>
                            <a:latin typeface="Cambria Math"/>
                          </a:rPr>
                          <m:t> </m:t>
                        </m:r>
                        <m:r>
                          <a:rPr lang="tr-TR" i="1" baseline="-25000" dirty="0">
                            <a:solidFill>
                              <a:schemeClr val="accent5">
                                <a:lumMod val="75000"/>
                              </a:schemeClr>
                            </a:solidFill>
                            <a:latin typeface="Cambria Math" panose="02040503050406030204" pitchFamily="18" charset="0"/>
                          </a:rPr>
                          <m:t>𝑗</m:t>
                        </m:r>
                        <m:r>
                          <a:rPr lang="tr-TR" i="1" dirty="0">
                            <a:solidFill>
                              <a:schemeClr val="accent5">
                                <a:lumMod val="75000"/>
                              </a:schemeClr>
                            </a:solidFill>
                            <a:latin typeface="Cambria Math" panose="02040503050406030204" pitchFamily="18" charset="0"/>
                          </a:rPr>
                          <m:t>𝑉</m:t>
                        </m:r>
                        <m:r>
                          <a:rPr lang="tr-TR" i="1" dirty="0">
                            <a:solidFill>
                              <a:schemeClr val="accent5">
                                <a:lumMod val="75000"/>
                              </a:schemeClr>
                            </a:solidFill>
                            <a:latin typeface="Cambria Math" panose="02040503050406030204" pitchFamily="18" charset="0"/>
                          </a:rPr>
                          <m:t>′</m:t>
                        </m:r>
                        <m:r>
                          <a:rPr lang="tr-TR" i="1" baseline="-25000" dirty="0">
                            <a:solidFill>
                              <a:schemeClr val="accent5">
                                <a:lumMod val="75000"/>
                              </a:schemeClr>
                            </a:solidFill>
                            <a:latin typeface="Cambria Math" panose="02040503050406030204" pitchFamily="18" charset="0"/>
                          </a:rPr>
                          <m:t>𝑗</m:t>
                        </m:r>
                      </m:e>
                    </m:d>
                  </m:oMath>
                </a14:m>
                <a:r>
                  <a:rPr lang="tr-TR" dirty="0">
                    <a:solidFill>
                      <a:schemeClr val="accent5">
                        <a:lumMod val="75000"/>
                      </a:schemeClr>
                    </a:solidFill>
                    <a:latin typeface="Times New Roman" panose="02020603050405020304" pitchFamily="18" charset="0"/>
                    <a:cs typeface="Times New Roman" panose="02020603050405020304" pitchFamily="18" charset="0"/>
                  </a:rPr>
                  <a:t> </a:t>
                </a:r>
              </a:p>
              <a:p>
                <a:pPr marL="0" indent="0">
                  <a:buNone/>
                </a:pPr>
                <a:r>
                  <a:rPr lang="tr-TR" dirty="0">
                    <a:solidFill>
                      <a:schemeClr val="accent5">
                        <a:lumMod val="75000"/>
                      </a:schemeClr>
                    </a:solidFill>
                    <a:latin typeface="Times New Roman" panose="02020603050405020304" pitchFamily="18" charset="0"/>
                    <a:cs typeface="Times New Roman" panose="02020603050405020304" pitchFamily="18" charset="0"/>
                  </a:rPr>
                  <a:t> = </a:t>
                </a:r>
                <a:r>
                  <a:rPr lang="tr-TR" dirty="0" err="1">
                    <a:solidFill>
                      <a:schemeClr val="accent5">
                        <a:lumMod val="75000"/>
                      </a:schemeClr>
                    </a:solidFill>
                    <a:latin typeface="Times New Roman" panose="02020603050405020304" pitchFamily="18" charset="0"/>
                    <a:cs typeface="Times New Roman" panose="02020603050405020304" pitchFamily="18" charset="0"/>
                  </a:rPr>
                  <a:t>Q</a:t>
                </a:r>
                <a:r>
                  <a:rPr lang="tr-TR" baseline="-25000" dirty="0" err="1">
                    <a:solidFill>
                      <a:schemeClr val="accent5">
                        <a:lumMod val="75000"/>
                      </a:schemeClr>
                    </a:solidFill>
                    <a:latin typeface="Times New Roman" panose="02020603050405020304" pitchFamily="18" charset="0"/>
                    <a:cs typeface="Times New Roman" panose="02020603050405020304" pitchFamily="18" charset="0"/>
                  </a:rPr>
                  <a:t>çıkan</a:t>
                </a:r>
                <a:r>
                  <a:rPr lang="tr-TR" dirty="0">
                    <a:solidFill>
                      <a:schemeClr val="accent5">
                        <a:lumMod val="75000"/>
                      </a:schemeClr>
                    </a:solidFill>
                    <a:latin typeface="Times New Roman" panose="02020603050405020304" pitchFamily="18" charset="0"/>
                    <a:cs typeface="Times New Roman" panose="02020603050405020304" pitchFamily="18" charset="0"/>
                  </a:rPr>
                  <a:t>+ </a:t>
                </a:r>
                <a:r>
                  <a:rPr lang="tr-TR" dirty="0" err="1">
                    <a:solidFill>
                      <a:schemeClr val="accent5">
                        <a:lumMod val="75000"/>
                      </a:schemeClr>
                    </a:solidFill>
                    <a:latin typeface="Times New Roman" panose="02020603050405020304" pitchFamily="18" charset="0"/>
                    <a:cs typeface="Times New Roman" panose="02020603050405020304" pitchFamily="18" charset="0"/>
                  </a:rPr>
                  <a:t>W</a:t>
                </a:r>
                <a:r>
                  <a:rPr lang="tr-TR" baseline="-25000" dirty="0" err="1">
                    <a:solidFill>
                      <a:schemeClr val="accent5">
                        <a:lumMod val="75000"/>
                      </a:schemeClr>
                    </a:solidFill>
                    <a:latin typeface="Times New Roman" panose="02020603050405020304" pitchFamily="18" charset="0"/>
                    <a:cs typeface="Times New Roman" panose="02020603050405020304" pitchFamily="18" charset="0"/>
                  </a:rPr>
                  <a:t>çıkan</a:t>
                </a:r>
                <a:r>
                  <a:rPr lang="tr-TR" dirty="0">
                    <a:solidFill>
                      <a:schemeClr val="accent5">
                        <a:lumMod val="75000"/>
                      </a:schemeClr>
                    </a:solidFill>
                    <a:latin typeface="Times New Roman" panose="02020603050405020304" pitchFamily="18" charset="0"/>
                    <a:cs typeface="Times New Roman" panose="02020603050405020304" pitchFamily="18" charset="0"/>
                  </a:rPr>
                  <a:t>+ </a:t>
                </a:r>
                <a14:m>
                  <m:oMath xmlns:m="http://schemas.openxmlformats.org/officeDocument/2006/math">
                    <m:nary>
                      <m:naryPr>
                        <m:chr m:val="∑"/>
                        <m:ctrlPr>
                          <a:rPr lang="tr-TR" i="1" dirty="0">
                            <a:solidFill>
                              <a:schemeClr val="accent5">
                                <a:lumMod val="75000"/>
                              </a:schemeClr>
                            </a:solidFill>
                            <a:latin typeface="Cambria Math" panose="02040503050406030204" pitchFamily="18" charset="0"/>
                          </a:rPr>
                        </m:ctrlPr>
                      </m:naryPr>
                      <m:sub>
                        <m:r>
                          <m:rPr>
                            <m:brk m:alnAt="23"/>
                          </m:rPr>
                          <a:rPr lang="tr-TR" i="1" baseline="-25000" dirty="0">
                            <a:solidFill>
                              <a:schemeClr val="accent5">
                                <a:lumMod val="75000"/>
                              </a:schemeClr>
                            </a:solidFill>
                            <a:latin typeface="Cambria Math" panose="02040503050406030204" pitchFamily="18" charset="0"/>
                          </a:rPr>
                          <m:t>𝑒</m:t>
                        </m:r>
                        <m:r>
                          <a:rPr lang="tr-TR" i="1" baseline="-18000" dirty="0">
                            <a:solidFill>
                              <a:schemeClr val="accent5">
                                <a:lumMod val="75000"/>
                              </a:schemeClr>
                            </a:solidFill>
                            <a:latin typeface="Cambria Math" panose="02040503050406030204" pitchFamily="18" charset="0"/>
                          </a:rPr>
                          <m:t>=</m:t>
                        </m:r>
                        <m:r>
                          <a:rPr lang="tr-TR" i="1" baseline="-25000" dirty="0">
                            <a:solidFill>
                              <a:schemeClr val="accent5">
                                <a:lumMod val="75000"/>
                              </a:schemeClr>
                            </a:solidFill>
                            <a:latin typeface="Cambria Math" panose="02040503050406030204" pitchFamily="18" charset="0"/>
                          </a:rPr>
                          <m:t>1</m:t>
                        </m:r>
                      </m:sub>
                      <m:sup>
                        <m:r>
                          <a:rPr lang="tr-TR" i="1" baseline="30000" dirty="0" smtClean="0">
                            <a:solidFill>
                              <a:schemeClr val="accent5">
                                <a:lumMod val="75000"/>
                              </a:schemeClr>
                            </a:solidFill>
                            <a:latin typeface="Cambria Math" panose="02040503050406030204" pitchFamily="18" charset="0"/>
                          </a:rPr>
                          <m:t>𝑝</m:t>
                        </m:r>
                      </m:sup>
                      <m:e>
                        <m:r>
                          <a:rPr lang="tr-TR" i="1" dirty="0">
                            <a:solidFill>
                              <a:schemeClr val="accent5">
                                <a:lumMod val="75000"/>
                              </a:schemeClr>
                            </a:solidFill>
                            <a:latin typeface="Cambria Math" panose="02040503050406030204" pitchFamily="18" charset="0"/>
                          </a:rPr>
                          <m:t>𝑚</m:t>
                        </m:r>
                        <m:r>
                          <a:rPr lang="tr-TR" i="1" baseline="-25000" dirty="0">
                            <a:solidFill>
                              <a:schemeClr val="accent5">
                                <a:lumMod val="75000"/>
                              </a:schemeClr>
                            </a:solidFill>
                            <a:latin typeface="Cambria Math" panose="02040503050406030204" pitchFamily="18" charset="0"/>
                          </a:rPr>
                          <m:t>𝑒</m:t>
                        </m:r>
                      </m:e>
                    </m:nary>
                    <m:d>
                      <m:dPr>
                        <m:ctrlPr>
                          <a:rPr lang="tr-TR" i="1" dirty="0">
                            <a:solidFill>
                              <a:schemeClr val="accent5">
                                <a:lumMod val="75000"/>
                              </a:schemeClr>
                            </a:solidFill>
                            <a:latin typeface="Cambria Math" panose="02040503050406030204" pitchFamily="18" charset="0"/>
                          </a:rPr>
                        </m:ctrlPr>
                      </m:dPr>
                      <m:e>
                        <m:sSup>
                          <m:sSupPr>
                            <m:ctrlPr>
                              <a:rPr lang="tr-TR" i="1" dirty="0">
                                <a:solidFill>
                                  <a:schemeClr val="accent5">
                                    <a:lumMod val="75000"/>
                                  </a:schemeClr>
                                </a:solidFill>
                                <a:latin typeface="Cambria Math" panose="02040503050406030204" pitchFamily="18" charset="0"/>
                              </a:rPr>
                            </m:ctrlPr>
                          </m:sSupPr>
                          <m:e>
                            <m:r>
                              <a:rPr lang="tr-TR" i="1" dirty="0">
                                <a:solidFill>
                                  <a:schemeClr val="accent5">
                                    <a:lumMod val="75000"/>
                                  </a:schemeClr>
                                </a:solidFill>
                                <a:latin typeface="Cambria Math" panose="02040503050406030204" pitchFamily="18" charset="0"/>
                              </a:rPr>
                              <m:t>𝐸</m:t>
                            </m:r>
                          </m:e>
                          <m:sup>
                            <m:r>
                              <a:rPr lang="tr-TR" i="1" dirty="0">
                                <a:solidFill>
                                  <a:schemeClr val="accent5">
                                    <a:lumMod val="75000"/>
                                  </a:schemeClr>
                                </a:solidFill>
                                <a:latin typeface="Cambria Math" panose="02040503050406030204" pitchFamily="18" charset="0"/>
                              </a:rPr>
                              <m:t>′</m:t>
                            </m:r>
                          </m:sup>
                        </m:sSup>
                        <m:r>
                          <a:rPr lang="tr-TR" i="1" baseline="-25000" dirty="0">
                            <a:solidFill>
                              <a:schemeClr val="accent5">
                                <a:lumMod val="75000"/>
                              </a:schemeClr>
                            </a:solidFill>
                            <a:latin typeface="Cambria Math" panose="02040503050406030204" pitchFamily="18" charset="0"/>
                          </a:rPr>
                          <m:t>𝑖</m:t>
                        </m:r>
                        <m:r>
                          <a:rPr lang="tr-TR" i="1" baseline="-25000" dirty="0">
                            <a:solidFill>
                              <a:schemeClr val="accent5">
                                <a:lumMod val="75000"/>
                              </a:schemeClr>
                            </a:solidFill>
                            <a:latin typeface="Cambria Math" panose="02040503050406030204" pitchFamily="18" charset="0"/>
                          </a:rPr>
                          <m:t>,</m:t>
                        </m:r>
                        <m:r>
                          <a:rPr lang="tr-TR" i="1" baseline="-25000" dirty="0">
                            <a:solidFill>
                              <a:schemeClr val="accent5">
                                <a:lumMod val="75000"/>
                              </a:schemeClr>
                            </a:solidFill>
                            <a:latin typeface="Cambria Math" panose="02040503050406030204" pitchFamily="18" charset="0"/>
                          </a:rPr>
                          <m:t>𝑒</m:t>
                        </m:r>
                        <m:r>
                          <a:rPr lang="tr-TR" i="1" dirty="0">
                            <a:solidFill>
                              <a:schemeClr val="accent5">
                                <a:lumMod val="75000"/>
                              </a:schemeClr>
                            </a:solidFill>
                            <a:latin typeface="Cambria Math" panose="02040503050406030204" pitchFamily="18" charset="0"/>
                          </a:rPr>
                          <m:t>+</m:t>
                        </m:r>
                        <m:f>
                          <m:fPr>
                            <m:ctrlPr>
                              <a:rPr lang="tr-TR" i="1" baseline="-25000" dirty="0">
                                <a:solidFill>
                                  <a:schemeClr val="accent5">
                                    <a:lumMod val="75000"/>
                                  </a:schemeClr>
                                </a:solidFill>
                                <a:latin typeface="Cambria Math" panose="02040503050406030204" pitchFamily="18" charset="0"/>
                              </a:rPr>
                            </m:ctrlPr>
                          </m:fPr>
                          <m:num>
                            <m:r>
                              <a:rPr lang="tr-TR" i="1" dirty="0">
                                <a:solidFill>
                                  <a:schemeClr val="accent5">
                                    <a:lumMod val="75000"/>
                                  </a:schemeClr>
                                </a:solidFill>
                                <a:latin typeface="Cambria Math" panose="02040503050406030204" pitchFamily="18" charset="0"/>
                              </a:rPr>
                              <m:t>𝑢</m:t>
                            </m:r>
                            <m:r>
                              <a:rPr lang="tr-TR" b="0" i="1" baseline="-25000" dirty="0" smtClean="0">
                                <a:solidFill>
                                  <a:schemeClr val="accent5">
                                    <a:lumMod val="75000"/>
                                  </a:schemeClr>
                                </a:solidFill>
                                <a:latin typeface="Cambria Math"/>
                              </a:rPr>
                              <m:t>𝑒</m:t>
                            </m:r>
                            <m:r>
                              <a:rPr lang="tr-TR" i="1" baseline="30000" dirty="0">
                                <a:solidFill>
                                  <a:schemeClr val="accent5">
                                    <a:lumMod val="75000"/>
                                  </a:schemeClr>
                                </a:solidFill>
                                <a:latin typeface="Cambria Math" panose="02040503050406030204" pitchFamily="18" charset="0"/>
                              </a:rPr>
                              <m:t>2</m:t>
                            </m:r>
                          </m:num>
                          <m:den>
                            <m:r>
                              <a:rPr lang="tr-TR" i="1" dirty="0">
                                <a:solidFill>
                                  <a:schemeClr val="accent5">
                                    <a:lumMod val="75000"/>
                                  </a:schemeClr>
                                </a:solidFill>
                                <a:latin typeface="Cambria Math"/>
                              </a:rPr>
                              <m:t>2</m:t>
                            </m:r>
                          </m:den>
                        </m:f>
                        <m:r>
                          <a:rPr lang="tr-TR" i="1" dirty="0">
                            <a:solidFill>
                              <a:schemeClr val="accent5">
                                <a:lumMod val="75000"/>
                              </a:schemeClr>
                            </a:solidFill>
                            <a:latin typeface="Cambria Math" panose="02040503050406030204" pitchFamily="18" charset="0"/>
                          </a:rPr>
                          <m:t>+</m:t>
                        </m:r>
                        <m:r>
                          <a:rPr lang="tr-TR" i="1" dirty="0">
                            <a:solidFill>
                              <a:schemeClr val="accent5">
                                <a:lumMod val="75000"/>
                              </a:schemeClr>
                            </a:solidFill>
                            <a:latin typeface="Cambria Math" panose="02040503050406030204" pitchFamily="18" charset="0"/>
                          </a:rPr>
                          <m:t>𝑔𝑧</m:t>
                        </m:r>
                        <m:r>
                          <a:rPr lang="tr-TR" b="0" i="1" dirty="0" smtClean="0">
                            <a:solidFill>
                              <a:schemeClr val="accent5">
                                <a:lumMod val="75000"/>
                              </a:schemeClr>
                            </a:solidFill>
                            <a:latin typeface="Cambria Math"/>
                          </a:rPr>
                          <m:t> </m:t>
                        </m:r>
                        <m:r>
                          <a:rPr lang="tr-TR" i="1" baseline="-25000" dirty="0">
                            <a:solidFill>
                              <a:schemeClr val="accent5">
                                <a:lumMod val="75000"/>
                              </a:schemeClr>
                            </a:solidFill>
                            <a:latin typeface="Cambria Math" panose="02040503050406030204" pitchFamily="18" charset="0"/>
                          </a:rPr>
                          <m:t>𝑒</m:t>
                        </m:r>
                        <m:r>
                          <a:rPr lang="tr-TR" i="1" dirty="0">
                            <a:solidFill>
                              <a:schemeClr val="accent5">
                                <a:lumMod val="75000"/>
                              </a:schemeClr>
                            </a:solidFill>
                            <a:latin typeface="Cambria Math" panose="02040503050406030204" pitchFamily="18" charset="0"/>
                          </a:rPr>
                          <m:t>+</m:t>
                        </m:r>
                        <m:r>
                          <a:rPr lang="tr-TR" i="1" dirty="0">
                            <a:solidFill>
                              <a:schemeClr val="accent5">
                                <a:lumMod val="75000"/>
                              </a:schemeClr>
                            </a:solidFill>
                            <a:latin typeface="Cambria Math" panose="02040503050406030204" pitchFamily="18" charset="0"/>
                          </a:rPr>
                          <m:t>𝑃</m:t>
                        </m:r>
                        <m:r>
                          <a:rPr lang="tr-TR" b="0" i="1" dirty="0" smtClean="0">
                            <a:solidFill>
                              <a:schemeClr val="accent5">
                                <a:lumMod val="75000"/>
                              </a:schemeClr>
                            </a:solidFill>
                            <a:latin typeface="Cambria Math"/>
                          </a:rPr>
                          <m:t> </m:t>
                        </m:r>
                        <m:r>
                          <a:rPr lang="tr-TR" i="1" baseline="-25000" dirty="0">
                            <a:solidFill>
                              <a:schemeClr val="accent5">
                                <a:lumMod val="75000"/>
                              </a:schemeClr>
                            </a:solidFill>
                            <a:latin typeface="Cambria Math" panose="02040503050406030204" pitchFamily="18" charset="0"/>
                          </a:rPr>
                          <m:t>𝑒</m:t>
                        </m:r>
                        <m:sSup>
                          <m:sSupPr>
                            <m:ctrlPr>
                              <a:rPr lang="tr-TR" i="1" dirty="0">
                                <a:solidFill>
                                  <a:schemeClr val="accent5">
                                    <a:lumMod val="75000"/>
                                  </a:schemeClr>
                                </a:solidFill>
                                <a:latin typeface="Cambria Math" panose="02040503050406030204" pitchFamily="18" charset="0"/>
                              </a:rPr>
                            </m:ctrlPr>
                          </m:sSupPr>
                          <m:e>
                            <m:r>
                              <a:rPr lang="tr-TR" i="1" dirty="0">
                                <a:solidFill>
                                  <a:schemeClr val="accent5">
                                    <a:lumMod val="75000"/>
                                  </a:schemeClr>
                                </a:solidFill>
                                <a:latin typeface="Cambria Math" panose="02040503050406030204" pitchFamily="18" charset="0"/>
                              </a:rPr>
                              <m:t>𝑉</m:t>
                            </m:r>
                          </m:e>
                          <m:sup>
                            <m:r>
                              <a:rPr lang="tr-TR" i="1" dirty="0">
                                <a:solidFill>
                                  <a:schemeClr val="accent5">
                                    <a:lumMod val="75000"/>
                                  </a:schemeClr>
                                </a:solidFill>
                                <a:latin typeface="Cambria Math" panose="02040503050406030204" pitchFamily="18" charset="0"/>
                              </a:rPr>
                              <m:t>′</m:t>
                            </m:r>
                          </m:sup>
                        </m:sSup>
                        <m:r>
                          <a:rPr lang="tr-TR" i="1" baseline="-25000" dirty="0">
                            <a:solidFill>
                              <a:schemeClr val="accent5">
                                <a:lumMod val="75000"/>
                              </a:schemeClr>
                            </a:solidFill>
                            <a:latin typeface="Cambria Math" panose="02040503050406030204" pitchFamily="18" charset="0"/>
                          </a:rPr>
                          <m:t>𝑒</m:t>
                        </m:r>
                      </m:e>
                    </m:d>
                  </m:oMath>
                </a14:m>
                <a:endParaRPr lang="tr-TR" dirty="0">
                  <a:solidFill>
                    <a:schemeClr val="accent5">
                      <a:lumMod val="75000"/>
                    </a:schemeClr>
                  </a:solidFill>
                  <a:latin typeface="Times New Roman" panose="02020603050405020304" pitchFamily="18" charset="0"/>
                  <a:cs typeface="Times New Roman" panose="02020603050405020304" pitchFamily="18" charset="0"/>
                </a:endParaRP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Bu eşitlikte birim kütle başına iç enerji için E' ve özgül hacim için V' kullanmıştık. Bu genel eşitlik, bir akışkanın akarak girdiği ve çıktığı sırasıyla p adet giren akım ve q adet çıkan akıma sahip olabilecek bir sistem içindir. </a:t>
                </a:r>
              </a:p>
              <a:p>
                <a:pPr marL="0" indent="0">
                  <a:buNone/>
                </a:pPr>
                <a:r>
                  <a:rPr lang="tr-TR" dirty="0">
                    <a:latin typeface="Arial" pitchFamily="34" charset="0"/>
                    <a:cs typeface="Arial" pitchFamily="34" charset="0"/>
                  </a:rPr>
                  <a:t>Eğer bir sistem için sadece bir giren (konum 1) ve çıkan (konum 2) var ise, ardından</a:t>
                </a:r>
              </a:p>
              <a:p>
                <a:pPr marL="0" indent="0">
                  <a:buNone/>
                </a:pPr>
                <a:endParaRPr lang="tr-TR" dirty="0">
                  <a:latin typeface="Arial" pitchFamily="34" charset="0"/>
                  <a:cs typeface="Arial" pitchFamily="34" charset="0"/>
                </a:endParaRPr>
              </a:p>
              <a:p>
                <a:pPr marL="0" indent="0">
                  <a:buNone/>
                </a:pPr>
                <a:r>
                  <a:rPr lang="tr-TR" dirty="0">
                    <a:solidFill>
                      <a:schemeClr val="accent5">
                        <a:lumMod val="75000"/>
                      </a:schemeClr>
                    </a:solidFill>
                    <a:latin typeface="Times New Roman" panose="02020603050405020304" pitchFamily="18" charset="0"/>
                    <a:cs typeface="Times New Roman" panose="02020603050405020304" pitchFamily="18" charset="0"/>
                  </a:rPr>
                  <a:t>Q</a:t>
                </a:r>
                <a:r>
                  <a:rPr lang="tr-TR" baseline="-25000" dirty="0">
                    <a:solidFill>
                      <a:schemeClr val="accent5">
                        <a:lumMod val="75000"/>
                      </a:schemeClr>
                    </a:solidFill>
                    <a:latin typeface="Times New Roman" panose="02020603050405020304" pitchFamily="18" charset="0"/>
                    <a:cs typeface="Times New Roman" panose="02020603050405020304" pitchFamily="18" charset="0"/>
                  </a:rPr>
                  <a:t>m </a:t>
                </a:r>
                <a:r>
                  <a:rPr lang="tr-TR" dirty="0">
                    <a:solidFill>
                      <a:schemeClr val="accent5">
                        <a:lumMod val="75000"/>
                      </a:schemeClr>
                    </a:solidFill>
                    <a:latin typeface="Times New Roman" panose="02020603050405020304" pitchFamily="18" charset="0"/>
                    <a:cs typeface="Times New Roman" panose="02020603050405020304" pitchFamily="18" charset="0"/>
                  </a:rPr>
                  <a:t>= </a:t>
                </a:r>
                <a14:m>
                  <m:oMath xmlns:m="http://schemas.openxmlformats.org/officeDocument/2006/math">
                    <m:d>
                      <m:dPr>
                        <m:ctrlPr>
                          <a:rPr lang="tr-TR" i="1">
                            <a:solidFill>
                              <a:schemeClr val="accent5">
                                <a:lumMod val="75000"/>
                              </a:schemeClr>
                            </a:solidFill>
                            <a:latin typeface="Cambria Math" panose="02040503050406030204" pitchFamily="18" charset="0"/>
                          </a:rPr>
                        </m:ctrlPr>
                      </m:dPr>
                      <m:e>
                        <m:f>
                          <m:fPr>
                            <m:ctrlPr>
                              <a:rPr lang="tr-TR" i="1" dirty="0">
                                <a:solidFill>
                                  <a:schemeClr val="accent5">
                                    <a:lumMod val="75000"/>
                                  </a:schemeClr>
                                </a:solidFill>
                                <a:latin typeface="Cambria Math" panose="02040503050406030204" pitchFamily="18" charset="0"/>
                              </a:rPr>
                            </m:ctrlPr>
                          </m:fPr>
                          <m:num>
                            <m:r>
                              <a:rPr lang="tr-TR" i="1" dirty="0">
                                <a:solidFill>
                                  <a:schemeClr val="accent5">
                                    <a:lumMod val="75000"/>
                                  </a:schemeClr>
                                </a:solidFill>
                                <a:latin typeface="Cambria Math" panose="02040503050406030204" pitchFamily="18" charset="0"/>
                              </a:rPr>
                              <m:t>𝑢</m:t>
                            </m:r>
                            <m:r>
                              <a:rPr lang="tr-TR" i="1" baseline="-25000" dirty="0">
                                <a:solidFill>
                                  <a:schemeClr val="accent5">
                                    <a:lumMod val="75000"/>
                                  </a:schemeClr>
                                </a:solidFill>
                                <a:latin typeface="Cambria Math" panose="02040503050406030204" pitchFamily="18" charset="0"/>
                              </a:rPr>
                              <m:t>2</m:t>
                            </m:r>
                            <m:r>
                              <a:rPr lang="tr-TR" i="1" baseline="30000" dirty="0">
                                <a:solidFill>
                                  <a:schemeClr val="accent5">
                                    <a:lumMod val="75000"/>
                                  </a:schemeClr>
                                </a:solidFill>
                                <a:latin typeface="Cambria Math" panose="02040503050406030204" pitchFamily="18" charset="0"/>
                              </a:rPr>
                              <m:t>2</m:t>
                            </m:r>
                          </m:num>
                          <m:den>
                            <m:r>
                              <a:rPr lang="tr-TR" i="1" dirty="0">
                                <a:solidFill>
                                  <a:schemeClr val="accent5">
                                    <a:lumMod val="75000"/>
                                  </a:schemeClr>
                                </a:solidFill>
                                <a:latin typeface="Cambria Math" panose="02040503050406030204" pitchFamily="18" charset="0"/>
                              </a:rPr>
                              <m:t>2</m:t>
                            </m:r>
                          </m:den>
                        </m:f>
                        <m:r>
                          <a:rPr lang="tr-TR" i="1" dirty="0">
                            <a:solidFill>
                              <a:schemeClr val="accent5">
                                <a:lumMod val="75000"/>
                              </a:schemeClr>
                            </a:solidFill>
                            <a:latin typeface="Cambria Math" panose="02040503050406030204" pitchFamily="18" charset="0"/>
                          </a:rPr>
                          <m:t>+</m:t>
                        </m:r>
                        <m:r>
                          <a:rPr lang="tr-TR" i="1" dirty="0">
                            <a:solidFill>
                              <a:schemeClr val="accent5">
                                <a:lumMod val="75000"/>
                              </a:schemeClr>
                            </a:solidFill>
                            <a:latin typeface="Cambria Math" panose="02040503050406030204" pitchFamily="18" charset="0"/>
                          </a:rPr>
                          <m:t>𝑔𝑧</m:t>
                        </m:r>
                        <m:r>
                          <a:rPr lang="tr-TR" i="1" baseline="-25000" dirty="0">
                            <a:solidFill>
                              <a:schemeClr val="accent5">
                                <a:lumMod val="75000"/>
                              </a:schemeClr>
                            </a:solidFill>
                            <a:latin typeface="Cambria Math" panose="02040503050406030204" pitchFamily="18" charset="0"/>
                          </a:rPr>
                          <m:t>2</m:t>
                        </m:r>
                        <m:r>
                          <a:rPr lang="tr-TR" i="1" dirty="0">
                            <a:solidFill>
                              <a:schemeClr val="accent5">
                                <a:lumMod val="75000"/>
                              </a:schemeClr>
                            </a:solidFill>
                            <a:latin typeface="Cambria Math" panose="02040503050406030204" pitchFamily="18" charset="0"/>
                          </a:rPr>
                          <m:t>+</m:t>
                        </m:r>
                        <m:f>
                          <m:fPr>
                            <m:ctrlPr>
                              <a:rPr lang="tr-TR" i="1">
                                <a:solidFill>
                                  <a:schemeClr val="accent5">
                                    <a:lumMod val="75000"/>
                                  </a:schemeClr>
                                </a:solidFill>
                                <a:latin typeface="Cambria Math" panose="02040503050406030204" pitchFamily="18" charset="0"/>
                              </a:rPr>
                            </m:ctrlPr>
                          </m:fPr>
                          <m:num>
                            <m:r>
                              <a:rPr lang="tr-TR" i="1">
                                <a:solidFill>
                                  <a:schemeClr val="accent5">
                                    <a:lumMod val="75000"/>
                                  </a:schemeClr>
                                </a:solidFill>
                                <a:latin typeface="Cambria Math" panose="02040503050406030204" pitchFamily="18" charset="0"/>
                              </a:rPr>
                              <m:t>𝑃</m:t>
                            </m:r>
                            <m:r>
                              <a:rPr lang="tr-TR" i="1" baseline="-25000">
                                <a:solidFill>
                                  <a:schemeClr val="accent5">
                                    <a:lumMod val="75000"/>
                                  </a:schemeClr>
                                </a:solidFill>
                                <a:latin typeface="Cambria Math" panose="02040503050406030204" pitchFamily="18" charset="0"/>
                              </a:rPr>
                              <m:t>2</m:t>
                            </m:r>
                          </m:num>
                          <m:den>
                            <m:r>
                              <a:rPr lang="tr-TR" i="1">
                                <a:solidFill>
                                  <a:schemeClr val="accent5">
                                    <a:lumMod val="75000"/>
                                  </a:schemeClr>
                                </a:solidFill>
                                <a:latin typeface="Cambria Math" panose="02040503050406030204" pitchFamily="18" charset="0"/>
                              </a:rPr>
                              <m:t>𝑝</m:t>
                            </m:r>
                            <m:r>
                              <a:rPr lang="tr-TR" i="1" baseline="-25000">
                                <a:solidFill>
                                  <a:schemeClr val="accent5">
                                    <a:lumMod val="75000"/>
                                  </a:schemeClr>
                                </a:solidFill>
                                <a:latin typeface="Cambria Math" panose="02040503050406030204" pitchFamily="18" charset="0"/>
                              </a:rPr>
                              <m:t>2</m:t>
                            </m:r>
                          </m:den>
                        </m:f>
                      </m:e>
                    </m:d>
                    <m:r>
                      <a:rPr lang="tr-TR" i="1">
                        <a:solidFill>
                          <a:schemeClr val="accent5">
                            <a:lumMod val="75000"/>
                          </a:schemeClr>
                        </a:solidFill>
                        <a:latin typeface="Cambria Math" panose="02040503050406030204" pitchFamily="18" charset="0"/>
                      </a:rPr>
                      <m:t>−</m:t>
                    </m:r>
                    <m:d>
                      <m:dPr>
                        <m:ctrlPr>
                          <a:rPr lang="tr-TR" i="1">
                            <a:solidFill>
                              <a:schemeClr val="accent5">
                                <a:lumMod val="75000"/>
                              </a:schemeClr>
                            </a:solidFill>
                            <a:latin typeface="Cambria Math" panose="02040503050406030204" pitchFamily="18" charset="0"/>
                          </a:rPr>
                        </m:ctrlPr>
                      </m:dPr>
                      <m:e>
                        <m:f>
                          <m:fPr>
                            <m:ctrlPr>
                              <a:rPr lang="tr-TR" i="1">
                                <a:solidFill>
                                  <a:schemeClr val="accent5">
                                    <a:lumMod val="75000"/>
                                  </a:schemeClr>
                                </a:solidFill>
                                <a:latin typeface="Cambria Math" panose="02040503050406030204" pitchFamily="18" charset="0"/>
                              </a:rPr>
                            </m:ctrlPr>
                          </m:fPr>
                          <m:num>
                            <m:r>
                              <a:rPr lang="tr-TR" i="1">
                                <a:solidFill>
                                  <a:schemeClr val="accent5">
                                    <a:lumMod val="75000"/>
                                  </a:schemeClr>
                                </a:solidFill>
                                <a:latin typeface="Cambria Math" panose="02040503050406030204" pitchFamily="18" charset="0"/>
                              </a:rPr>
                              <m:t>𝑢</m:t>
                            </m:r>
                            <m:r>
                              <a:rPr lang="tr-TR" i="1" baseline="-25000">
                                <a:solidFill>
                                  <a:schemeClr val="accent5">
                                    <a:lumMod val="75000"/>
                                  </a:schemeClr>
                                </a:solidFill>
                                <a:latin typeface="Cambria Math" panose="02040503050406030204" pitchFamily="18" charset="0"/>
                              </a:rPr>
                              <m:t>1</m:t>
                            </m:r>
                            <m:r>
                              <a:rPr lang="tr-TR" i="1" baseline="30000">
                                <a:solidFill>
                                  <a:schemeClr val="accent5">
                                    <a:lumMod val="75000"/>
                                  </a:schemeClr>
                                </a:solidFill>
                                <a:latin typeface="Cambria Math" panose="02040503050406030204" pitchFamily="18" charset="0"/>
                              </a:rPr>
                              <m:t>2</m:t>
                            </m:r>
                          </m:num>
                          <m:den>
                            <m:r>
                              <a:rPr lang="tr-TR" i="1">
                                <a:solidFill>
                                  <a:schemeClr val="accent5">
                                    <a:lumMod val="75000"/>
                                  </a:schemeClr>
                                </a:solidFill>
                                <a:latin typeface="Cambria Math" panose="02040503050406030204" pitchFamily="18" charset="0"/>
                              </a:rPr>
                              <m:t>2</m:t>
                            </m:r>
                          </m:den>
                        </m:f>
                        <m:r>
                          <a:rPr lang="tr-TR" i="1">
                            <a:solidFill>
                              <a:schemeClr val="accent5">
                                <a:lumMod val="75000"/>
                              </a:schemeClr>
                            </a:solidFill>
                            <a:latin typeface="Cambria Math" panose="02040503050406030204" pitchFamily="18" charset="0"/>
                          </a:rPr>
                          <m:t>+</m:t>
                        </m:r>
                        <m:r>
                          <a:rPr lang="tr-TR" i="1">
                            <a:solidFill>
                              <a:schemeClr val="accent5">
                                <a:lumMod val="75000"/>
                              </a:schemeClr>
                            </a:solidFill>
                            <a:latin typeface="Cambria Math" panose="02040503050406030204" pitchFamily="18" charset="0"/>
                          </a:rPr>
                          <m:t>𝑔𝑧</m:t>
                        </m:r>
                        <m:r>
                          <a:rPr lang="tr-TR" i="1" baseline="-25000">
                            <a:solidFill>
                              <a:schemeClr val="accent5">
                                <a:lumMod val="75000"/>
                              </a:schemeClr>
                            </a:solidFill>
                            <a:latin typeface="Cambria Math" panose="02040503050406030204" pitchFamily="18" charset="0"/>
                          </a:rPr>
                          <m:t>1</m:t>
                        </m:r>
                        <m:r>
                          <a:rPr lang="tr-TR" i="1">
                            <a:solidFill>
                              <a:schemeClr val="accent5">
                                <a:lumMod val="75000"/>
                              </a:schemeClr>
                            </a:solidFill>
                            <a:latin typeface="Cambria Math" panose="02040503050406030204" pitchFamily="18" charset="0"/>
                          </a:rPr>
                          <m:t>+</m:t>
                        </m:r>
                        <m:f>
                          <m:fPr>
                            <m:ctrlPr>
                              <a:rPr lang="tr-TR" i="1">
                                <a:solidFill>
                                  <a:schemeClr val="accent5">
                                    <a:lumMod val="75000"/>
                                  </a:schemeClr>
                                </a:solidFill>
                                <a:latin typeface="Cambria Math" panose="02040503050406030204" pitchFamily="18" charset="0"/>
                              </a:rPr>
                            </m:ctrlPr>
                          </m:fPr>
                          <m:num>
                            <m:r>
                              <a:rPr lang="tr-TR" i="1">
                                <a:solidFill>
                                  <a:schemeClr val="accent5">
                                    <a:lumMod val="75000"/>
                                  </a:schemeClr>
                                </a:solidFill>
                                <a:latin typeface="Cambria Math" panose="02040503050406030204" pitchFamily="18" charset="0"/>
                              </a:rPr>
                              <m:t>𝑃</m:t>
                            </m:r>
                            <m:r>
                              <a:rPr lang="tr-TR" i="1" baseline="-25000">
                                <a:solidFill>
                                  <a:schemeClr val="accent5">
                                    <a:lumMod val="75000"/>
                                  </a:schemeClr>
                                </a:solidFill>
                                <a:latin typeface="Cambria Math" panose="02040503050406030204" pitchFamily="18" charset="0"/>
                              </a:rPr>
                              <m:t>1</m:t>
                            </m:r>
                          </m:num>
                          <m:den>
                            <m:r>
                              <a:rPr lang="tr-TR" i="1">
                                <a:solidFill>
                                  <a:schemeClr val="accent5">
                                    <a:lumMod val="75000"/>
                                  </a:schemeClr>
                                </a:solidFill>
                                <a:latin typeface="Cambria Math" panose="02040503050406030204" pitchFamily="18" charset="0"/>
                              </a:rPr>
                              <m:t>𝑝</m:t>
                            </m:r>
                            <m:r>
                              <a:rPr lang="tr-TR" i="1" baseline="-25000">
                                <a:solidFill>
                                  <a:schemeClr val="accent5">
                                    <a:lumMod val="75000"/>
                                  </a:schemeClr>
                                </a:solidFill>
                                <a:latin typeface="Cambria Math" panose="02040503050406030204" pitchFamily="18" charset="0"/>
                              </a:rPr>
                              <m:t>1</m:t>
                            </m:r>
                          </m:den>
                        </m:f>
                      </m:e>
                    </m:d>
                    <m:r>
                      <a:rPr lang="tr-TR">
                        <a:solidFill>
                          <a:schemeClr val="accent5">
                            <a:lumMod val="75000"/>
                          </a:schemeClr>
                        </a:solidFill>
                        <a:latin typeface="Cambria Math" panose="02040503050406030204" pitchFamily="18" charset="0"/>
                      </a:rPr>
                      <m:t>+</m:t>
                    </m:r>
                  </m:oMath>
                </a14:m>
                <a:r>
                  <a:rPr lang="tr-TR" dirty="0">
                    <a:solidFill>
                      <a:schemeClr val="accent5">
                        <a:lumMod val="75000"/>
                      </a:schemeClr>
                    </a:solidFill>
                    <a:latin typeface="Times New Roman" panose="02020603050405020304" pitchFamily="18" charset="0"/>
                    <a:cs typeface="Times New Roman" panose="02020603050405020304" pitchFamily="18" charset="0"/>
                  </a:rPr>
                  <a:t> </a:t>
                </a:r>
                <a14:m>
                  <m:oMath xmlns:m="http://schemas.openxmlformats.org/officeDocument/2006/math">
                    <m:d>
                      <m:dPr>
                        <m:ctrlPr>
                          <a:rPr lang="tr-TR" i="1" dirty="0">
                            <a:solidFill>
                              <a:schemeClr val="accent5">
                                <a:lumMod val="75000"/>
                              </a:schemeClr>
                            </a:solidFill>
                            <a:latin typeface="Cambria Math" panose="02040503050406030204" pitchFamily="18" charset="0"/>
                          </a:rPr>
                        </m:ctrlPr>
                      </m:dPr>
                      <m:e>
                        <m:sSup>
                          <m:sSupPr>
                            <m:ctrlPr>
                              <a:rPr lang="tr-TR" i="1" dirty="0">
                                <a:solidFill>
                                  <a:schemeClr val="accent5">
                                    <a:lumMod val="75000"/>
                                  </a:schemeClr>
                                </a:solidFill>
                                <a:latin typeface="Cambria Math" panose="02040503050406030204" pitchFamily="18" charset="0"/>
                              </a:rPr>
                            </m:ctrlPr>
                          </m:sSupPr>
                          <m:e>
                            <m:r>
                              <a:rPr lang="tr-TR" i="1" dirty="0">
                                <a:solidFill>
                                  <a:schemeClr val="accent5">
                                    <a:lumMod val="75000"/>
                                  </a:schemeClr>
                                </a:solidFill>
                                <a:latin typeface="Cambria Math" panose="02040503050406030204" pitchFamily="18" charset="0"/>
                              </a:rPr>
                              <m:t>𝐸</m:t>
                            </m:r>
                          </m:e>
                          <m:sup>
                            <m:r>
                              <a:rPr lang="tr-TR" i="1" dirty="0">
                                <a:solidFill>
                                  <a:schemeClr val="accent5">
                                    <a:lumMod val="75000"/>
                                  </a:schemeClr>
                                </a:solidFill>
                                <a:latin typeface="Cambria Math" panose="02040503050406030204" pitchFamily="18" charset="0"/>
                              </a:rPr>
                              <m:t>′</m:t>
                            </m:r>
                          </m:sup>
                        </m:sSup>
                        <m:r>
                          <a:rPr lang="tr-TR" i="1" baseline="-25000" dirty="0">
                            <a:solidFill>
                              <a:schemeClr val="accent5">
                                <a:lumMod val="75000"/>
                              </a:schemeClr>
                            </a:solidFill>
                            <a:latin typeface="Cambria Math" panose="02040503050406030204" pitchFamily="18" charset="0"/>
                          </a:rPr>
                          <m:t>𝑖</m:t>
                        </m:r>
                        <m:r>
                          <m:rPr>
                            <m:nor/>
                          </m:rPr>
                          <a:rPr lang="tr-TR" baseline="-25000" dirty="0">
                            <a:solidFill>
                              <a:schemeClr val="accent5">
                                <a:lumMod val="75000"/>
                              </a:schemeClr>
                            </a:solidFill>
                            <a:latin typeface="Cambria Math" panose="02040503050406030204" pitchFamily="18" charset="0"/>
                          </a:rPr>
                          <m:t>,</m:t>
                        </m:r>
                        <m:r>
                          <m:rPr>
                            <m:nor/>
                          </m:rPr>
                          <a:rPr lang="tr-TR" baseline="-25000" dirty="0">
                            <a:solidFill>
                              <a:schemeClr val="accent5">
                                <a:lumMod val="75000"/>
                              </a:schemeClr>
                            </a:solidFill>
                            <a:latin typeface="Times New Roman" panose="02020603050405020304" pitchFamily="18" charset="0"/>
                            <a:cs typeface="Times New Roman" panose="02020603050405020304" pitchFamily="18" charset="0"/>
                          </a:rPr>
                          <m:t>2</m:t>
                        </m:r>
                        <m:r>
                          <m:rPr>
                            <m:nor/>
                          </m:rPr>
                          <a:rPr lang="tr-TR" dirty="0">
                            <a:solidFill>
                              <a:schemeClr val="accent5">
                                <a:lumMod val="75000"/>
                              </a:schemeClr>
                            </a:solidFill>
                            <a:latin typeface="Times New Roman" panose="02020603050405020304" pitchFamily="18" charset="0"/>
                            <a:cs typeface="Times New Roman" panose="02020603050405020304" pitchFamily="18" charset="0"/>
                          </a:rPr>
                          <m:t> − </m:t>
                        </m:r>
                        <m:r>
                          <a:rPr lang="tr-TR" i="1" dirty="0">
                            <a:solidFill>
                              <a:schemeClr val="accent5">
                                <a:lumMod val="75000"/>
                              </a:schemeClr>
                            </a:solidFill>
                            <a:latin typeface="Cambria Math" panose="02040503050406030204" pitchFamily="18" charset="0"/>
                          </a:rPr>
                          <m:t>𝐸</m:t>
                        </m:r>
                        <m:r>
                          <a:rPr lang="tr-TR" i="1" dirty="0">
                            <a:solidFill>
                              <a:schemeClr val="accent5">
                                <a:lumMod val="75000"/>
                              </a:schemeClr>
                            </a:solidFill>
                            <a:latin typeface="Cambria Math" panose="02040503050406030204" pitchFamily="18" charset="0"/>
                          </a:rPr>
                          <m:t>′</m:t>
                        </m:r>
                        <m:r>
                          <a:rPr lang="tr-TR" i="1" baseline="-25000" dirty="0">
                            <a:solidFill>
                              <a:schemeClr val="accent5">
                                <a:lumMod val="75000"/>
                              </a:schemeClr>
                            </a:solidFill>
                            <a:latin typeface="Cambria Math" panose="02040503050406030204" pitchFamily="18" charset="0"/>
                          </a:rPr>
                          <m:t>𝑖</m:t>
                        </m:r>
                        <m:r>
                          <m:rPr>
                            <m:nor/>
                          </m:rPr>
                          <a:rPr lang="tr-TR" baseline="-25000" dirty="0">
                            <a:solidFill>
                              <a:schemeClr val="accent5">
                                <a:lumMod val="75000"/>
                              </a:schemeClr>
                            </a:solidFill>
                            <a:latin typeface="Cambria Math" panose="02040503050406030204" pitchFamily="18" charset="0"/>
                          </a:rPr>
                          <m:t>,</m:t>
                        </m:r>
                        <m:r>
                          <m:rPr>
                            <m:nor/>
                          </m:rPr>
                          <a:rPr lang="tr-TR" baseline="-25000" dirty="0">
                            <a:solidFill>
                              <a:schemeClr val="accent5">
                                <a:lumMod val="75000"/>
                              </a:schemeClr>
                            </a:solidFill>
                            <a:latin typeface="Times New Roman" panose="02020603050405020304" pitchFamily="18" charset="0"/>
                            <a:cs typeface="Times New Roman" panose="02020603050405020304" pitchFamily="18" charset="0"/>
                          </a:rPr>
                          <m:t>1</m:t>
                        </m:r>
                        <m:r>
                          <m:rPr>
                            <m:nor/>
                          </m:rPr>
                          <a:rPr lang="tr-TR" dirty="0">
                            <a:solidFill>
                              <a:schemeClr val="accent5">
                                <a:lumMod val="75000"/>
                              </a:schemeClr>
                            </a:solidFill>
                            <a:latin typeface="Times New Roman" panose="02020603050405020304" pitchFamily="18" charset="0"/>
                            <a:cs typeface="Times New Roman" panose="02020603050405020304" pitchFamily="18" charset="0"/>
                          </a:rPr>
                          <m:t> </m:t>
                        </m:r>
                      </m:e>
                    </m:d>
                    <m:r>
                      <a:rPr lang="tr-TR" dirty="0">
                        <a:solidFill>
                          <a:schemeClr val="accent5">
                            <a:lumMod val="75000"/>
                          </a:schemeClr>
                        </a:solidFill>
                        <a:latin typeface="Cambria Math" panose="02040503050406030204" pitchFamily="18" charset="0"/>
                      </a:rPr>
                      <m:t>+</m:t>
                    </m:r>
                    <m:r>
                      <m:rPr>
                        <m:sty m:val="p"/>
                      </m:rPr>
                      <a:rPr lang="tr-TR" dirty="0">
                        <a:solidFill>
                          <a:schemeClr val="accent5">
                            <a:lumMod val="75000"/>
                          </a:schemeClr>
                        </a:solidFill>
                        <a:latin typeface="Cambria Math" panose="02040503050406030204" pitchFamily="18" charset="0"/>
                      </a:rPr>
                      <m:t>W</m:t>
                    </m:r>
                    <m:r>
                      <a:rPr lang="tr-TR" dirty="0">
                        <a:solidFill>
                          <a:schemeClr val="accent5">
                            <a:lumMod val="75000"/>
                          </a:schemeClr>
                        </a:solidFill>
                        <a:latin typeface="Cambria Math"/>
                      </a:rPr>
                      <m:t> </m:t>
                    </m:r>
                    <m:r>
                      <m:rPr>
                        <m:sty m:val="p"/>
                      </m:rPr>
                      <a:rPr lang="tr-TR" baseline="-25000" dirty="0">
                        <a:solidFill>
                          <a:schemeClr val="accent5">
                            <a:lumMod val="75000"/>
                          </a:schemeClr>
                        </a:solidFill>
                        <a:latin typeface="Cambria Math" panose="02040503050406030204" pitchFamily="18" charset="0"/>
                      </a:rPr>
                      <m:t>m</m:t>
                    </m:r>
                  </m:oMath>
                </a14:m>
                <a:endParaRPr lang="tr-TR" baseline="-25000" dirty="0">
                  <a:solidFill>
                    <a:schemeClr val="accent5">
                      <a:lumMod val="75000"/>
                    </a:schemeClr>
                  </a:solidFill>
                  <a:latin typeface="Times New Roman" panose="02020603050405020304" pitchFamily="18" charset="0"/>
                  <a:cs typeface="Times New Roman" panose="02020603050405020304" pitchFamily="18" charset="0"/>
                </a:endParaRP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burada </a:t>
                </a:r>
                <a:r>
                  <a:rPr lang="tr-TR" dirty="0" err="1">
                    <a:latin typeface="Arial" pitchFamily="34" charset="0"/>
                    <a:cs typeface="Arial" pitchFamily="34" charset="0"/>
                  </a:rPr>
                  <a:t>Q</a:t>
                </a:r>
                <a:r>
                  <a:rPr lang="tr-TR" baseline="-25000" dirty="0" err="1">
                    <a:latin typeface="Arial" pitchFamily="34" charset="0"/>
                    <a:cs typeface="Arial" pitchFamily="34" charset="0"/>
                  </a:rPr>
                  <a:t>m</a:t>
                </a:r>
                <a:r>
                  <a:rPr lang="tr-TR" dirty="0">
                    <a:latin typeface="Arial" pitchFamily="34" charset="0"/>
                    <a:cs typeface="Arial" pitchFamily="34" charset="0"/>
                  </a:rPr>
                  <a:t> ve </a:t>
                </a:r>
                <a:r>
                  <a:rPr lang="tr-TR" dirty="0" err="1">
                    <a:latin typeface="Arial" pitchFamily="34" charset="0"/>
                    <a:cs typeface="Arial" pitchFamily="34" charset="0"/>
                  </a:rPr>
                  <a:t>W</a:t>
                </a:r>
                <a:r>
                  <a:rPr lang="tr-TR" baseline="-25000" dirty="0" err="1">
                    <a:latin typeface="Arial" pitchFamily="34" charset="0"/>
                    <a:cs typeface="Arial" pitchFamily="34" charset="0"/>
                  </a:rPr>
                  <a:t>m</a:t>
                </a:r>
                <a:r>
                  <a:rPr lang="tr-TR" dirty="0">
                    <a:latin typeface="Arial" pitchFamily="34" charset="0"/>
                    <a:cs typeface="Arial" pitchFamily="34" charset="0"/>
                  </a:rPr>
                  <a:t> sırasıyla birim kütle başına ısı aktarımı ve iştir. Özgül hacim V' yukarıdaki eşitlikte 1/p ile yerleştirilmiştir.</a:t>
                </a:r>
              </a:p>
              <a:p>
                <a:pPr marL="0" indent="0">
                  <a:buNone/>
                </a:pPr>
                <a:endParaRPr lang="tr-TR" baseline="-25000" dirty="0">
                  <a:latin typeface="Arial" pitchFamily="34" charset="0"/>
                  <a:cs typeface="Arial" pitchFamily="34" charset="0"/>
                </a:endParaRPr>
              </a:p>
              <a:p>
                <a:pPr marL="0" indent="0">
                  <a:buNone/>
                </a:pPr>
                <a:endParaRPr lang="tr-TR" dirty="0">
                  <a:latin typeface="Arial" pitchFamily="34" charset="0"/>
                  <a:cs typeface="Arial" pitchFamily="34"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414337" y="817091"/>
                <a:ext cx="10820401" cy="5328592"/>
              </a:xfrm>
              <a:blipFill>
                <a:blip r:embed="rId2"/>
                <a:stretch>
                  <a:fillRect l="-1352" t="-4005" r="-1070"/>
                </a:stretch>
              </a:blipFill>
            </p:spPr>
            <p:txBody>
              <a:bodyPr/>
              <a:lstStyle/>
              <a:p>
                <a:r>
                  <a:rPr lang="tr-TR">
                    <a:noFill/>
                  </a:rPr>
                  <a:t> </a:t>
                </a:r>
              </a:p>
            </p:txBody>
          </p:sp>
        </mc:Fallback>
      </mc:AlternateContent>
    </p:spTree>
    <p:extLst>
      <p:ext uri="{BB962C8B-B14F-4D97-AF65-F5344CB8AC3E}">
        <p14:creationId xmlns:p14="http://schemas.microsoft.com/office/powerpoint/2010/main" val="2560143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471488" y="692696"/>
                <a:ext cx="10863262" cy="5472608"/>
              </a:xfrm>
            </p:spPr>
            <p:txBody>
              <a:bodyPr>
                <a:normAutofit/>
              </a:bodyPr>
              <a:lstStyle/>
              <a:p>
                <a:pPr marL="0" indent="0">
                  <a:buNone/>
                </a:pPr>
                <a:r>
                  <a:rPr lang="tr-TR" sz="2800" dirty="0">
                    <a:latin typeface="Arial" pitchFamily="34" charset="0"/>
                    <a:cs typeface="Arial" pitchFamily="34" charset="0"/>
                  </a:rPr>
                  <a:t>Enerji Denkliği</a:t>
                </a: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Termodinamiğin birinci yasasına göre, bir kapalı sistemin enerjisindeki toplam değişim sisteme eklenen ısının sistem tarafından yapılan işten çıkarılmasına eşittir. Yön gösterimleri işaret anlaşması esas alınarak, bu durum matematiksel olarak şu şekilde yazılabilir,</a:t>
                </a:r>
              </a:p>
              <a:p>
                <a:pPr marL="0" indent="0">
                  <a:buNone/>
                </a:pPr>
                <a:r>
                  <a:rPr lang="tr-TR" dirty="0">
                    <a:latin typeface="Arial" pitchFamily="34" charset="0"/>
                    <a:cs typeface="Arial" pitchFamily="34" charset="0"/>
                  </a:rPr>
                  <a:t> </a:t>
                </a:r>
                <a14:m>
                  <m:oMath xmlns:m="http://schemas.openxmlformats.org/officeDocument/2006/math">
                    <m:r>
                      <a:rPr lang="tr-TR" b="0" i="0" smtClean="0">
                        <a:latin typeface="Cambria Math"/>
                      </a:rPr>
                      <m:t>                             </m:t>
                    </m:r>
                    <m:r>
                      <a:rPr lang="tr-TR" b="0" i="0" smtClean="0">
                        <a:latin typeface="Cambria Math" panose="02040503050406030204" pitchFamily="18" charset="0"/>
                      </a:rPr>
                      <m:t>                                                       </m:t>
                    </m:r>
                    <m:r>
                      <m:rPr>
                        <m:sty m:val="p"/>
                      </m:rPr>
                      <a:rPr lang="el-GR" i="1" smtClean="0">
                        <a:solidFill>
                          <a:schemeClr val="accent5">
                            <a:lumMod val="75000"/>
                          </a:schemeClr>
                        </a:solidFill>
                        <a:latin typeface="Cambria Math"/>
                      </a:rPr>
                      <m:t>Δ</m:t>
                    </m:r>
                    <m:r>
                      <a:rPr lang="tr-TR" i="1">
                        <a:solidFill>
                          <a:schemeClr val="accent5">
                            <a:lumMod val="75000"/>
                          </a:schemeClr>
                        </a:solidFill>
                        <a:latin typeface="Cambria Math"/>
                      </a:rPr>
                      <m:t>𝐸</m:t>
                    </m:r>
                    <m:r>
                      <a:rPr lang="tr-TR" i="1">
                        <a:solidFill>
                          <a:schemeClr val="accent5">
                            <a:lumMod val="75000"/>
                          </a:schemeClr>
                        </a:solidFill>
                        <a:latin typeface="Cambria Math"/>
                      </a:rPr>
                      <m:t>=</m:t>
                    </m:r>
                    <m:r>
                      <a:rPr lang="tr-TR" i="1">
                        <a:solidFill>
                          <a:schemeClr val="accent5">
                            <a:lumMod val="75000"/>
                          </a:schemeClr>
                        </a:solidFill>
                        <a:latin typeface="Cambria Math"/>
                      </a:rPr>
                      <m:t>𝑄</m:t>
                    </m:r>
                    <m:r>
                      <a:rPr lang="tr-TR" i="1">
                        <a:solidFill>
                          <a:schemeClr val="accent5">
                            <a:lumMod val="75000"/>
                          </a:schemeClr>
                        </a:solidFill>
                        <a:latin typeface="Cambria Math"/>
                      </a:rPr>
                      <m:t>−</m:t>
                    </m:r>
                    <m:r>
                      <a:rPr lang="tr-TR" i="1">
                        <a:solidFill>
                          <a:schemeClr val="accent5">
                            <a:lumMod val="75000"/>
                          </a:schemeClr>
                        </a:solidFill>
                        <a:latin typeface="Cambria Math"/>
                      </a:rPr>
                      <m:t>𝑊</m:t>
                    </m:r>
                  </m:oMath>
                </a14:m>
                <a:endParaRPr lang="tr-TR" dirty="0">
                  <a:solidFill>
                    <a:schemeClr val="accent5">
                      <a:lumMod val="75000"/>
                    </a:schemeClr>
                  </a:solidFill>
                </a:endParaRPr>
              </a:p>
              <a:p>
                <a:pPr marL="0" indent="0">
                  <a:buNone/>
                </a:pPr>
                <a:r>
                  <a:rPr lang="tr-TR" dirty="0">
                    <a:latin typeface="Arial" pitchFamily="34" charset="0"/>
                    <a:cs typeface="Arial" pitchFamily="34" charset="0"/>
                  </a:rPr>
                  <a:t>Bir sistemin enerjisindeki toplam değişim </a:t>
                </a:r>
                <a:r>
                  <a:rPr lang="tr-TR" dirty="0">
                    <a:latin typeface="Cambria Math"/>
                    <a:ea typeface="Cambria Math"/>
                    <a:cs typeface="Arial" pitchFamily="34" charset="0"/>
                  </a:rPr>
                  <a:t>𝛥</a:t>
                </a:r>
                <a:r>
                  <a:rPr lang="tr-TR" dirty="0">
                    <a:latin typeface="Arial" pitchFamily="34" charset="0"/>
                    <a:cs typeface="Arial" pitchFamily="34" charset="0"/>
                  </a:rPr>
                  <a:t>E, içsel ısıl enerji </a:t>
                </a:r>
                <a:r>
                  <a:rPr lang="tr-TR" dirty="0" err="1">
                    <a:latin typeface="Arial" pitchFamily="34" charset="0"/>
                    <a:cs typeface="Arial" pitchFamily="34" charset="0"/>
                  </a:rPr>
                  <a:t>E</a:t>
                </a:r>
                <a:r>
                  <a:rPr lang="tr-TR" baseline="-25000" dirty="0" err="1">
                    <a:latin typeface="Arial" pitchFamily="34" charset="0"/>
                    <a:cs typeface="Arial" pitchFamily="34" charset="0"/>
                  </a:rPr>
                  <a:t>i</a:t>
                </a:r>
                <a:r>
                  <a:rPr lang="tr-TR" dirty="0">
                    <a:latin typeface="Arial" pitchFamily="34" charset="0"/>
                    <a:cs typeface="Arial" pitchFamily="34" charset="0"/>
                  </a:rPr>
                  <a:t> , kinetik enerji, E</a:t>
                </a:r>
                <a:r>
                  <a:rPr lang="tr-TR" baseline="-25000" dirty="0">
                    <a:latin typeface="Arial" pitchFamily="34" charset="0"/>
                    <a:cs typeface="Arial" pitchFamily="34" charset="0"/>
                  </a:rPr>
                  <a:t>KE</a:t>
                </a:r>
                <a:r>
                  <a:rPr lang="tr-TR" dirty="0">
                    <a:latin typeface="Arial" pitchFamily="34" charset="0"/>
                    <a:cs typeface="Arial" pitchFamily="34" charset="0"/>
                  </a:rPr>
                  <a:t> ve potansiyel enerji </a:t>
                </a:r>
                <a:r>
                  <a:rPr lang="tr-TR" dirty="0" err="1">
                    <a:latin typeface="Arial" pitchFamily="34" charset="0"/>
                    <a:cs typeface="Arial" pitchFamily="34" charset="0"/>
                  </a:rPr>
                  <a:t>E</a:t>
                </a:r>
                <a:r>
                  <a:rPr lang="tr-TR" baseline="-25000" dirty="0" err="1">
                    <a:latin typeface="Arial" pitchFamily="34" charset="0"/>
                    <a:cs typeface="Arial" pitchFamily="34" charset="0"/>
                  </a:rPr>
                  <a:t>PE</a:t>
                </a:r>
                <a:r>
                  <a:rPr lang="tr-TR" dirty="0" err="1">
                    <a:latin typeface="Arial" pitchFamily="34" charset="0"/>
                    <a:cs typeface="Arial" pitchFamily="34" charset="0"/>
                  </a:rPr>
                  <a:t>’nin</a:t>
                </a:r>
                <a:r>
                  <a:rPr lang="tr-TR" dirty="0">
                    <a:latin typeface="Arial" pitchFamily="34" charset="0"/>
                    <a:cs typeface="Arial" pitchFamily="34" charset="0"/>
                  </a:rPr>
                  <a:t> birleşimidir. Dolayısıyla,</a:t>
                </a:r>
              </a:p>
              <a:p>
                <a:pPr marL="0" indent="0">
                  <a:buNone/>
                </a:pPr>
                <a:endParaRPr lang="tr-TR" dirty="0">
                  <a:latin typeface="Arial" pitchFamily="34" charset="0"/>
                  <a:cs typeface="Arial" pitchFamily="34" charset="0"/>
                </a:endParaRPr>
              </a:p>
              <a:p>
                <a:pPr marL="0" indent="0">
                  <a:buNone/>
                </a:pPr>
                <a14:m>
                  <m:oMathPara xmlns:m="http://schemas.openxmlformats.org/officeDocument/2006/math">
                    <m:oMathParaPr>
                      <m:jc m:val="centerGroup"/>
                    </m:oMathParaPr>
                    <m:oMath xmlns:m="http://schemas.openxmlformats.org/officeDocument/2006/math">
                      <m:r>
                        <m:rPr>
                          <m:sty m:val="p"/>
                        </m:rPr>
                        <a:rPr lang="el-GR" i="1" smtClean="0">
                          <a:solidFill>
                            <a:schemeClr val="accent5">
                              <a:lumMod val="75000"/>
                            </a:schemeClr>
                          </a:solidFill>
                          <a:latin typeface="Cambria Math"/>
                        </a:rPr>
                        <m:t>Δ</m:t>
                      </m:r>
                      <m:r>
                        <a:rPr lang="tr-TR" i="1">
                          <a:solidFill>
                            <a:schemeClr val="accent5">
                              <a:lumMod val="75000"/>
                            </a:schemeClr>
                          </a:solidFill>
                          <a:latin typeface="Cambria Math"/>
                        </a:rPr>
                        <m:t>𝐸</m:t>
                      </m:r>
                      <m:r>
                        <a:rPr lang="tr-TR" i="1" baseline="-25000">
                          <a:solidFill>
                            <a:schemeClr val="accent5">
                              <a:lumMod val="75000"/>
                            </a:schemeClr>
                          </a:solidFill>
                          <a:latin typeface="Cambria Math"/>
                        </a:rPr>
                        <m:t>𝑖</m:t>
                      </m:r>
                      <m:r>
                        <a:rPr lang="tr-TR" i="1">
                          <a:solidFill>
                            <a:schemeClr val="accent5">
                              <a:lumMod val="75000"/>
                            </a:schemeClr>
                          </a:solidFill>
                          <a:latin typeface="Cambria Math"/>
                        </a:rPr>
                        <m:t>+</m:t>
                      </m:r>
                      <m:r>
                        <m:rPr>
                          <m:sty m:val="p"/>
                        </m:rPr>
                        <a:rPr lang="el-GR" i="1">
                          <a:solidFill>
                            <a:schemeClr val="accent5">
                              <a:lumMod val="75000"/>
                            </a:schemeClr>
                          </a:solidFill>
                          <a:latin typeface="Cambria Math"/>
                        </a:rPr>
                        <m:t>Δ</m:t>
                      </m:r>
                      <m:r>
                        <a:rPr lang="tr-TR" i="1">
                          <a:solidFill>
                            <a:schemeClr val="accent5">
                              <a:lumMod val="75000"/>
                            </a:schemeClr>
                          </a:solidFill>
                          <a:latin typeface="Cambria Math"/>
                        </a:rPr>
                        <m:t>𝐸</m:t>
                      </m:r>
                      <m:r>
                        <a:rPr lang="tr-TR" i="1" baseline="-25000">
                          <a:solidFill>
                            <a:schemeClr val="accent5">
                              <a:lumMod val="75000"/>
                            </a:schemeClr>
                          </a:solidFill>
                          <a:latin typeface="Cambria Math"/>
                        </a:rPr>
                        <m:t>𝐾𝐸</m:t>
                      </m:r>
                      <m:r>
                        <a:rPr lang="tr-TR" i="1">
                          <a:solidFill>
                            <a:schemeClr val="accent5">
                              <a:lumMod val="75000"/>
                            </a:schemeClr>
                          </a:solidFill>
                          <a:latin typeface="Cambria Math"/>
                        </a:rPr>
                        <m:t>+</m:t>
                      </m:r>
                      <m:r>
                        <m:rPr>
                          <m:sty m:val="p"/>
                        </m:rPr>
                        <a:rPr lang="el-GR" i="1">
                          <a:solidFill>
                            <a:schemeClr val="accent5">
                              <a:lumMod val="75000"/>
                            </a:schemeClr>
                          </a:solidFill>
                          <a:latin typeface="Cambria Math"/>
                        </a:rPr>
                        <m:t>Δ</m:t>
                      </m:r>
                      <m:r>
                        <a:rPr lang="tr-TR" i="1">
                          <a:solidFill>
                            <a:schemeClr val="accent5">
                              <a:lumMod val="75000"/>
                            </a:schemeClr>
                          </a:solidFill>
                          <a:latin typeface="Cambria Math"/>
                        </a:rPr>
                        <m:t>𝐸</m:t>
                      </m:r>
                      <m:r>
                        <a:rPr lang="tr-TR" i="1" baseline="-25000">
                          <a:solidFill>
                            <a:schemeClr val="accent5">
                              <a:lumMod val="75000"/>
                            </a:schemeClr>
                          </a:solidFill>
                          <a:latin typeface="Cambria Math"/>
                        </a:rPr>
                        <m:t>𝑃𝐸</m:t>
                      </m:r>
                      <m:r>
                        <a:rPr lang="tr-TR" i="1">
                          <a:solidFill>
                            <a:schemeClr val="accent5">
                              <a:lumMod val="75000"/>
                            </a:schemeClr>
                          </a:solidFill>
                          <a:latin typeface="Cambria Math"/>
                        </a:rPr>
                        <m:t>=</m:t>
                      </m:r>
                      <m:r>
                        <a:rPr lang="tr-TR" i="1">
                          <a:solidFill>
                            <a:schemeClr val="accent5">
                              <a:lumMod val="75000"/>
                            </a:schemeClr>
                          </a:solidFill>
                          <a:latin typeface="Cambria Math"/>
                        </a:rPr>
                        <m:t>𝑄</m:t>
                      </m:r>
                      <m:r>
                        <a:rPr lang="tr-TR" i="1">
                          <a:solidFill>
                            <a:schemeClr val="accent5">
                              <a:lumMod val="75000"/>
                            </a:schemeClr>
                          </a:solidFill>
                          <a:latin typeface="Cambria Math"/>
                        </a:rPr>
                        <m:t>−</m:t>
                      </m:r>
                      <m:r>
                        <a:rPr lang="tr-TR" i="1">
                          <a:solidFill>
                            <a:schemeClr val="accent5">
                              <a:lumMod val="75000"/>
                            </a:schemeClr>
                          </a:solidFill>
                          <a:latin typeface="Cambria Math"/>
                        </a:rPr>
                        <m:t>𝑊</m:t>
                      </m:r>
                    </m:oMath>
                  </m:oMathPara>
                </a14:m>
                <a:endParaRPr lang="tr-TR" dirty="0">
                  <a:solidFill>
                    <a:schemeClr val="accent5">
                      <a:lumMod val="75000"/>
                    </a:schemeClr>
                  </a:solidFill>
                </a:endParaRPr>
              </a:p>
              <a:p>
                <a:pPr marL="0" indent="0">
                  <a:buNone/>
                </a:pPr>
                <a:endParaRPr lang="tr-TR" dirty="0">
                  <a:latin typeface="Arial" pitchFamily="34" charset="0"/>
                  <a:cs typeface="Arial" pitchFamily="34"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471488" y="692696"/>
                <a:ext cx="10863262" cy="5472608"/>
              </a:xfrm>
              <a:blipFill>
                <a:blip r:embed="rId2"/>
                <a:stretch>
                  <a:fillRect l="-1122" t="-2007" r="-281"/>
                </a:stretch>
              </a:blipFill>
            </p:spPr>
            <p:txBody>
              <a:bodyPr/>
              <a:lstStyle/>
              <a:p>
                <a:r>
                  <a:rPr lang="tr-TR">
                    <a:noFill/>
                  </a:rPr>
                  <a:t> </a:t>
                </a:r>
              </a:p>
            </p:txBody>
          </p:sp>
        </mc:Fallback>
      </mc:AlternateContent>
    </p:spTree>
    <p:extLst>
      <p:ext uri="{BB962C8B-B14F-4D97-AF65-F5344CB8AC3E}">
        <p14:creationId xmlns:p14="http://schemas.microsoft.com/office/powerpoint/2010/main" val="2882175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795339" y="628873"/>
                <a:ext cx="10829924" cy="4968552"/>
              </a:xfrm>
            </p:spPr>
            <p:txBody>
              <a:bodyPr>
                <a:normAutofit fontScale="77500" lnSpcReduction="20000"/>
              </a:bodyPr>
              <a:lstStyle/>
              <a:p>
                <a:pPr marL="0" indent="0">
                  <a:buNone/>
                </a:pPr>
                <a:r>
                  <a:rPr lang="tr-TR" sz="2800" dirty="0">
                    <a:latin typeface="Arial" pitchFamily="34" charset="0"/>
                    <a:cs typeface="Arial" pitchFamily="34" charset="0"/>
                  </a:rPr>
                  <a:t>Bir silindirdeki gazın genleşmesi için işin tamamlanmış eşitliği şu şekilde yazılabilir</a:t>
                </a:r>
              </a:p>
              <a:p>
                <a:pPr marL="0" indent="0">
                  <a:buNone/>
                </a:pPr>
                <a:r>
                  <a:rPr lang="tr-TR" dirty="0">
                    <a:latin typeface="Arial" pitchFamily="34" charset="0"/>
                    <a:cs typeface="Arial" pitchFamily="34" charset="0"/>
                  </a:rPr>
                  <a:t> </a:t>
                </a:r>
                <a14:m>
                  <m:oMath xmlns:m="http://schemas.openxmlformats.org/officeDocument/2006/math">
                    <m:r>
                      <a:rPr lang="tr-TR" b="0" i="0" smtClean="0">
                        <a:latin typeface="Cambria Math"/>
                      </a:rPr>
                      <m:t>                    </m:t>
                    </m:r>
                  </m:oMath>
                </a14:m>
                <a:endParaRPr lang="tr-TR" b="0" i="0" dirty="0">
                  <a:latin typeface="Arial" pitchFamily="34" charset="0"/>
                  <a:cs typeface="Arial" pitchFamily="34" charset="0"/>
                </a:endParaRPr>
              </a:p>
              <a:p>
                <a:pPr marL="0" indent="0">
                  <a:buNone/>
                </a:pPr>
                <a14:m>
                  <m:oMathPara xmlns:m="http://schemas.openxmlformats.org/officeDocument/2006/math">
                    <m:oMathParaPr>
                      <m:jc m:val="centerGroup"/>
                    </m:oMathParaPr>
                    <m:oMath xmlns:m="http://schemas.openxmlformats.org/officeDocument/2006/math">
                      <m:r>
                        <a:rPr lang="tr-TR" i="1" smtClean="0">
                          <a:solidFill>
                            <a:schemeClr val="accent5">
                              <a:lumMod val="75000"/>
                            </a:schemeClr>
                          </a:solidFill>
                          <a:latin typeface="Cambria Math"/>
                        </a:rPr>
                        <m:t>𝑊</m:t>
                      </m:r>
                      <m:r>
                        <a:rPr lang="tr-TR" i="1" smtClean="0">
                          <a:solidFill>
                            <a:schemeClr val="accent5">
                              <a:lumMod val="75000"/>
                            </a:schemeClr>
                          </a:solidFill>
                          <a:latin typeface="Cambria Math"/>
                        </a:rPr>
                        <m:t>=</m:t>
                      </m:r>
                      <m:nary>
                        <m:naryPr>
                          <m:limLoc m:val="undOvr"/>
                          <m:subHide m:val="on"/>
                          <m:supHide m:val="on"/>
                          <m:ctrlPr>
                            <a:rPr lang="tr-TR" i="1">
                              <a:solidFill>
                                <a:schemeClr val="accent5">
                                  <a:lumMod val="75000"/>
                                </a:schemeClr>
                              </a:solidFill>
                              <a:latin typeface="Cambria Math" panose="02040503050406030204" pitchFamily="18" charset="0"/>
                            </a:rPr>
                          </m:ctrlPr>
                        </m:naryPr>
                        <m:sub/>
                        <m:sup/>
                        <m:e>
                          <m:r>
                            <a:rPr lang="tr-TR" i="1">
                              <a:solidFill>
                                <a:schemeClr val="accent5">
                                  <a:lumMod val="75000"/>
                                </a:schemeClr>
                              </a:solidFill>
                              <a:latin typeface="Cambria Math"/>
                            </a:rPr>
                            <m:t>𝑃𝑑𝑉</m:t>
                          </m:r>
                          <m:r>
                            <a:rPr lang="tr-TR" b="0" i="1" smtClean="0">
                              <a:solidFill>
                                <a:schemeClr val="accent5">
                                  <a:lumMod val="75000"/>
                                </a:schemeClr>
                              </a:solidFill>
                              <a:latin typeface="Cambria Math"/>
                            </a:rPr>
                            <m:t>−</m:t>
                          </m:r>
                          <m:r>
                            <m:rPr>
                              <m:sty m:val="p"/>
                            </m:rPr>
                            <a:rPr lang="el-GR" i="1">
                              <a:solidFill>
                                <a:schemeClr val="accent5">
                                  <a:lumMod val="75000"/>
                                </a:schemeClr>
                              </a:solidFill>
                              <a:latin typeface="Cambria Math"/>
                            </a:rPr>
                            <m:t>Δ</m:t>
                          </m:r>
                          <m:r>
                            <a:rPr lang="tr-TR" i="1">
                              <a:solidFill>
                                <a:schemeClr val="accent5">
                                  <a:lumMod val="75000"/>
                                </a:schemeClr>
                              </a:solidFill>
                              <a:latin typeface="Cambria Math"/>
                            </a:rPr>
                            <m:t>𝐸</m:t>
                          </m:r>
                          <m:r>
                            <a:rPr lang="tr-TR" i="1" baseline="-25000">
                              <a:solidFill>
                                <a:schemeClr val="accent5">
                                  <a:lumMod val="75000"/>
                                </a:schemeClr>
                              </a:solidFill>
                              <a:latin typeface="Cambria Math"/>
                            </a:rPr>
                            <m:t>𝐾𝐸</m:t>
                          </m:r>
                          <m:r>
                            <a:rPr lang="tr-TR" i="1">
                              <a:solidFill>
                                <a:schemeClr val="accent5">
                                  <a:lumMod val="75000"/>
                                </a:schemeClr>
                              </a:solidFill>
                              <a:latin typeface="Cambria Math"/>
                            </a:rPr>
                            <m:t>− </m:t>
                          </m:r>
                          <m:r>
                            <m:rPr>
                              <m:sty m:val="p"/>
                            </m:rPr>
                            <a:rPr lang="el-GR" i="1">
                              <a:solidFill>
                                <a:schemeClr val="accent5">
                                  <a:lumMod val="75000"/>
                                </a:schemeClr>
                              </a:solidFill>
                              <a:latin typeface="Cambria Math"/>
                            </a:rPr>
                            <m:t>Δ</m:t>
                          </m:r>
                          <m:r>
                            <a:rPr lang="tr-TR" i="1">
                              <a:solidFill>
                                <a:schemeClr val="accent5">
                                  <a:lumMod val="75000"/>
                                </a:schemeClr>
                              </a:solidFill>
                              <a:latin typeface="Cambria Math"/>
                            </a:rPr>
                            <m:t>𝐸</m:t>
                          </m:r>
                          <m:r>
                            <a:rPr lang="tr-TR" i="1" baseline="-25000">
                              <a:solidFill>
                                <a:schemeClr val="accent5">
                                  <a:lumMod val="75000"/>
                                </a:schemeClr>
                              </a:solidFill>
                              <a:latin typeface="Cambria Math"/>
                            </a:rPr>
                            <m:t>𝑃𝐸</m:t>
                          </m:r>
                          <m:r>
                            <a:rPr lang="tr-TR" i="1">
                              <a:solidFill>
                                <a:schemeClr val="accent5">
                                  <a:lumMod val="75000"/>
                                </a:schemeClr>
                              </a:solidFill>
                              <a:latin typeface="Cambria Math"/>
                            </a:rPr>
                            <m:t>−</m:t>
                          </m:r>
                          <m:r>
                            <a:rPr lang="tr-TR" i="1">
                              <a:solidFill>
                                <a:schemeClr val="accent5">
                                  <a:lumMod val="75000"/>
                                </a:schemeClr>
                              </a:solidFill>
                              <a:latin typeface="Cambria Math"/>
                            </a:rPr>
                            <m:t>𝐸</m:t>
                          </m:r>
                          <m:r>
                            <a:rPr lang="tr-TR" b="0" i="1" smtClean="0">
                              <a:solidFill>
                                <a:schemeClr val="accent5">
                                  <a:lumMod val="75000"/>
                                </a:schemeClr>
                              </a:solidFill>
                              <a:latin typeface="Cambria Math"/>
                            </a:rPr>
                            <m:t> </m:t>
                          </m:r>
                          <m:r>
                            <a:rPr lang="tr-TR" i="1" baseline="-25000">
                              <a:solidFill>
                                <a:schemeClr val="accent5">
                                  <a:lumMod val="75000"/>
                                </a:schemeClr>
                              </a:solidFill>
                              <a:latin typeface="Cambria Math"/>
                            </a:rPr>
                            <m:t>𝑓</m:t>
                          </m:r>
                        </m:e>
                      </m:nary>
                    </m:oMath>
                  </m:oMathPara>
                </a14:m>
                <a:endParaRPr lang="tr-TR" dirty="0">
                  <a:latin typeface="Arial" pitchFamily="34" charset="0"/>
                  <a:cs typeface="Arial" pitchFamily="34" charset="0"/>
                </a:endParaRPr>
              </a:p>
              <a:p>
                <a:pPr marL="0" indent="0">
                  <a:buNone/>
                </a:pPr>
                <a:r>
                  <a:rPr lang="tr-TR" sz="2800" dirty="0">
                    <a:latin typeface="Arial" pitchFamily="34" charset="0"/>
                    <a:cs typeface="Arial" pitchFamily="34" charset="0"/>
                  </a:rPr>
                  <a:t>Bu eşitlik tekrar şu şekilde düzenlenebilir,</a:t>
                </a:r>
              </a:p>
              <a:p>
                <a:pPr marL="0" indent="0">
                  <a:buNone/>
                </a:pPr>
                <a:r>
                  <a:rPr lang="tr-TR" sz="3100" dirty="0">
                    <a:latin typeface="Arial" pitchFamily="34" charset="0"/>
                    <a:cs typeface="Arial" pitchFamily="34" charset="0"/>
                  </a:rPr>
                  <a:t>                </a:t>
                </a:r>
              </a:p>
              <a:p>
                <a:pPr marL="0" indent="0">
                  <a:buNone/>
                </a:pPr>
                <a:r>
                  <a:rPr lang="tr-TR" dirty="0">
                    <a:solidFill>
                      <a:schemeClr val="accent5">
                        <a:lumMod val="75000"/>
                      </a:schemeClr>
                    </a:solidFill>
                    <a:latin typeface="Arial" pitchFamily="34" charset="0"/>
                    <a:cs typeface="Arial" pitchFamily="34" charset="0"/>
                  </a:rPr>
                  <a:t>                                  </a:t>
                </a:r>
                <a14:m>
                  <m:oMath xmlns:m="http://schemas.openxmlformats.org/officeDocument/2006/math">
                    <m:r>
                      <a:rPr lang="tr-TR" i="1">
                        <a:solidFill>
                          <a:schemeClr val="accent5">
                            <a:lumMod val="75000"/>
                          </a:schemeClr>
                        </a:solidFill>
                        <a:latin typeface="Cambria Math"/>
                      </a:rPr>
                      <m:t>𝑊</m:t>
                    </m:r>
                    <m:r>
                      <a:rPr lang="tr-TR" i="1">
                        <a:solidFill>
                          <a:schemeClr val="accent5">
                            <a:lumMod val="75000"/>
                          </a:schemeClr>
                        </a:solidFill>
                        <a:latin typeface="Cambria Math"/>
                      </a:rPr>
                      <m:t>+</m:t>
                    </m:r>
                    <m:r>
                      <a:rPr lang="tr-TR" i="1">
                        <a:solidFill>
                          <a:schemeClr val="accent5">
                            <a:lumMod val="75000"/>
                          </a:schemeClr>
                        </a:solidFill>
                        <a:latin typeface="Cambria Math"/>
                      </a:rPr>
                      <m:t>𝐸</m:t>
                    </m:r>
                    <m:r>
                      <a:rPr lang="tr-TR" b="0" i="1" smtClean="0">
                        <a:solidFill>
                          <a:schemeClr val="accent5">
                            <a:lumMod val="75000"/>
                          </a:schemeClr>
                        </a:solidFill>
                        <a:latin typeface="Cambria Math"/>
                      </a:rPr>
                      <m:t> </m:t>
                    </m:r>
                    <m:r>
                      <a:rPr lang="tr-TR" i="1" baseline="-25000">
                        <a:solidFill>
                          <a:schemeClr val="accent5">
                            <a:lumMod val="75000"/>
                          </a:schemeClr>
                        </a:solidFill>
                        <a:latin typeface="Cambria Math"/>
                      </a:rPr>
                      <m:t>𝑓</m:t>
                    </m:r>
                    <m:r>
                      <a:rPr lang="tr-TR" i="1">
                        <a:solidFill>
                          <a:schemeClr val="accent5">
                            <a:lumMod val="75000"/>
                          </a:schemeClr>
                        </a:solidFill>
                        <a:latin typeface="Cambria Math"/>
                      </a:rPr>
                      <m:t>= </m:t>
                    </m:r>
                    <m:nary>
                      <m:naryPr>
                        <m:limLoc m:val="undOvr"/>
                        <m:subHide m:val="on"/>
                        <m:supHide m:val="on"/>
                        <m:ctrlPr>
                          <a:rPr lang="tr-TR" i="1">
                            <a:solidFill>
                              <a:schemeClr val="accent5">
                                <a:lumMod val="75000"/>
                              </a:schemeClr>
                            </a:solidFill>
                            <a:latin typeface="Cambria Math" panose="02040503050406030204" pitchFamily="18" charset="0"/>
                          </a:rPr>
                        </m:ctrlPr>
                      </m:naryPr>
                      <m:sub/>
                      <m:sup/>
                      <m:e>
                        <m:r>
                          <a:rPr lang="tr-TR" i="1">
                            <a:solidFill>
                              <a:schemeClr val="accent5">
                                <a:lumMod val="75000"/>
                              </a:schemeClr>
                            </a:solidFill>
                            <a:latin typeface="Cambria Math"/>
                          </a:rPr>
                          <m:t>𝑃𝑑𝑉</m:t>
                        </m:r>
                        <m:r>
                          <a:rPr lang="tr-TR" i="1">
                            <a:solidFill>
                              <a:schemeClr val="accent5">
                                <a:lumMod val="75000"/>
                              </a:schemeClr>
                            </a:solidFill>
                            <a:latin typeface="Cambria Math"/>
                          </a:rPr>
                          <m:t>− </m:t>
                        </m:r>
                        <m:r>
                          <m:rPr>
                            <m:sty m:val="p"/>
                          </m:rPr>
                          <a:rPr lang="el-GR" i="1">
                            <a:solidFill>
                              <a:schemeClr val="accent5">
                                <a:lumMod val="75000"/>
                              </a:schemeClr>
                            </a:solidFill>
                            <a:latin typeface="Cambria Math"/>
                          </a:rPr>
                          <m:t>Δ</m:t>
                        </m:r>
                        <m:r>
                          <a:rPr lang="tr-TR" i="1">
                            <a:solidFill>
                              <a:schemeClr val="accent5">
                                <a:lumMod val="75000"/>
                              </a:schemeClr>
                            </a:solidFill>
                            <a:latin typeface="Cambria Math"/>
                          </a:rPr>
                          <m:t>𝐸</m:t>
                        </m:r>
                        <m:r>
                          <a:rPr lang="tr-TR" i="1" baseline="-25000">
                            <a:solidFill>
                              <a:schemeClr val="accent5">
                                <a:lumMod val="75000"/>
                              </a:schemeClr>
                            </a:solidFill>
                            <a:latin typeface="Cambria Math"/>
                          </a:rPr>
                          <m:t>𝐾𝐸</m:t>
                        </m:r>
                        <m:r>
                          <a:rPr lang="tr-TR" i="1">
                            <a:solidFill>
                              <a:schemeClr val="accent5">
                                <a:lumMod val="75000"/>
                              </a:schemeClr>
                            </a:solidFill>
                            <a:latin typeface="Cambria Math"/>
                          </a:rPr>
                          <m:t>− </m:t>
                        </m:r>
                        <m:r>
                          <m:rPr>
                            <m:sty m:val="p"/>
                          </m:rPr>
                          <a:rPr lang="el-GR" i="1">
                            <a:solidFill>
                              <a:schemeClr val="accent5">
                                <a:lumMod val="75000"/>
                              </a:schemeClr>
                            </a:solidFill>
                            <a:latin typeface="Cambria Math"/>
                          </a:rPr>
                          <m:t>Δ</m:t>
                        </m:r>
                        <m:r>
                          <a:rPr lang="tr-TR" i="1">
                            <a:solidFill>
                              <a:schemeClr val="accent5">
                                <a:lumMod val="75000"/>
                              </a:schemeClr>
                            </a:solidFill>
                            <a:latin typeface="Cambria Math"/>
                          </a:rPr>
                          <m:t>𝐸</m:t>
                        </m:r>
                        <m:r>
                          <a:rPr lang="tr-TR" i="1" baseline="-25000">
                            <a:solidFill>
                              <a:schemeClr val="accent5">
                                <a:lumMod val="75000"/>
                              </a:schemeClr>
                            </a:solidFill>
                            <a:latin typeface="Cambria Math"/>
                          </a:rPr>
                          <m:t>𝑃𝐸</m:t>
                        </m:r>
                      </m:e>
                    </m:nary>
                  </m:oMath>
                </a14:m>
                <a:endParaRPr lang="tr-TR" dirty="0">
                  <a:solidFill>
                    <a:schemeClr val="accent5">
                      <a:lumMod val="75000"/>
                    </a:schemeClr>
                  </a:solidFill>
                  <a:latin typeface="Arial" pitchFamily="34" charset="0"/>
                  <a:cs typeface="Arial" pitchFamily="34" charset="0"/>
                </a:endParaRPr>
              </a:p>
              <a:p>
                <a:pPr marL="0" indent="0">
                  <a:buNone/>
                </a:pPr>
                <a:endParaRPr lang="tr-TR" dirty="0">
                  <a:latin typeface="Arial" pitchFamily="34" charset="0"/>
                  <a:cs typeface="Arial" pitchFamily="34" charset="0"/>
                </a:endParaRPr>
              </a:p>
              <a:p>
                <a:pPr marL="0" indent="0">
                  <a:buNone/>
                </a:pPr>
                <a:r>
                  <a:rPr lang="tr-TR" sz="2800" dirty="0">
                    <a:latin typeface="Arial" pitchFamily="34" charset="0"/>
                    <a:cs typeface="Arial" pitchFamily="34" charset="0"/>
                  </a:rPr>
                  <a:t>Eşitlik </a:t>
                </a:r>
                <a14:m>
                  <m:oMath xmlns:m="http://schemas.openxmlformats.org/officeDocument/2006/math">
                    <m:r>
                      <m:rPr>
                        <m:sty m:val="p"/>
                      </m:rPr>
                      <a:rPr lang="el-GR" sz="2800" i="1">
                        <a:latin typeface="Cambria Math"/>
                      </a:rPr>
                      <m:t>Δ</m:t>
                    </m:r>
                    <m:r>
                      <a:rPr lang="tr-TR" sz="2800" i="1">
                        <a:latin typeface="Cambria Math"/>
                      </a:rPr>
                      <m:t>𝐸</m:t>
                    </m:r>
                    <m:r>
                      <a:rPr lang="tr-TR" sz="2800" i="1" baseline="-25000">
                        <a:latin typeface="Cambria Math"/>
                      </a:rPr>
                      <m:t>𝑖</m:t>
                    </m:r>
                    <m:r>
                      <a:rPr lang="tr-TR" sz="2800" i="1">
                        <a:latin typeface="Cambria Math"/>
                      </a:rPr>
                      <m:t>+</m:t>
                    </m:r>
                    <m:r>
                      <m:rPr>
                        <m:sty m:val="p"/>
                      </m:rPr>
                      <a:rPr lang="el-GR" sz="2800" i="1">
                        <a:latin typeface="Cambria Math"/>
                      </a:rPr>
                      <m:t>Δ</m:t>
                    </m:r>
                    <m:r>
                      <a:rPr lang="tr-TR" sz="2800" i="1">
                        <a:latin typeface="Cambria Math"/>
                      </a:rPr>
                      <m:t>𝐸</m:t>
                    </m:r>
                    <m:r>
                      <a:rPr lang="tr-TR" sz="2800" i="1" baseline="-25000">
                        <a:latin typeface="Cambria Math"/>
                      </a:rPr>
                      <m:t>𝐾𝐸</m:t>
                    </m:r>
                    <m:r>
                      <a:rPr lang="tr-TR" sz="2800" i="1">
                        <a:latin typeface="Cambria Math"/>
                      </a:rPr>
                      <m:t>+</m:t>
                    </m:r>
                    <m:r>
                      <m:rPr>
                        <m:sty m:val="p"/>
                      </m:rPr>
                      <a:rPr lang="el-GR" sz="2800" i="1">
                        <a:latin typeface="Cambria Math"/>
                      </a:rPr>
                      <m:t>Δ</m:t>
                    </m:r>
                    <m:r>
                      <a:rPr lang="tr-TR" sz="2800" i="1">
                        <a:latin typeface="Cambria Math"/>
                      </a:rPr>
                      <m:t>𝐸</m:t>
                    </m:r>
                    <m:r>
                      <a:rPr lang="tr-TR" sz="2800" i="1" baseline="-25000">
                        <a:latin typeface="Cambria Math"/>
                      </a:rPr>
                      <m:t>𝑃𝐸</m:t>
                    </m:r>
                    <m:r>
                      <a:rPr lang="tr-TR" sz="2800" i="1">
                        <a:latin typeface="Cambria Math"/>
                      </a:rPr>
                      <m:t>=</m:t>
                    </m:r>
                    <m:r>
                      <a:rPr lang="tr-TR" sz="2800" i="1">
                        <a:latin typeface="Cambria Math"/>
                      </a:rPr>
                      <m:t>𝑄</m:t>
                    </m:r>
                    <m:r>
                      <a:rPr lang="tr-TR" sz="2800" i="1">
                        <a:latin typeface="Cambria Math"/>
                      </a:rPr>
                      <m:t>−</m:t>
                    </m:r>
                    <m:r>
                      <a:rPr lang="tr-TR" sz="2800" i="1">
                        <a:latin typeface="Cambria Math"/>
                      </a:rPr>
                      <m:t>𝑊</m:t>
                    </m:r>
                  </m:oMath>
                </a14:m>
                <a:r>
                  <a:rPr lang="tr-TR" sz="2800" dirty="0">
                    <a:latin typeface="Arial" pitchFamily="34" charset="0"/>
                    <a:cs typeface="Arial" pitchFamily="34" charset="0"/>
                  </a:rPr>
                  <a:t> ve Eşitlik </a:t>
                </a:r>
                <a14:m>
                  <m:oMath xmlns:m="http://schemas.openxmlformats.org/officeDocument/2006/math">
                    <m:r>
                      <a:rPr lang="tr-TR" sz="2800" i="1">
                        <a:latin typeface="Cambria Math"/>
                      </a:rPr>
                      <m:t>𝑊</m:t>
                    </m:r>
                    <m:r>
                      <a:rPr lang="tr-TR" sz="2800" i="1">
                        <a:latin typeface="Cambria Math"/>
                      </a:rPr>
                      <m:t>+</m:t>
                    </m:r>
                    <m:r>
                      <a:rPr lang="tr-TR" sz="2800" i="1">
                        <a:latin typeface="Cambria Math"/>
                      </a:rPr>
                      <m:t>𝐸</m:t>
                    </m:r>
                    <m:r>
                      <a:rPr lang="tr-TR" sz="2800" i="1">
                        <a:latin typeface="Cambria Math"/>
                      </a:rPr>
                      <m:t> </m:t>
                    </m:r>
                    <m:r>
                      <a:rPr lang="tr-TR" sz="2800" i="1" baseline="-25000">
                        <a:latin typeface="Cambria Math"/>
                      </a:rPr>
                      <m:t>𝑓</m:t>
                    </m:r>
                    <m:r>
                      <a:rPr lang="tr-TR" sz="2800" i="1">
                        <a:latin typeface="Cambria Math"/>
                      </a:rPr>
                      <m:t>= </m:t>
                    </m:r>
                    <m:nary>
                      <m:naryPr>
                        <m:limLoc m:val="undOvr"/>
                        <m:subHide m:val="on"/>
                        <m:supHide m:val="on"/>
                        <m:ctrlPr>
                          <a:rPr lang="tr-TR" sz="2800" i="1">
                            <a:latin typeface="Cambria Math" panose="02040503050406030204" pitchFamily="18" charset="0"/>
                          </a:rPr>
                        </m:ctrlPr>
                      </m:naryPr>
                      <m:sub/>
                      <m:sup/>
                      <m:e>
                        <m:r>
                          <a:rPr lang="tr-TR" sz="2800" i="1">
                            <a:latin typeface="Cambria Math"/>
                          </a:rPr>
                          <m:t>𝑃𝑑𝑉</m:t>
                        </m:r>
                        <m:r>
                          <a:rPr lang="tr-TR" sz="2800" i="1">
                            <a:latin typeface="Cambria Math"/>
                          </a:rPr>
                          <m:t>− </m:t>
                        </m:r>
                        <m:r>
                          <m:rPr>
                            <m:sty m:val="p"/>
                          </m:rPr>
                          <a:rPr lang="el-GR" sz="2800" i="1">
                            <a:latin typeface="Cambria Math"/>
                          </a:rPr>
                          <m:t>Δ</m:t>
                        </m:r>
                        <m:r>
                          <a:rPr lang="tr-TR" sz="2800" i="1">
                            <a:latin typeface="Cambria Math"/>
                          </a:rPr>
                          <m:t>𝐸</m:t>
                        </m:r>
                        <m:r>
                          <a:rPr lang="tr-TR" sz="2800" i="1" baseline="-25000">
                            <a:latin typeface="Cambria Math"/>
                          </a:rPr>
                          <m:t>𝐾𝐸</m:t>
                        </m:r>
                        <m:r>
                          <a:rPr lang="tr-TR" sz="2800" i="1">
                            <a:latin typeface="Cambria Math"/>
                          </a:rPr>
                          <m:t>− </m:t>
                        </m:r>
                        <m:r>
                          <m:rPr>
                            <m:sty m:val="p"/>
                          </m:rPr>
                          <a:rPr lang="el-GR" sz="2800" i="1">
                            <a:latin typeface="Cambria Math"/>
                          </a:rPr>
                          <m:t>Δ</m:t>
                        </m:r>
                        <m:r>
                          <a:rPr lang="tr-TR" sz="2800" i="1">
                            <a:latin typeface="Cambria Math"/>
                          </a:rPr>
                          <m:t>𝐸</m:t>
                        </m:r>
                        <m:r>
                          <a:rPr lang="tr-TR" sz="2800" i="1" baseline="-25000">
                            <a:latin typeface="Cambria Math"/>
                          </a:rPr>
                          <m:t>𝑃𝐸</m:t>
                        </m:r>
                      </m:e>
                    </m:nary>
                  </m:oMath>
                </a14:m>
                <a:r>
                  <a:rPr lang="tr-TR" sz="2800" dirty="0">
                    <a:latin typeface="Arial" pitchFamily="34" charset="0"/>
                    <a:cs typeface="Arial" pitchFamily="34" charset="0"/>
                  </a:rPr>
                  <a:t> arasındaki </a:t>
                </a:r>
                <a14:m>
                  <m:oMath xmlns:m="http://schemas.openxmlformats.org/officeDocument/2006/math">
                    <m:r>
                      <a:rPr lang="tr-TR" sz="2800" i="1">
                        <a:latin typeface="Cambria Math"/>
                      </a:rPr>
                      <m:t>𝑊</m:t>
                    </m:r>
                  </m:oMath>
                </a14:m>
                <a:r>
                  <a:rPr lang="tr-TR" sz="2800" dirty="0">
                    <a:latin typeface="Arial" pitchFamily="34" charset="0"/>
                    <a:cs typeface="Arial" pitchFamily="34" charset="0"/>
                  </a:rPr>
                  <a:t>, </a:t>
                </a:r>
                <a14:m>
                  <m:oMath xmlns:m="http://schemas.openxmlformats.org/officeDocument/2006/math">
                    <m:r>
                      <m:rPr>
                        <m:sty m:val="p"/>
                      </m:rPr>
                      <a:rPr lang="el-GR" sz="2800" i="1">
                        <a:latin typeface="Cambria Math"/>
                      </a:rPr>
                      <m:t>Δ</m:t>
                    </m:r>
                    <m:r>
                      <a:rPr lang="tr-TR" sz="2800" i="1">
                        <a:latin typeface="Cambria Math"/>
                      </a:rPr>
                      <m:t>𝐸</m:t>
                    </m:r>
                    <m:r>
                      <a:rPr lang="tr-TR" sz="2800" i="1" baseline="-25000">
                        <a:latin typeface="Cambria Math"/>
                      </a:rPr>
                      <m:t>𝐾𝐸</m:t>
                    </m:r>
                    <m:r>
                      <a:rPr lang="tr-TR" sz="2800" i="1" baseline="-25000">
                        <a:latin typeface="Cambria Math"/>
                      </a:rPr>
                      <m:t> </m:t>
                    </m:r>
                  </m:oMath>
                </a14:m>
                <a:r>
                  <a:rPr lang="tr-TR" sz="2800" dirty="0">
                    <a:latin typeface="Arial" pitchFamily="34" charset="0"/>
                    <a:cs typeface="Arial" pitchFamily="34" charset="0"/>
                  </a:rPr>
                  <a:t>ve </a:t>
                </a:r>
                <a14:m>
                  <m:oMath xmlns:m="http://schemas.openxmlformats.org/officeDocument/2006/math">
                    <m:r>
                      <m:rPr>
                        <m:sty m:val="p"/>
                      </m:rPr>
                      <a:rPr lang="el-GR" sz="2800" i="1">
                        <a:latin typeface="Cambria Math"/>
                      </a:rPr>
                      <m:t>Δ</m:t>
                    </m:r>
                    <m:r>
                      <a:rPr lang="tr-TR" sz="2800" i="1">
                        <a:latin typeface="Cambria Math"/>
                      </a:rPr>
                      <m:t>𝐸</m:t>
                    </m:r>
                    <m:r>
                      <a:rPr lang="tr-TR" sz="2800" i="1" baseline="-25000">
                        <a:latin typeface="Cambria Math"/>
                      </a:rPr>
                      <m:t>𝑃𝐸</m:t>
                    </m:r>
                    <m:r>
                      <a:rPr lang="tr-TR" sz="2800" i="1" baseline="-25000">
                        <a:latin typeface="Cambria Math"/>
                      </a:rPr>
                      <m:t> </m:t>
                    </m:r>
                  </m:oMath>
                </a14:m>
                <a:r>
                  <a:rPr lang="tr-TR" sz="2800" dirty="0">
                    <a:latin typeface="Arial" pitchFamily="34" charset="0"/>
                    <a:cs typeface="Arial" pitchFamily="34" charset="0"/>
                  </a:rPr>
                  <a:t>yok edildiğinde,</a:t>
                </a:r>
              </a:p>
              <a:p>
                <a:pPr marL="0" indent="0">
                  <a:buNone/>
                </a:pPr>
                <a:r>
                  <a:rPr lang="tr-TR" sz="2800" dirty="0">
                    <a:latin typeface="Arial" pitchFamily="34" charset="0"/>
                    <a:cs typeface="Arial" pitchFamily="34" charset="0"/>
                  </a:rPr>
                  <a:t> </a:t>
                </a:r>
              </a:p>
              <a:p>
                <a:pPr marL="0" indent="0">
                  <a:buNone/>
                </a:pPr>
                <a14:m>
                  <m:oMathPara xmlns:m="http://schemas.openxmlformats.org/officeDocument/2006/math">
                    <m:oMathParaPr>
                      <m:jc m:val="centerGroup"/>
                    </m:oMathParaPr>
                    <m:oMath xmlns:m="http://schemas.openxmlformats.org/officeDocument/2006/math">
                      <m:r>
                        <m:rPr>
                          <m:sty m:val="p"/>
                        </m:rPr>
                        <a:rPr lang="el-GR" sz="2500" i="1">
                          <a:solidFill>
                            <a:schemeClr val="accent5">
                              <a:lumMod val="75000"/>
                            </a:schemeClr>
                          </a:solidFill>
                          <a:latin typeface="Cambria Math" pitchFamily="18" charset="0"/>
                          <a:ea typeface="Cambria Math" pitchFamily="18" charset="0"/>
                        </a:rPr>
                        <m:t>Δ</m:t>
                      </m:r>
                      <m:r>
                        <a:rPr lang="tr-TR" sz="2500" i="1">
                          <a:solidFill>
                            <a:schemeClr val="accent5">
                              <a:lumMod val="75000"/>
                            </a:schemeClr>
                          </a:solidFill>
                          <a:latin typeface="Cambria Math" pitchFamily="18" charset="0"/>
                          <a:ea typeface="Cambria Math" pitchFamily="18" charset="0"/>
                        </a:rPr>
                        <m:t>𝐸</m:t>
                      </m:r>
                      <m:r>
                        <a:rPr lang="tr-TR" sz="2500" i="1" baseline="-25000">
                          <a:solidFill>
                            <a:schemeClr val="accent5">
                              <a:lumMod val="75000"/>
                            </a:schemeClr>
                          </a:solidFill>
                          <a:latin typeface="Cambria Math" pitchFamily="18" charset="0"/>
                          <a:ea typeface="Cambria Math" pitchFamily="18" charset="0"/>
                        </a:rPr>
                        <m:t>𝑖</m:t>
                      </m:r>
                      <m:r>
                        <a:rPr lang="tr-TR" sz="2500" i="1">
                          <a:solidFill>
                            <a:schemeClr val="accent5">
                              <a:lumMod val="75000"/>
                            </a:schemeClr>
                          </a:solidFill>
                          <a:latin typeface="Cambria Math" pitchFamily="18" charset="0"/>
                          <a:ea typeface="Cambria Math" pitchFamily="18" charset="0"/>
                        </a:rPr>
                        <m:t>=</m:t>
                      </m:r>
                      <m:r>
                        <a:rPr lang="tr-TR" sz="2500" i="1">
                          <a:solidFill>
                            <a:schemeClr val="accent5">
                              <a:lumMod val="75000"/>
                            </a:schemeClr>
                          </a:solidFill>
                          <a:latin typeface="Cambria Math" pitchFamily="18" charset="0"/>
                          <a:ea typeface="Cambria Math" pitchFamily="18" charset="0"/>
                        </a:rPr>
                        <m:t>𝑄</m:t>
                      </m:r>
                      <m:r>
                        <a:rPr lang="tr-TR" sz="2500" i="1">
                          <a:solidFill>
                            <a:schemeClr val="accent5">
                              <a:lumMod val="75000"/>
                            </a:schemeClr>
                          </a:solidFill>
                          <a:latin typeface="Cambria Math" pitchFamily="18" charset="0"/>
                          <a:ea typeface="Cambria Math" pitchFamily="18" charset="0"/>
                        </a:rPr>
                        <m:t>+</m:t>
                      </m:r>
                      <m:r>
                        <a:rPr lang="tr-TR" sz="2500" i="1">
                          <a:solidFill>
                            <a:schemeClr val="accent5">
                              <a:lumMod val="75000"/>
                            </a:schemeClr>
                          </a:solidFill>
                          <a:latin typeface="Cambria Math" pitchFamily="18" charset="0"/>
                          <a:ea typeface="Cambria Math" pitchFamily="18" charset="0"/>
                        </a:rPr>
                        <m:t>𝐸</m:t>
                      </m:r>
                      <m:r>
                        <a:rPr lang="tr-TR" sz="2500" i="1">
                          <a:solidFill>
                            <a:schemeClr val="accent5">
                              <a:lumMod val="75000"/>
                            </a:schemeClr>
                          </a:solidFill>
                          <a:latin typeface="Cambria Math"/>
                          <a:ea typeface="Cambria Math" pitchFamily="18" charset="0"/>
                        </a:rPr>
                        <m:t> </m:t>
                      </m:r>
                      <m:r>
                        <a:rPr lang="tr-TR" sz="2500" i="1" baseline="-25000">
                          <a:solidFill>
                            <a:schemeClr val="accent5">
                              <a:lumMod val="75000"/>
                            </a:schemeClr>
                          </a:solidFill>
                          <a:latin typeface="Cambria Math" pitchFamily="18" charset="0"/>
                          <a:ea typeface="Cambria Math" pitchFamily="18" charset="0"/>
                        </a:rPr>
                        <m:t>𝑓</m:t>
                      </m:r>
                      <m:r>
                        <a:rPr lang="tr-TR" sz="2500" i="1">
                          <a:solidFill>
                            <a:schemeClr val="accent5">
                              <a:lumMod val="75000"/>
                            </a:schemeClr>
                          </a:solidFill>
                          <a:latin typeface="Cambria Math" pitchFamily="18" charset="0"/>
                          <a:ea typeface="Cambria Math" pitchFamily="18" charset="0"/>
                        </a:rPr>
                        <m:t>−|</m:t>
                      </m:r>
                      <m:r>
                        <a:rPr lang="tr-TR" sz="2500" i="1">
                          <a:solidFill>
                            <a:schemeClr val="accent5">
                              <a:lumMod val="75000"/>
                            </a:schemeClr>
                          </a:solidFill>
                          <a:latin typeface="Cambria Math" pitchFamily="18" charset="0"/>
                          <a:ea typeface="Cambria Math" pitchFamily="18" charset="0"/>
                        </a:rPr>
                        <m:t>𝑃𝑑𝑉</m:t>
                      </m:r>
                    </m:oMath>
                  </m:oMathPara>
                </a14:m>
                <a:endParaRPr lang="tr-TR" sz="2500" dirty="0">
                  <a:solidFill>
                    <a:schemeClr val="accent5">
                      <a:lumMod val="75000"/>
                    </a:schemeClr>
                  </a:solidFill>
                  <a:latin typeface="Arial" pitchFamily="34" charset="0"/>
                  <a:ea typeface="Cambria Math" pitchFamily="18" charset="0"/>
                  <a:cs typeface="Arial" pitchFamily="34" charset="0"/>
                </a:endParaRPr>
              </a:p>
              <a:p>
                <a:pPr marL="0" indent="0">
                  <a:buNone/>
                </a:pPr>
                <a:endParaRPr lang="tr-TR" sz="2500" dirty="0">
                  <a:latin typeface="Cambria Math" pitchFamily="18" charset="0"/>
                  <a:ea typeface="Cambria Math" pitchFamily="18" charset="0"/>
                  <a:cs typeface="Arial" pitchFamily="34" charset="0"/>
                </a:endParaRPr>
              </a:p>
              <a:p>
                <a:pPr marL="0" indent="0">
                  <a:buNone/>
                </a:pPr>
                <a14:m>
                  <m:oMathPara xmlns:m="http://schemas.openxmlformats.org/officeDocument/2006/math">
                    <m:oMathParaPr>
                      <m:jc m:val="centerGroup"/>
                    </m:oMathParaPr>
                    <m:oMath xmlns:m="http://schemas.openxmlformats.org/officeDocument/2006/math">
                      <m:r>
                        <a:rPr lang="tr-TR" b="0" i="0" smtClean="0">
                          <a:latin typeface="Cambria Math"/>
                        </a:rPr>
                        <m:t>  </m:t>
                      </m:r>
                    </m:oMath>
                  </m:oMathPara>
                </a14:m>
                <a:endParaRPr lang="tr-TR" dirty="0">
                  <a:latin typeface="Arial" pitchFamily="34" charset="0"/>
                  <a:cs typeface="Arial" pitchFamily="34"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795339" y="628873"/>
                <a:ext cx="10829924" cy="4968552"/>
              </a:xfrm>
              <a:blipFill>
                <a:blip r:embed="rId2"/>
                <a:stretch>
                  <a:fillRect l="-732" t="-8834"/>
                </a:stretch>
              </a:blipFill>
            </p:spPr>
            <p:txBody>
              <a:bodyPr/>
              <a:lstStyle/>
              <a:p>
                <a:r>
                  <a:rPr lang="tr-TR">
                    <a:noFill/>
                  </a:rPr>
                  <a:t> </a:t>
                </a:r>
              </a:p>
            </p:txBody>
          </p:sp>
        </mc:Fallback>
      </mc:AlternateContent>
    </p:spTree>
    <p:extLst>
      <p:ext uri="{BB962C8B-B14F-4D97-AF65-F5344CB8AC3E}">
        <p14:creationId xmlns:p14="http://schemas.microsoft.com/office/powerpoint/2010/main" val="1159612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1176337" y="764704"/>
                <a:ext cx="10072687" cy="5472608"/>
              </a:xfrm>
            </p:spPr>
            <p:txBody>
              <a:bodyPr>
                <a:normAutofit fontScale="85000" lnSpcReduction="10000"/>
              </a:bodyPr>
              <a:lstStyle/>
              <a:p>
                <a:pPr marL="0" indent="0">
                  <a:buNone/>
                </a:pPr>
                <a:r>
                  <a:rPr lang="tr-TR" dirty="0">
                    <a:latin typeface="Arial" pitchFamily="34" charset="0"/>
                    <a:cs typeface="Arial" pitchFamily="34" charset="0"/>
                  </a:rPr>
                  <a:t>Diferansiyel ve integral hesabının temel teoreminden biliriz ki,</a:t>
                </a:r>
              </a:p>
              <a:p>
                <a:pPr marL="0" indent="0">
                  <a:buNone/>
                </a:pPr>
                <a:endParaRPr lang="tr-TR" dirty="0">
                  <a:latin typeface="Arial" pitchFamily="34" charset="0"/>
                  <a:cs typeface="Arial" pitchFamily="34" charset="0"/>
                </a:endParaRPr>
              </a:p>
              <a:p>
                <a:pPr marL="0" indent="0">
                  <a:buNone/>
                </a:pPr>
                <a14:m>
                  <m:oMathPara xmlns:m="http://schemas.openxmlformats.org/officeDocument/2006/math">
                    <m:oMathParaPr>
                      <m:jc m:val="centerGroup"/>
                    </m:oMathParaPr>
                    <m:oMath xmlns:m="http://schemas.openxmlformats.org/officeDocument/2006/math">
                      <m:r>
                        <a:rPr lang="tr-TR" i="1" smtClean="0">
                          <a:solidFill>
                            <a:schemeClr val="accent5">
                              <a:lumMod val="75000"/>
                            </a:schemeClr>
                          </a:solidFill>
                          <a:latin typeface="Cambria Math"/>
                        </a:rPr>
                        <m:t>𝑑</m:t>
                      </m:r>
                      <m:d>
                        <m:dPr>
                          <m:ctrlPr>
                            <a:rPr lang="tr-TR" i="1">
                              <a:solidFill>
                                <a:schemeClr val="accent5">
                                  <a:lumMod val="75000"/>
                                </a:schemeClr>
                              </a:solidFill>
                              <a:latin typeface="Cambria Math" panose="02040503050406030204" pitchFamily="18" charset="0"/>
                            </a:rPr>
                          </m:ctrlPr>
                        </m:dPr>
                        <m:e>
                          <m:r>
                            <a:rPr lang="tr-TR" i="1">
                              <a:solidFill>
                                <a:schemeClr val="accent5">
                                  <a:lumMod val="75000"/>
                                </a:schemeClr>
                              </a:solidFill>
                              <a:latin typeface="Cambria Math"/>
                            </a:rPr>
                            <m:t>𝑃𝑉</m:t>
                          </m:r>
                        </m:e>
                      </m:d>
                      <m:r>
                        <a:rPr lang="tr-TR" i="1">
                          <a:solidFill>
                            <a:schemeClr val="accent5">
                              <a:lumMod val="75000"/>
                            </a:schemeClr>
                          </a:solidFill>
                          <a:latin typeface="Cambria Math"/>
                        </a:rPr>
                        <m:t>=</m:t>
                      </m:r>
                      <m:r>
                        <a:rPr lang="tr-TR" i="1">
                          <a:solidFill>
                            <a:schemeClr val="accent5">
                              <a:lumMod val="75000"/>
                            </a:schemeClr>
                          </a:solidFill>
                          <a:latin typeface="Cambria Math"/>
                        </a:rPr>
                        <m:t>𝑃𝑑𝑉</m:t>
                      </m:r>
                      <m:r>
                        <a:rPr lang="tr-TR" i="1">
                          <a:solidFill>
                            <a:schemeClr val="accent5">
                              <a:lumMod val="75000"/>
                            </a:schemeClr>
                          </a:solidFill>
                          <a:latin typeface="Cambria Math"/>
                        </a:rPr>
                        <m:t>+</m:t>
                      </m:r>
                      <m:r>
                        <a:rPr lang="tr-TR" i="1">
                          <a:solidFill>
                            <a:schemeClr val="accent5">
                              <a:lumMod val="75000"/>
                            </a:schemeClr>
                          </a:solidFill>
                          <a:latin typeface="Cambria Math"/>
                        </a:rPr>
                        <m:t>𝑉𝑑𝑃</m:t>
                      </m:r>
                    </m:oMath>
                  </m:oMathPara>
                </a14:m>
                <a:endParaRPr lang="tr-TR" dirty="0">
                  <a:solidFill>
                    <a:schemeClr val="accent5">
                      <a:lumMod val="75000"/>
                    </a:schemeClr>
                  </a:solidFill>
                </a:endParaRP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veya </a:t>
                </a:r>
                <a:r>
                  <a:rPr lang="tr-TR" dirty="0" err="1">
                    <a:latin typeface="Arial" pitchFamily="34" charset="0"/>
                    <a:cs typeface="Arial" pitchFamily="34" charset="0"/>
                  </a:rPr>
                  <a:t>integre</a:t>
                </a:r>
                <a:r>
                  <a:rPr lang="tr-TR" dirty="0">
                    <a:latin typeface="Arial" pitchFamily="34" charset="0"/>
                    <a:cs typeface="Arial" pitchFamily="34" charset="0"/>
                  </a:rPr>
                  <a:t> ettiğimizde,</a:t>
                </a:r>
              </a:p>
              <a:p>
                <a:pPr marL="0" indent="0">
                  <a:buNone/>
                </a:pPr>
                <a14:m>
                  <m:oMathPara xmlns:m="http://schemas.openxmlformats.org/officeDocument/2006/math">
                    <m:oMathParaPr>
                      <m:jc m:val="centerGroup"/>
                    </m:oMathParaPr>
                    <m:oMath xmlns:m="http://schemas.openxmlformats.org/officeDocument/2006/math">
                      <m:r>
                        <m:rPr>
                          <m:sty m:val="p"/>
                        </m:rPr>
                        <a:rPr lang="el-GR" i="1" smtClean="0">
                          <a:solidFill>
                            <a:schemeClr val="accent5">
                              <a:lumMod val="75000"/>
                            </a:schemeClr>
                          </a:solidFill>
                          <a:latin typeface="Cambria Math"/>
                        </a:rPr>
                        <m:t>Δ</m:t>
                      </m:r>
                      <m:r>
                        <a:rPr lang="tr-TR" i="1">
                          <a:solidFill>
                            <a:schemeClr val="accent5">
                              <a:lumMod val="75000"/>
                            </a:schemeClr>
                          </a:solidFill>
                          <a:latin typeface="Cambria Math"/>
                        </a:rPr>
                        <m:t>𝑃𝑉</m:t>
                      </m:r>
                      <m:r>
                        <a:rPr lang="tr-TR" i="1">
                          <a:solidFill>
                            <a:schemeClr val="accent5">
                              <a:lumMod val="75000"/>
                            </a:schemeClr>
                          </a:solidFill>
                          <a:latin typeface="Cambria Math"/>
                        </a:rPr>
                        <m:t>= </m:t>
                      </m:r>
                      <m:nary>
                        <m:naryPr>
                          <m:limLoc m:val="undOvr"/>
                          <m:subHide m:val="on"/>
                          <m:supHide m:val="on"/>
                          <m:ctrlPr>
                            <a:rPr lang="tr-TR" i="1">
                              <a:solidFill>
                                <a:schemeClr val="accent5">
                                  <a:lumMod val="75000"/>
                                </a:schemeClr>
                              </a:solidFill>
                              <a:latin typeface="Cambria Math" panose="02040503050406030204" pitchFamily="18" charset="0"/>
                            </a:rPr>
                          </m:ctrlPr>
                        </m:naryPr>
                        <m:sub/>
                        <m:sup/>
                        <m:e>
                          <m:r>
                            <a:rPr lang="tr-TR" i="1">
                              <a:solidFill>
                                <a:schemeClr val="accent5">
                                  <a:lumMod val="75000"/>
                                </a:schemeClr>
                              </a:solidFill>
                              <a:latin typeface="Cambria Math"/>
                            </a:rPr>
                            <m:t>𝑃𝑑𝑉</m:t>
                          </m:r>
                          <m:r>
                            <a:rPr lang="tr-TR" i="1">
                              <a:solidFill>
                                <a:schemeClr val="accent5">
                                  <a:lumMod val="75000"/>
                                </a:schemeClr>
                              </a:solidFill>
                              <a:latin typeface="Cambria Math"/>
                            </a:rPr>
                            <m:t>+</m:t>
                          </m:r>
                          <m:nary>
                            <m:naryPr>
                              <m:limLoc m:val="undOvr"/>
                              <m:subHide m:val="on"/>
                              <m:supHide m:val="on"/>
                              <m:ctrlPr>
                                <a:rPr lang="tr-TR" i="1">
                                  <a:solidFill>
                                    <a:schemeClr val="accent5">
                                      <a:lumMod val="75000"/>
                                    </a:schemeClr>
                                  </a:solidFill>
                                  <a:latin typeface="Cambria Math" panose="02040503050406030204" pitchFamily="18" charset="0"/>
                                </a:rPr>
                              </m:ctrlPr>
                            </m:naryPr>
                            <m:sub/>
                            <m:sup/>
                            <m:e>
                              <m:r>
                                <a:rPr lang="tr-TR" i="1">
                                  <a:solidFill>
                                    <a:schemeClr val="accent5">
                                      <a:lumMod val="75000"/>
                                    </a:schemeClr>
                                  </a:solidFill>
                                  <a:latin typeface="Cambria Math"/>
                                </a:rPr>
                                <m:t>𝑉𝑑𝑃</m:t>
                              </m:r>
                            </m:e>
                          </m:nary>
                        </m:e>
                      </m:nary>
                    </m:oMath>
                  </m:oMathPara>
                </a14:m>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Dolayısıyla, şu şekilde yazabiliriz:</a:t>
                </a:r>
              </a:p>
              <a:p>
                <a:pPr marL="0" indent="0">
                  <a:buNone/>
                </a:pPr>
                <a:endParaRPr lang="tr-TR" dirty="0">
                  <a:latin typeface="Arial" pitchFamily="34" charset="0"/>
                  <a:cs typeface="Arial" pitchFamily="34" charset="0"/>
                </a:endParaRPr>
              </a:p>
              <a:p>
                <a:pPr marL="0" indent="0">
                  <a:buNone/>
                </a:pPr>
                <a14:m>
                  <m:oMathPara xmlns:m="http://schemas.openxmlformats.org/officeDocument/2006/math">
                    <m:oMathParaPr>
                      <m:jc m:val="centerGroup"/>
                    </m:oMathParaPr>
                    <m:oMath xmlns:m="http://schemas.openxmlformats.org/officeDocument/2006/math">
                      <m:nary>
                        <m:naryPr>
                          <m:limLoc m:val="undOvr"/>
                          <m:subHide m:val="on"/>
                          <m:supHide m:val="on"/>
                          <m:ctrlPr>
                            <a:rPr lang="tr-TR" i="1" smtClean="0">
                              <a:solidFill>
                                <a:schemeClr val="accent5">
                                  <a:lumMod val="75000"/>
                                </a:schemeClr>
                              </a:solidFill>
                              <a:latin typeface="Cambria Math" panose="02040503050406030204" pitchFamily="18" charset="0"/>
                            </a:rPr>
                          </m:ctrlPr>
                        </m:naryPr>
                        <m:sub/>
                        <m:sup/>
                        <m:e>
                          <m:r>
                            <a:rPr lang="tr-TR" i="1">
                              <a:solidFill>
                                <a:schemeClr val="accent5">
                                  <a:lumMod val="75000"/>
                                </a:schemeClr>
                              </a:solidFill>
                              <a:latin typeface="Cambria Math"/>
                            </a:rPr>
                            <m:t>𝑃𝑑𝑉</m:t>
                          </m:r>
                          <m:r>
                            <a:rPr lang="tr-TR" i="1">
                              <a:solidFill>
                                <a:schemeClr val="accent5">
                                  <a:lumMod val="75000"/>
                                </a:schemeClr>
                              </a:solidFill>
                              <a:latin typeface="Cambria Math"/>
                            </a:rPr>
                            <m:t>=</m:t>
                          </m:r>
                          <m:r>
                            <m:rPr>
                              <m:sty m:val="p"/>
                            </m:rPr>
                            <a:rPr lang="el-GR" i="1">
                              <a:solidFill>
                                <a:schemeClr val="accent5">
                                  <a:lumMod val="75000"/>
                                </a:schemeClr>
                              </a:solidFill>
                              <a:latin typeface="Cambria Math"/>
                            </a:rPr>
                            <m:t>Δ</m:t>
                          </m:r>
                          <m:r>
                            <a:rPr lang="tr-TR" i="1">
                              <a:solidFill>
                                <a:schemeClr val="accent5">
                                  <a:lumMod val="75000"/>
                                </a:schemeClr>
                              </a:solidFill>
                              <a:latin typeface="Cambria Math"/>
                            </a:rPr>
                            <m:t>𝑃𝑉</m:t>
                          </m:r>
                          <m:r>
                            <a:rPr lang="tr-TR" i="1">
                              <a:solidFill>
                                <a:schemeClr val="accent5">
                                  <a:lumMod val="75000"/>
                                </a:schemeClr>
                              </a:solidFill>
                              <a:latin typeface="Cambria Math"/>
                            </a:rPr>
                            <m:t>−</m:t>
                          </m:r>
                        </m:e>
                      </m:nary>
                      <m:nary>
                        <m:naryPr>
                          <m:limLoc m:val="undOvr"/>
                          <m:subHide m:val="on"/>
                          <m:supHide m:val="on"/>
                          <m:ctrlPr>
                            <a:rPr lang="tr-TR" i="1">
                              <a:solidFill>
                                <a:schemeClr val="accent5">
                                  <a:lumMod val="75000"/>
                                </a:schemeClr>
                              </a:solidFill>
                              <a:latin typeface="Cambria Math" panose="02040503050406030204" pitchFamily="18" charset="0"/>
                            </a:rPr>
                          </m:ctrlPr>
                        </m:naryPr>
                        <m:sub/>
                        <m:sup/>
                        <m:e>
                          <m:r>
                            <a:rPr lang="tr-TR" i="1">
                              <a:solidFill>
                                <a:schemeClr val="accent5">
                                  <a:lumMod val="75000"/>
                                </a:schemeClr>
                              </a:solidFill>
                              <a:latin typeface="Cambria Math"/>
                            </a:rPr>
                            <m:t>𝑉𝑑𝑃</m:t>
                          </m:r>
                        </m:e>
                      </m:nary>
                    </m:oMath>
                  </m:oMathPara>
                </a14:m>
                <a:endParaRPr lang="tr-TR" dirty="0">
                  <a:solidFill>
                    <a:schemeClr val="accent5">
                      <a:lumMod val="75000"/>
                    </a:schemeClr>
                  </a:solidFill>
                  <a:latin typeface="Arial" pitchFamily="34" charset="0"/>
                  <a:cs typeface="Arial" pitchFamily="34" charset="0"/>
                </a:endParaRPr>
              </a:p>
              <a:p>
                <a:pPr marL="0" indent="0">
                  <a:buNone/>
                </a:pPr>
                <a:r>
                  <a:rPr lang="tr-TR" dirty="0">
                    <a:latin typeface="Arial" pitchFamily="34" charset="0"/>
                    <a:cs typeface="Arial" pitchFamily="34" charset="0"/>
                  </a:rPr>
                  <a:t>veya Eşitlik </a:t>
                </a:r>
                <a14:m>
                  <m:oMath xmlns:m="http://schemas.openxmlformats.org/officeDocument/2006/math">
                    <m:nary>
                      <m:naryPr>
                        <m:limLoc m:val="undOvr"/>
                        <m:subHide m:val="on"/>
                        <m:supHide m:val="on"/>
                        <m:ctrlPr>
                          <a:rPr lang="tr-TR" i="1">
                            <a:latin typeface="Cambria Math" panose="02040503050406030204" pitchFamily="18" charset="0"/>
                          </a:rPr>
                        </m:ctrlPr>
                      </m:naryPr>
                      <m:sub/>
                      <m:sup/>
                      <m:e>
                        <m:r>
                          <a:rPr lang="tr-TR" i="1">
                            <a:latin typeface="Cambria Math"/>
                          </a:rPr>
                          <m:t>𝑃𝑑𝑉</m:t>
                        </m:r>
                        <m:r>
                          <a:rPr lang="tr-TR" i="1">
                            <a:latin typeface="Cambria Math"/>
                          </a:rPr>
                          <m:t>=</m:t>
                        </m:r>
                        <m:r>
                          <m:rPr>
                            <m:sty m:val="p"/>
                          </m:rPr>
                          <a:rPr lang="el-GR" i="1">
                            <a:latin typeface="Cambria Math"/>
                          </a:rPr>
                          <m:t>Δ</m:t>
                        </m:r>
                        <m:r>
                          <a:rPr lang="tr-TR" i="1">
                            <a:latin typeface="Cambria Math"/>
                          </a:rPr>
                          <m:t>𝑃𝑉</m:t>
                        </m:r>
                        <m:r>
                          <a:rPr lang="tr-TR" i="1">
                            <a:latin typeface="Cambria Math"/>
                          </a:rPr>
                          <m:t>−</m:t>
                        </m:r>
                      </m:e>
                    </m:nary>
                    <m:nary>
                      <m:naryPr>
                        <m:limLoc m:val="undOvr"/>
                        <m:subHide m:val="on"/>
                        <m:supHide m:val="on"/>
                        <m:ctrlPr>
                          <a:rPr lang="tr-TR" i="1">
                            <a:latin typeface="Cambria Math" panose="02040503050406030204" pitchFamily="18" charset="0"/>
                          </a:rPr>
                        </m:ctrlPr>
                      </m:naryPr>
                      <m:sub/>
                      <m:sup/>
                      <m:e>
                        <m:r>
                          <a:rPr lang="tr-TR" i="1">
                            <a:latin typeface="Cambria Math"/>
                          </a:rPr>
                          <m:t>𝑉𝑑𝑃</m:t>
                        </m:r>
                      </m:e>
                    </m:nary>
                  </m:oMath>
                </a14:m>
                <a:r>
                  <a:rPr lang="tr-TR" dirty="0">
                    <a:latin typeface="Arial" pitchFamily="34" charset="0"/>
                    <a:cs typeface="Arial" pitchFamily="34" charset="0"/>
                  </a:rPr>
                  <a:t> ‘u Eşitlik </a:t>
                </a:r>
                <a:endParaRPr lang="tr-TR" i="1" dirty="0">
                  <a:latin typeface="Cambria Math"/>
                </a:endParaRPr>
              </a:p>
              <a:p>
                <a:pPr marL="0" indent="0">
                  <a:buNone/>
                </a:pPr>
                <a14:m>
                  <m:oMath xmlns:m="http://schemas.openxmlformats.org/officeDocument/2006/math">
                    <m:r>
                      <m:rPr>
                        <m:sty m:val="p"/>
                      </m:rPr>
                      <a:rPr lang="el-GR" i="1">
                        <a:latin typeface="Cambria Math"/>
                      </a:rPr>
                      <m:t>Δ</m:t>
                    </m:r>
                    <m:r>
                      <a:rPr lang="tr-TR" i="1">
                        <a:latin typeface="Cambria Math"/>
                      </a:rPr>
                      <m:t>𝐸</m:t>
                    </m:r>
                    <m:r>
                      <a:rPr lang="tr-TR" i="1" baseline="-25000">
                        <a:latin typeface="Cambria Math"/>
                      </a:rPr>
                      <m:t>𝑖</m:t>
                    </m:r>
                    <m:r>
                      <a:rPr lang="tr-TR" i="1">
                        <a:latin typeface="Cambria Math"/>
                      </a:rPr>
                      <m:t>=</m:t>
                    </m:r>
                    <m:r>
                      <a:rPr lang="tr-TR" i="1">
                        <a:latin typeface="Cambria Math"/>
                      </a:rPr>
                      <m:t>𝑄</m:t>
                    </m:r>
                    <m:r>
                      <a:rPr lang="tr-TR" i="1">
                        <a:latin typeface="Cambria Math"/>
                      </a:rPr>
                      <m:t>+</m:t>
                    </m:r>
                    <m:r>
                      <a:rPr lang="tr-TR" i="1">
                        <a:latin typeface="Cambria Math"/>
                      </a:rPr>
                      <m:t>𝐸</m:t>
                    </m:r>
                    <m:r>
                      <a:rPr lang="tr-TR" b="0" i="1" smtClean="0">
                        <a:latin typeface="Cambria Math"/>
                      </a:rPr>
                      <m:t> </m:t>
                    </m:r>
                    <m:r>
                      <a:rPr lang="tr-TR" i="1" baseline="-25000">
                        <a:latin typeface="Cambria Math"/>
                      </a:rPr>
                      <m:t>𝑓</m:t>
                    </m:r>
                    <m:r>
                      <a:rPr lang="tr-TR" i="1">
                        <a:latin typeface="Cambria Math"/>
                      </a:rPr>
                      <m:t>−|</m:t>
                    </m:r>
                    <m:r>
                      <a:rPr lang="tr-TR" i="1">
                        <a:latin typeface="Cambria Math"/>
                      </a:rPr>
                      <m:t>𝑃𝑑𝑉</m:t>
                    </m:r>
                  </m:oMath>
                </a14:m>
                <a:r>
                  <a:rPr lang="tr-TR" dirty="0">
                    <a:latin typeface="Arial" pitchFamily="34" charset="0"/>
                    <a:cs typeface="Arial" pitchFamily="34" charset="0"/>
                  </a:rPr>
                  <a:t>'da yerine koyarsak,</a:t>
                </a:r>
              </a:p>
              <a:p>
                <a:pPr marL="0" indent="0">
                  <a:buNone/>
                </a:pPr>
                <a:endParaRPr lang="tr-TR" i="1" dirty="0">
                  <a:solidFill>
                    <a:schemeClr val="accent5">
                      <a:lumMod val="75000"/>
                    </a:schemeClr>
                  </a:solidFill>
                  <a:latin typeface="Cambria Math"/>
                </a:endParaRPr>
              </a:p>
              <a:p>
                <a:pPr marL="0" indent="0">
                  <a:buNone/>
                </a:pPr>
                <a14:m>
                  <m:oMathPara xmlns:m="http://schemas.openxmlformats.org/officeDocument/2006/math">
                    <m:oMathParaPr>
                      <m:jc m:val="centerGroup"/>
                    </m:oMathParaPr>
                    <m:oMath xmlns:m="http://schemas.openxmlformats.org/officeDocument/2006/math">
                      <m:r>
                        <m:rPr>
                          <m:sty m:val="p"/>
                        </m:rPr>
                        <a:rPr lang="el-GR" i="1" smtClean="0">
                          <a:solidFill>
                            <a:schemeClr val="accent5">
                              <a:lumMod val="75000"/>
                            </a:schemeClr>
                          </a:solidFill>
                          <a:latin typeface="Cambria Math"/>
                        </a:rPr>
                        <m:t>Δ</m:t>
                      </m:r>
                      <m:r>
                        <a:rPr lang="tr-TR" i="1">
                          <a:solidFill>
                            <a:schemeClr val="accent5">
                              <a:lumMod val="75000"/>
                            </a:schemeClr>
                          </a:solidFill>
                          <a:latin typeface="Cambria Math"/>
                        </a:rPr>
                        <m:t>𝐸</m:t>
                      </m:r>
                      <m:r>
                        <a:rPr lang="tr-TR" i="1" baseline="-25000">
                          <a:solidFill>
                            <a:schemeClr val="accent5">
                              <a:lumMod val="75000"/>
                            </a:schemeClr>
                          </a:solidFill>
                          <a:latin typeface="Cambria Math"/>
                        </a:rPr>
                        <m:t>𝑖</m:t>
                      </m:r>
                      <m:r>
                        <a:rPr lang="tr-TR" i="1">
                          <a:solidFill>
                            <a:schemeClr val="accent5">
                              <a:lumMod val="75000"/>
                            </a:schemeClr>
                          </a:solidFill>
                          <a:latin typeface="Cambria Math"/>
                        </a:rPr>
                        <m:t>+</m:t>
                      </m:r>
                      <m:r>
                        <m:rPr>
                          <m:sty m:val="p"/>
                        </m:rPr>
                        <a:rPr lang="el-GR" i="1">
                          <a:solidFill>
                            <a:schemeClr val="accent5">
                              <a:lumMod val="75000"/>
                            </a:schemeClr>
                          </a:solidFill>
                          <a:latin typeface="Cambria Math"/>
                        </a:rPr>
                        <m:t>Δ</m:t>
                      </m:r>
                      <m:r>
                        <a:rPr lang="tr-TR" i="1">
                          <a:solidFill>
                            <a:schemeClr val="accent5">
                              <a:lumMod val="75000"/>
                            </a:schemeClr>
                          </a:solidFill>
                          <a:latin typeface="Cambria Math"/>
                        </a:rPr>
                        <m:t>𝑃𝑉</m:t>
                      </m:r>
                      <m:r>
                        <a:rPr lang="tr-TR" i="1">
                          <a:solidFill>
                            <a:schemeClr val="accent5">
                              <a:lumMod val="75000"/>
                            </a:schemeClr>
                          </a:solidFill>
                          <a:latin typeface="Cambria Math"/>
                        </a:rPr>
                        <m:t>=</m:t>
                      </m:r>
                      <m:r>
                        <a:rPr lang="tr-TR" i="1">
                          <a:solidFill>
                            <a:schemeClr val="accent5">
                              <a:lumMod val="75000"/>
                            </a:schemeClr>
                          </a:solidFill>
                          <a:latin typeface="Cambria Math"/>
                        </a:rPr>
                        <m:t>𝑄</m:t>
                      </m:r>
                      <m:r>
                        <a:rPr lang="tr-TR" i="1">
                          <a:solidFill>
                            <a:schemeClr val="accent5">
                              <a:lumMod val="75000"/>
                            </a:schemeClr>
                          </a:solidFill>
                          <a:latin typeface="Cambria Math"/>
                        </a:rPr>
                        <m:t>+</m:t>
                      </m:r>
                      <m:r>
                        <a:rPr lang="tr-TR" i="1">
                          <a:solidFill>
                            <a:schemeClr val="accent5">
                              <a:lumMod val="75000"/>
                            </a:schemeClr>
                          </a:solidFill>
                          <a:latin typeface="Cambria Math"/>
                        </a:rPr>
                        <m:t>𝐸</m:t>
                      </m:r>
                      <m:r>
                        <a:rPr lang="tr-TR" b="0" i="1" smtClean="0">
                          <a:solidFill>
                            <a:schemeClr val="accent5">
                              <a:lumMod val="75000"/>
                            </a:schemeClr>
                          </a:solidFill>
                          <a:latin typeface="Cambria Math"/>
                        </a:rPr>
                        <m:t> </m:t>
                      </m:r>
                      <m:r>
                        <a:rPr lang="tr-TR" i="1" baseline="-25000">
                          <a:solidFill>
                            <a:schemeClr val="accent5">
                              <a:lumMod val="75000"/>
                            </a:schemeClr>
                          </a:solidFill>
                          <a:latin typeface="Cambria Math"/>
                        </a:rPr>
                        <m:t>𝑓</m:t>
                      </m:r>
                      <m:r>
                        <a:rPr lang="tr-TR" i="1">
                          <a:solidFill>
                            <a:schemeClr val="accent5">
                              <a:lumMod val="75000"/>
                            </a:schemeClr>
                          </a:solidFill>
                          <a:latin typeface="Cambria Math"/>
                        </a:rPr>
                        <m:t>+ </m:t>
                      </m:r>
                      <m:nary>
                        <m:naryPr>
                          <m:limLoc m:val="undOvr"/>
                          <m:subHide m:val="on"/>
                          <m:supHide m:val="on"/>
                          <m:ctrlPr>
                            <a:rPr lang="tr-TR" i="1">
                              <a:solidFill>
                                <a:schemeClr val="accent5">
                                  <a:lumMod val="75000"/>
                                </a:schemeClr>
                              </a:solidFill>
                              <a:latin typeface="Cambria Math" panose="02040503050406030204" pitchFamily="18" charset="0"/>
                            </a:rPr>
                          </m:ctrlPr>
                        </m:naryPr>
                        <m:sub/>
                        <m:sup/>
                        <m:e>
                          <m:r>
                            <a:rPr lang="tr-TR" i="1">
                              <a:solidFill>
                                <a:schemeClr val="accent5">
                                  <a:lumMod val="75000"/>
                                </a:schemeClr>
                              </a:solidFill>
                              <a:latin typeface="Cambria Math"/>
                            </a:rPr>
                            <m:t>𝑉𝑑𝑃</m:t>
                          </m:r>
                        </m:e>
                      </m:nary>
                    </m:oMath>
                  </m:oMathPara>
                </a14:m>
                <a:endParaRPr lang="tr-TR" dirty="0">
                  <a:latin typeface="Arial" pitchFamily="34" charset="0"/>
                  <a:cs typeface="Arial" pitchFamily="34"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1176337" y="764704"/>
                <a:ext cx="10072687" cy="5472608"/>
              </a:xfrm>
              <a:blipFill>
                <a:blip r:embed="rId2"/>
                <a:stretch>
                  <a:fillRect l="-424" t="-1225"/>
                </a:stretch>
              </a:blipFill>
            </p:spPr>
            <p:txBody>
              <a:bodyPr/>
              <a:lstStyle/>
              <a:p>
                <a:r>
                  <a:rPr lang="tr-TR">
                    <a:noFill/>
                  </a:rPr>
                  <a:t> </a:t>
                </a:r>
              </a:p>
            </p:txBody>
          </p:sp>
        </mc:Fallback>
      </mc:AlternateContent>
    </p:spTree>
    <p:extLst>
      <p:ext uri="{BB962C8B-B14F-4D97-AF65-F5344CB8AC3E}">
        <p14:creationId xmlns:p14="http://schemas.microsoft.com/office/powerpoint/2010/main" val="4259625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809625" y="764704"/>
                <a:ext cx="10544175" cy="5472608"/>
              </a:xfrm>
            </p:spPr>
            <p:txBody>
              <a:bodyPr/>
              <a:lstStyle/>
              <a:p>
                <a:pPr marL="0" indent="0">
                  <a:buNone/>
                </a:pPr>
                <a:r>
                  <a:rPr lang="tr-TR" dirty="0">
                    <a:latin typeface="Arial" pitchFamily="34" charset="0"/>
                    <a:cs typeface="Arial" pitchFamily="34" charset="0"/>
                  </a:rPr>
                  <a:t>Eşitlik </a:t>
                </a:r>
                <a14:m>
                  <m:oMath xmlns:m="http://schemas.openxmlformats.org/officeDocument/2006/math">
                    <m:r>
                      <m:rPr>
                        <m:sty m:val="p"/>
                      </m:rPr>
                      <a:rPr lang="el-GR" i="1">
                        <a:latin typeface="Cambria Math"/>
                      </a:rPr>
                      <m:t>Δ</m:t>
                    </m:r>
                    <m:r>
                      <a:rPr lang="tr-TR" i="1">
                        <a:latin typeface="Cambria Math"/>
                      </a:rPr>
                      <m:t>𝐸</m:t>
                    </m:r>
                    <m:r>
                      <a:rPr lang="tr-TR" i="1" baseline="-25000">
                        <a:latin typeface="Cambria Math"/>
                      </a:rPr>
                      <m:t>𝑖</m:t>
                    </m:r>
                    <m:r>
                      <a:rPr lang="tr-TR" i="1">
                        <a:latin typeface="Cambria Math"/>
                      </a:rPr>
                      <m:t>+</m:t>
                    </m:r>
                    <m:r>
                      <m:rPr>
                        <m:sty m:val="p"/>
                      </m:rPr>
                      <a:rPr lang="el-GR" i="1">
                        <a:latin typeface="Cambria Math"/>
                      </a:rPr>
                      <m:t>Δ</m:t>
                    </m:r>
                    <m:r>
                      <a:rPr lang="tr-TR" i="1">
                        <a:latin typeface="Cambria Math"/>
                      </a:rPr>
                      <m:t>𝑃𝑉</m:t>
                    </m:r>
                    <m:r>
                      <a:rPr lang="tr-TR" i="1">
                        <a:latin typeface="Cambria Math"/>
                      </a:rPr>
                      <m:t>=</m:t>
                    </m:r>
                    <m:r>
                      <a:rPr lang="tr-TR" i="1">
                        <a:latin typeface="Cambria Math"/>
                      </a:rPr>
                      <m:t>𝑄</m:t>
                    </m:r>
                    <m:r>
                      <a:rPr lang="tr-TR" i="1">
                        <a:latin typeface="Cambria Math"/>
                      </a:rPr>
                      <m:t>+</m:t>
                    </m:r>
                    <m:r>
                      <a:rPr lang="tr-TR" i="1">
                        <a:latin typeface="Cambria Math"/>
                      </a:rPr>
                      <m:t>𝐸</m:t>
                    </m:r>
                    <m:r>
                      <a:rPr lang="tr-TR" b="0" i="1" smtClean="0">
                        <a:latin typeface="Cambria Math"/>
                      </a:rPr>
                      <m:t> </m:t>
                    </m:r>
                    <m:r>
                      <a:rPr lang="tr-TR" i="1" baseline="-25000">
                        <a:latin typeface="Cambria Math"/>
                      </a:rPr>
                      <m:t>𝑓</m:t>
                    </m:r>
                    <m:r>
                      <a:rPr lang="tr-TR" i="1">
                        <a:latin typeface="Cambria Math"/>
                      </a:rPr>
                      <m:t>+ </m:t>
                    </m:r>
                    <m:nary>
                      <m:naryPr>
                        <m:limLoc m:val="undOvr"/>
                        <m:subHide m:val="on"/>
                        <m:supHide m:val="on"/>
                        <m:ctrlPr>
                          <a:rPr lang="tr-TR" i="1">
                            <a:latin typeface="Cambria Math" panose="02040503050406030204" pitchFamily="18" charset="0"/>
                          </a:rPr>
                        </m:ctrlPr>
                      </m:naryPr>
                      <m:sub/>
                      <m:sup/>
                      <m:e>
                        <m:r>
                          <a:rPr lang="tr-TR" i="1">
                            <a:latin typeface="Cambria Math"/>
                          </a:rPr>
                          <m:t>𝑉𝑑𝑃</m:t>
                        </m:r>
                      </m:e>
                    </m:nary>
                  </m:oMath>
                </a14:m>
                <a:r>
                  <a:rPr lang="tr-TR" dirty="0">
                    <a:latin typeface="Arial" pitchFamily="34" charset="0"/>
                    <a:cs typeface="Arial" pitchFamily="34" charset="0"/>
                  </a:rPr>
                  <a:t> genişletilmiş formda yazılarak, iç enerji için </a:t>
                </a:r>
                <a:r>
                  <a:rPr lang="tr-TR" dirty="0">
                    <a:latin typeface="Cambria Math"/>
                    <a:ea typeface="Cambria Math"/>
                    <a:cs typeface="Arial" pitchFamily="34" charset="0"/>
                  </a:rPr>
                  <a:t>𝛥</a:t>
                </a:r>
                <a:r>
                  <a:rPr lang="tr-TR" dirty="0">
                    <a:latin typeface="Arial" pitchFamily="34" charset="0"/>
                    <a:cs typeface="Arial" pitchFamily="34" charset="0"/>
                  </a:rPr>
                  <a:t>'</a:t>
                </a:r>
                <a:r>
                  <a:rPr lang="tr-TR" dirty="0" err="1">
                    <a:latin typeface="Arial" pitchFamily="34" charset="0"/>
                    <a:cs typeface="Arial" pitchFamily="34" charset="0"/>
                  </a:rPr>
                  <a:t>nın</a:t>
                </a:r>
                <a:r>
                  <a:rPr lang="tr-TR" dirty="0">
                    <a:latin typeface="Arial" pitchFamily="34" charset="0"/>
                    <a:cs typeface="Arial" pitchFamily="34" charset="0"/>
                  </a:rPr>
                  <a:t> zamandaki son eksi ilk enerji değeri, diğer terimler için </a:t>
                </a:r>
                <a:r>
                  <a:rPr lang="tr-TR" dirty="0">
                    <a:latin typeface="Cambria Math"/>
                    <a:ea typeface="Cambria Math"/>
                    <a:cs typeface="Arial" pitchFamily="34" charset="0"/>
                  </a:rPr>
                  <a:t>𝛥</a:t>
                </a:r>
                <a:r>
                  <a:rPr lang="tr-TR" dirty="0">
                    <a:latin typeface="Arial" pitchFamily="34" charset="0"/>
                    <a:cs typeface="Arial" pitchFamily="34" charset="0"/>
                  </a:rPr>
                  <a:t>'</a:t>
                </a:r>
                <a:r>
                  <a:rPr lang="tr-TR" dirty="0" err="1">
                    <a:latin typeface="Arial" pitchFamily="34" charset="0"/>
                    <a:cs typeface="Arial" pitchFamily="34" charset="0"/>
                  </a:rPr>
                  <a:t>nın</a:t>
                </a:r>
                <a:r>
                  <a:rPr lang="tr-TR" dirty="0">
                    <a:latin typeface="Arial" pitchFamily="34" charset="0"/>
                    <a:cs typeface="Arial" pitchFamily="34" charset="0"/>
                  </a:rPr>
                  <a:t> çıkan eksi giren anlamına geldiğine dikkat ederek,</a:t>
                </a:r>
              </a:p>
              <a:p>
                <a:pPr marL="0" indent="0">
                  <a:buNone/>
                </a:pPr>
                <a:r>
                  <a:rPr lang="tr-TR" dirty="0">
                    <a:latin typeface="Arial" pitchFamily="34" charset="0"/>
                    <a:cs typeface="Arial" pitchFamily="34" charset="0"/>
                  </a:rPr>
                  <a:t>      </a:t>
                </a:r>
              </a:p>
              <a:p>
                <a:pPr marL="0" indent="0">
                  <a:buNone/>
                </a:pPr>
                <a:r>
                  <a:rPr lang="tr-TR" dirty="0">
                    <a:latin typeface="Arial" pitchFamily="34" charset="0"/>
                    <a:cs typeface="Arial" pitchFamily="34" charset="0"/>
                  </a:rPr>
                  <a:t>        </a:t>
                </a:r>
                <a14:m>
                  <m:oMath xmlns:m="http://schemas.openxmlformats.org/officeDocument/2006/math">
                    <m:r>
                      <a:rPr lang="tr-TR" i="1" smtClean="0">
                        <a:solidFill>
                          <a:schemeClr val="accent5">
                            <a:lumMod val="75000"/>
                          </a:schemeClr>
                        </a:solidFill>
                        <a:latin typeface="Cambria Math"/>
                      </a:rPr>
                      <m:t>𝐸</m:t>
                    </m:r>
                    <m:r>
                      <a:rPr lang="tr-TR" i="1" baseline="-25000">
                        <a:solidFill>
                          <a:schemeClr val="accent5">
                            <a:lumMod val="75000"/>
                          </a:schemeClr>
                        </a:solidFill>
                        <a:latin typeface="Cambria Math"/>
                      </a:rPr>
                      <m:t>𝑖</m:t>
                    </m:r>
                    <m:r>
                      <a:rPr lang="tr-TR" i="1" baseline="-14000">
                        <a:solidFill>
                          <a:schemeClr val="accent5">
                            <a:lumMod val="75000"/>
                          </a:schemeClr>
                        </a:solidFill>
                        <a:latin typeface="Cambria Math"/>
                      </a:rPr>
                      <m:t>,</m:t>
                    </m:r>
                    <m:r>
                      <a:rPr lang="tr-TR" i="1" baseline="-25000">
                        <a:solidFill>
                          <a:schemeClr val="accent5">
                            <a:lumMod val="75000"/>
                          </a:schemeClr>
                        </a:solidFill>
                        <a:latin typeface="Cambria Math"/>
                      </a:rPr>
                      <m:t>2</m:t>
                    </m:r>
                    <m:r>
                      <a:rPr lang="tr-TR" i="1">
                        <a:solidFill>
                          <a:schemeClr val="accent5">
                            <a:lumMod val="75000"/>
                          </a:schemeClr>
                        </a:solidFill>
                        <a:latin typeface="Cambria Math"/>
                      </a:rPr>
                      <m:t>−</m:t>
                    </m:r>
                    <m:r>
                      <a:rPr lang="tr-TR" i="1">
                        <a:solidFill>
                          <a:schemeClr val="accent5">
                            <a:lumMod val="75000"/>
                          </a:schemeClr>
                        </a:solidFill>
                        <a:latin typeface="Cambria Math"/>
                      </a:rPr>
                      <m:t>𝐸</m:t>
                    </m:r>
                    <m:r>
                      <a:rPr lang="tr-TR" b="0" i="1" smtClean="0">
                        <a:solidFill>
                          <a:schemeClr val="accent5">
                            <a:lumMod val="75000"/>
                          </a:schemeClr>
                        </a:solidFill>
                        <a:latin typeface="Cambria Math"/>
                      </a:rPr>
                      <m:t> </m:t>
                    </m:r>
                    <m:r>
                      <a:rPr lang="tr-TR" i="1" baseline="-25000">
                        <a:solidFill>
                          <a:schemeClr val="accent5">
                            <a:lumMod val="75000"/>
                          </a:schemeClr>
                        </a:solidFill>
                        <a:latin typeface="Cambria Math"/>
                      </a:rPr>
                      <m:t>𝑖</m:t>
                    </m:r>
                    <m:r>
                      <a:rPr lang="tr-TR" i="1" baseline="-14000">
                        <a:solidFill>
                          <a:schemeClr val="accent5">
                            <a:lumMod val="75000"/>
                          </a:schemeClr>
                        </a:solidFill>
                        <a:latin typeface="Cambria Math"/>
                      </a:rPr>
                      <m:t>,</m:t>
                    </m:r>
                    <m:r>
                      <a:rPr lang="tr-TR" i="1" baseline="-25000">
                        <a:solidFill>
                          <a:schemeClr val="accent5">
                            <a:lumMod val="75000"/>
                          </a:schemeClr>
                        </a:solidFill>
                        <a:latin typeface="Cambria Math"/>
                      </a:rPr>
                      <m:t>1</m:t>
                    </m:r>
                    <m:r>
                      <a:rPr lang="tr-TR" i="1">
                        <a:solidFill>
                          <a:schemeClr val="accent5">
                            <a:lumMod val="75000"/>
                          </a:schemeClr>
                        </a:solidFill>
                        <a:latin typeface="Cambria Math"/>
                      </a:rPr>
                      <m:t>+</m:t>
                    </m:r>
                    <m:r>
                      <a:rPr lang="tr-TR" i="1">
                        <a:solidFill>
                          <a:schemeClr val="accent5">
                            <a:lumMod val="75000"/>
                          </a:schemeClr>
                        </a:solidFill>
                        <a:latin typeface="Cambria Math"/>
                      </a:rPr>
                      <m:t>𝑃</m:t>
                    </m:r>
                    <m:r>
                      <a:rPr lang="tr-TR" i="1" baseline="-25000">
                        <a:solidFill>
                          <a:schemeClr val="accent5">
                            <a:lumMod val="75000"/>
                          </a:schemeClr>
                        </a:solidFill>
                        <a:latin typeface="Cambria Math"/>
                      </a:rPr>
                      <m:t>2</m:t>
                    </m:r>
                    <m:r>
                      <a:rPr lang="tr-TR" i="1">
                        <a:solidFill>
                          <a:schemeClr val="accent5">
                            <a:lumMod val="75000"/>
                          </a:schemeClr>
                        </a:solidFill>
                        <a:latin typeface="Cambria Math"/>
                      </a:rPr>
                      <m:t>𝑉</m:t>
                    </m:r>
                    <m:r>
                      <a:rPr lang="tr-TR" i="1" baseline="-25000">
                        <a:solidFill>
                          <a:schemeClr val="accent5">
                            <a:lumMod val="75000"/>
                          </a:schemeClr>
                        </a:solidFill>
                        <a:latin typeface="Cambria Math"/>
                      </a:rPr>
                      <m:t>2</m:t>
                    </m:r>
                    <m:r>
                      <a:rPr lang="tr-TR" i="1">
                        <a:solidFill>
                          <a:schemeClr val="accent5">
                            <a:lumMod val="75000"/>
                          </a:schemeClr>
                        </a:solidFill>
                        <a:latin typeface="Cambria Math"/>
                      </a:rPr>
                      <m:t>−</m:t>
                    </m:r>
                    <m:r>
                      <a:rPr lang="tr-TR" i="1">
                        <a:solidFill>
                          <a:schemeClr val="accent5">
                            <a:lumMod val="75000"/>
                          </a:schemeClr>
                        </a:solidFill>
                        <a:latin typeface="Cambria Math"/>
                      </a:rPr>
                      <m:t>𝑃</m:t>
                    </m:r>
                    <m:r>
                      <a:rPr lang="tr-TR" i="1" baseline="-25000">
                        <a:solidFill>
                          <a:schemeClr val="accent5">
                            <a:lumMod val="75000"/>
                          </a:schemeClr>
                        </a:solidFill>
                        <a:latin typeface="Cambria Math"/>
                      </a:rPr>
                      <m:t>1</m:t>
                    </m:r>
                    <m:r>
                      <a:rPr lang="tr-TR" i="1">
                        <a:solidFill>
                          <a:schemeClr val="accent5">
                            <a:lumMod val="75000"/>
                          </a:schemeClr>
                        </a:solidFill>
                        <a:latin typeface="Cambria Math"/>
                      </a:rPr>
                      <m:t>𝑉</m:t>
                    </m:r>
                    <m:r>
                      <a:rPr lang="tr-TR" i="1" baseline="-25000">
                        <a:solidFill>
                          <a:schemeClr val="accent5">
                            <a:lumMod val="75000"/>
                          </a:schemeClr>
                        </a:solidFill>
                        <a:latin typeface="Cambria Math"/>
                      </a:rPr>
                      <m:t>1</m:t>
                    </m:r>
                    <m:r>
                      <a:rPr lang="tr-TR" i="1">
                        <a:solidFill>
                          <a:schemeClr val="accent5">
                            <a:lumMod val="75000"/>
                          </a:schemeClr>
                        </a:solidFill>
                        <a:latin typeface="Cambria Math"/>
                      </a:rPr>
                      <m:t>=</m:t>
                    </m:r>
                    <m:r>
                      <a:rPr lang="tr-TR" i="1">
                        <a:solidFill>
                          <a:schemeClr val="accent5">
                            <a:lumMod val="75000"/>
                          </a:schemeClr>
                        </a:solidFill>
                        <a:latin typeface="Cambria Math"/>
                      </a:rPr>
                      <m:t>𝑄</m:t>
                    </m:r>
                    <m:r>
                      <a:rPr lang="tr-TR" i="1">
                        <a:solidFill>
                          <a:schemeClr val="accent5">
                            <a:lumMod val="75000"/>
                          </a:schemeClr>
                        </a:solidFill>
                        <a:latin typeface="Cambria Math"/>
                      </a:rPr>
                      <m:t>+</m:t>
                    </m:r>
                    <m:r>
                      <a:rPr lang="tr-TR" i="1">
                        <a:solidFill>
                          <a:schemeClr val="accent5">
                            <a:lumMod val="75000"/>
                          </a:schemeClr>
                        </a:solidFill>
                        <a:latin typeface="Cambria Math"/>
                      </a:rPr>
                      <m:t>𝐸</m:t>
                    </m:r>
                    <m:r>
                      <a:rPr lang="tr-TR" b="0" i="1" smtClean="0">
                        <a:solidFill>
                          <a:schemeClr val="accent5">
                            <a:lumMod val="75000"/>
                          </a:schemeClr>
                        </a:solidFill>
                        <a:latin typeface="Cambria Math"/>
                      </a:rPr>
                      <m:t> </m:t>
                    </m:r>
                    <m:r>
                      <a:rPr lang="tr-TR" i="1" baseline="-25000">
                        <a:solidFill>
                          <a:schemeClr val="accent5">
                            <a:lumMod val="75000"/>
                          </a:schemeClr>
                        </a:solidFill>
                        <a:latin typeface="Cambria Math"/>
                      </a:rPr>
                      <m:t>𝑓</m:t>
                    </m:r>
                    <m:r>
                      <a:rPr lang="tr-TR" i="1">
                        <a:solidFill>
                          <a:schemeClr val="accent5">
                            <a:lumMod val="75000"/>
                          </a:schemeClr>
                        </a:solidFill>
                        <a:latin typeface="Cambria Math"/>
                      </a:rPr>
                      <m:t>+</m:t>
                    </m:r>
                    <m:nary>
                      <m:naryPr>
                        <m:limLoc m:val="undOvr"/>
                        <m:subHide m:val="on"/>
                        <m:supHide m:val="on"/>
                        <m:ctrlPr>
                          <a:rPr lang="tr-TR" i="1">
                            <a:solidFill>
                              <a:schemeClr val="accent5">
                                <a:lumMod val="75000"/>
                              </a:schemeClr>
                            </a:solidFill>
                            <a:latin typeface="Cambria Math" panose="02040503050406030204" pitchFamily="18" charset="0"/>
                          </a:rPr>
                        </m:ctrlPr>
                      </m:naryPr>
                      <m:sub/>
                      <m:sup/>
                      <m:e>
                        <m:r>
                          <a:rPr lang="tr-TR" i="1">
                            <a:solidFill>
                              <a:schemeClr val="accent5">
                                <a:lumMod val="75000"/>
                              </a:schemeClr>
                            </a:solidFill>
                            <a:latin typeface="Cambria Math"/>
                          </a:rPr>
                          <m:t>𝑉𝑑𝑃</m:t>
                        </m:r>
                      </m:e>
                    </m:nary>
                  </m:oMath>
                </a14:m>
                <a:endParaRPr lang="tr-TR" dirty="0">
                  <a:solidFill>
                    <a:schemeClr val="accent5">
                      <a:lumMod val="75000"/>
                    </a:schemeClr>
                  </a:solidFill>
                </a:endParaRPr>
              </a:p>
              <a:p>
                <a:pPr marL="0" indent="0">
                  <a:buNone/>
                </a:pPr>
                <a:r>
                  <a:rPr lang="tr-TR" dirty="0">
                    <a:solidFill>
                      <a:schemeClr val="accent5">
                        <a:lumMod val="75000"/>
                      </a:schemeClr>
                    </a:solidFill>
                    <a:latin typeface="Arial" pitchFamily="34" charset="0"/>
                    <a:cs typeface="Arial" pitchFamily="34" charset="0"/>
                  </a:rPr>
                  <a:t>       </a:t>
                </a:r>
                <a14:m>
                  <m:oMath xmlns:m="http://schemas.openxmlformats.org/officeDocument/2006/math">
                    <m:d>
                      <m:dPr>
                        <m:ctrlPr>
                          <a:rPr lang="tr-TR" i="1">
                            <a:solidFill>
                              <a:schemeClr val="accent5">
                                <a:lumMod val="75000"/>
                              </a:schemeClr>
                            </a:solidFill>
                            <a:latin typeface="Cambria Math" panose="02040503050406030204" pitchFamily="18" charset="0"/>
                          </a:rPr>
                        </m:ctrlPr>
                      </m:dPr>
                      <m:e>
                        <m:r>
                          <a:rPr lang="tr-TR" i="1">
                            <a:solidFill>
                              <a:schemeClr val="accent5">
                                <a:lumMod val="75000"/>
                              </a:schemeClr>
                            </a:solidFill>
                            <a:latin typeface="Cambria Math"/>
                          </a:rPr>
                          <m:t>𝐸</m:t>
                        </m:r>
                        <m:r>
                          <a:rPr lang="tr-TR" i="1" baseline="-25000">
                            <a:solidFill>
                              <a:schemeClr val="accent5">
                                <a:lumMod val="75000"/>
                              </a:schemeClr>
                            </a:solidFill>
                            <a:latin typeface="Cambria Math"/>
                          </a:rPr>
                          <m:t>𝑖</m:t>
                        </m:r>
                        <m:r>
                          <a:rPr lang="tr-TR" i="1" baseline="-14000">
                            <a:solidFill>
                              <a:schemeClr val="accent5">
                                <a:lumMod val="75000"/>
                              </a:schemeClr>
                            </a:solidFill>
                            <a:latin typeface="Cambria Math"/>
                          </a:rPr>
                          <m:t>,</m:t>
                        </m:r>
                        <m:r>
                          <a:rPr lang="tr-TR" i="1" baseline="-25000">
                            <a:solidFill>
                              <a:schemeClr val="accent5">
                                <a:lumMod val="75000"/>
                              </a:schemeClr>
                            </a:solidFill>
                            <a:latin typeface="Cambria Math"/>
                          </a:rPr>
                          <m:t>2</m:t>
                        </m:r>
                        <m:r>
                          <a:rPr lang="tr-TR" i="1">
                            <a:solidFill>
                              <a:schemeClr val="accent5">
                                <a:lumMod val="75000"/>
                              </a:schemeClr>
                            </a:solidFill>
                            <a:latin typeface="Cambria Math"/>
                          </a:rPr>
                          <m:t>+</m:t>
                        </m:r>
                        <m:r>
                          <a:rPr lang="tr-TR" i="1">
                            <a:solidFill>
                              <a:schemeClr val="accent5">
                                <a:lumMod val="75000"/>
                              </a:schemeClr>
                            </a:solidFill>
                            <a:latin typeface="Cambria Math"/>
                          </a:rPr>
                          <m:t>𝑃</m:t>
                        </m:r>
                        <m:r>
                          <a:rPr lang="tr-TR" i="1" baseline="-25000">
                            <a:solidFill>
                              <a:schemeClr val="accent5">
                                <a:lumMod val="75000"/>
                              </a:schemeClr>
                            </a:solidFill>
                            <a:latin typeface="Cambria Math"/>
                          </a:rPr>
                          <m:t>2</m:t>
                        </m:r>
                        <m:r>
                          <a:rPr lang="tr-TR" i="1">
                            <a:solidFill>
                              <a:schemeClr val="accent5">
                                <a:lumMod val="75000"/>
                              </a:schemeClr>
                            </a:solidFill>
                            <a:latin typeface="Cambria Math"/>
                          </a:rPr>
                          <m:t>𝑉</m:t>
                        </m:r>
                        <m:r>
                          <a:rPr lang="tr-TR" i="1" baseline="-25000">
                            <a:solidFill>
                              <a:schemeClr val="accent5">
                                <a:lumMod val="75000"/>
                              </a:schemeClr>
                            </a:solidFill>
                            <a:latin typeface="Cambria Math"/>
                          </a:rPr>
                          <m:t>2</m:t>
                        </m:r>
                      </m:e>
                    </m:d>
                    <m:r>
                      <a:rPr lang="tr-TR" i="1">
                        <a:solidFill>
                          <a:schemeClr val="accent5">
                            <a:lumMod val="75000"/>
                          </a:schemeClr>
                        </a:solidFill>
                        <a:latin typeface="Cambria Math"/>
                      </a:rPr>
                      <m:t>−</m:t>
                    </m:r>
                    <m:d>
                      <m:dPr>
                        <m:ctrlPr>
                          <a:rPr lang="tr-TR" i="1">
                            <a:solidFill>
                              <a:schemeClr val="accent5">
                                <a:lumMod val="75000"/>
                              </a:schemeClr>
                            </a:solidFill>
                            <a:latin typeface="Cambria Math" panose="02040503050406030204" pitchFamily="18" charset="0"/>
                          </a:rPr>
                        </m:ctrlPr>
                      </m:dPr>
                      <m:e>
                        <m:r>
                          <a:rPr lang="tr-TR" i="1">
                            <a:solidFill>
                              <a:schemeClr val="accent5">
                                <a:lumMod val="75000"/>
                              </a:schemeClr>
                            </a:solidFill>
                            <a:latin typeface="Cambria Math"/>
                          </a:rPr>
                          <m:t>𝐸</m:t>
                        </m:r>
                        <m:r>
                          <a:rPr lang="tr-TR" i="1" baseline="-25000">
                            <a:solidFill>
                              <a:schemeClr val="accent5">
                                <a:lumMod val="75000"/>
                              </a:schemeClr>
                            </a:solidFill>
                            <a:latin typeface="Cambria Math"/>
                          </a:rPr>
                          <m:t>𝑖</m:t>
                        </m:r>
                        <m:r>
                          <a:rPr lang="tr-TR" i="1" baseline="-14000">
                            <a:solidFill>
                              <a:schemeClr val="accent5">
                                <a:lumMod val="75000"/>
                              </a:schemeClr>
                            </a:solidFill>
                            <a:latin typeface="Cambria Math"/>
                          </a:rPr>
                          <m:t>,1</m:t>
                        </m:r>
                        <m:r>
                          <a:rPr lang="tr-TR" i="1">
                            <a:solidFill>
                              <a:schemeClr val="accent5">
                                <a:lumMod val="75000"/>
                              </a:schemeClr>
                            </a:solidFill>
                            <a:latin typeface="Cambria Math"/>
                          </a:rPr>
                          <m:t>+</m:t>
                        </m:r>
                        <m:r>
                          <a:rPr lang="tr-TR" i="1">
                            <a:solidFill>
                              <a:schemeClr val="accent5">
                                <a:lumMod val="75000"/>
                              </a:schemeClr>
                            </a:solidFill>
                            <a:latin typeface="Cambria Math"/>
                          </a:rPr>
                          <m:t>𝑃</m:t>
                        </m:r>
                        <m:r>
                          <a:rPr lang="tr-TR" i="1" baseline="-25000">
                            <a:solidFill>
                              <a:schemeClr val="accent5">
                                <a:lumMod val="75000"/>
                              </a:schemeClr>
                            </a:solidFill>
                            <a:latin typeface="Cambria Math"/>
                          </a:rPr>
                          <m:t>1</m:t>
                        </m:r>
                        <m:r>
                          <a:rPr lang="tr-TR" i="1">
                            <a:solidFill>
                              <a:schemeClr val="accent5">
                                <a:lumMod val="75000"/>
                              </a:schemeClr>
                            </a:solidFill>
                            <a:latin typeface="Cambria Math"/>
                          </a:rPr>
                          <m:t>𝑉</m:t>
                        </m:r>
                        <m:r>
                          <a:rPr lang="tr-TR" i="1" baseline="-25000">
                            <a:solidFill>
                              <a:schemeClr val="accent5">
                                <a:lumMod val="75000"/>
                              </a:schemeClr>
                            </a:solidFill>
                            <a:latin typeface="Cambria Math"/>
                          </a:rPr>
                          <m:t>1</m:t>
                        </m:r>
                      </m:e>
                    </m:d>
                    <m:r>
                      <a:rPr lang="tr-TR" i="1">
                        <a:solidFill>
                          <a:schemeClr val="accent5">
                            <a:lumMod val="75000"/>
                          </a:schemeClr>
                        </a:solidFill>
                        <a:latin typeface="Cambria Math"/>
                      </a:rPr>
                      <m:t>=</m:t>
                    </m:r>
                    <m:r>
                      <a:rPr lang="tr-TR" i="1">
                        <a:solidFill>
                          <a:schemeClr val="accent5">
                            <a:lumMod val="75000"/>
                          </a:schemeClr>
                        </a:solidFill>
                        <a:latin typeface="Cambria Math"/>
                      </a:rPr>
                      <m:t>𝑄</m:t>
                    </m:r>
                    <m:r>
                      <a:rPr lang="tr-TR" i="1">
                        <a:solidFill>
                          <a:schemeClr val="accent5">
                            <a:lumMod val="75000"/>
                          </a:schemeClr>
                        </a:solidFill>
                        <a:latin typeface="Cambria Math"/>
                      </a:rPr>
                      <m:t>+</m:t>
                    </m:r>
                    <m:r>
                      <a:rPr lang="tr-TR" i="1">
                        <a:solidFill>
                          <a:schemeClr val="accent5">
                            <a:lumMod val="75000"/>
                          </a:schemeClr>
                        </a:solidFill>
                        <a:latin typeface="Cambria Math"/>
                      </a:rPr>
                      <m:t>𝐸</m:t>
                    </m:r>
                    <m:r>
                      <a:rPr lang="tr-TR" b="0" i="1" smtClean="0">
                        <a:solidFill>
                          <a:schemeClr val="accent5">
                            <a:lumMod val="75000"/>
                          </a:schemeClr>
                        </a:solidFill>
                        <a:latin typeface="Cambria Math"/>
                      </a:rPr>
                      <m:t> </m:t>
                    </m:r>
                    <m:r>
                      <a:rPr lang="tr-TR" i="1" baseline="-25000">
                        <a:solidFill>
                          <a:schemeClr val="accent5">
                            <a:lumMod val="75000"/>
                          </a:schemeClr>
                        </a:solidFill>
                        <a:latin typeface="Cambria Math"/>
                      </a:rPr>
                      <m:t>𝑓</m:t>
                    </m:r>
                    <m:r>
                      <a:rPr lang="tr-TR" i="1">
                        <a:solidFill>
                          <a:schemeClr val="accent5">
                            <a:lumMod val="75000"/>
                          </a:schemeClr>
                        </a:solidFill>
                        <a:latin typeface="Cambria Math"/>
                      </a:rPr>
                      <m:t>+</m:t>
                    </m:r>
                    <m:nary>
                      <m:naryPr>
                        <m:limLoc m:val="undOvr"/>
                        <m:subHide m:val="on"/>
                        <m:supHide m:val="on"/>
                        <m:ctrlPr>
                          <a:rPr lang="tr-TR" i="1">
                            <a:solidFill>
                              <a:schemeClr val="accent5">
                                <a:lumMod val="75000"/>
                              </a:schemeClr>
                            </a:solidFill>
                            <a:latin typeface="Cambria Math" panose="02040503050406030204" pitchFamily="18" charset="0"/>
                          </a:rPr>
                        </m:ctrlPr>
                      </m:naryPr>
                      <m:sub/>
                      <m:sup/>
                      <m:e>
                        <m:r>
                          <a:rPr lang="tr-TR" i="1">
                            <a:solidFill>
                              <a:schemeClr val="accent5">
                                <a:lumMod val="75000"/>
                              </a:schemeClr>
                            </a:solidFill>
                            <a:latin typeface="Cambria Math"/>
                          </a:rPr>
                          <m:t>𝑉𝑑𝑃</m:t>
                        </m:r>
                      </m:e>
                    </m:nary>
                  </m:oMath>
                </a14:m>
                <a:endParaRPr lang="tr-TR" dirty="0">
                  <a:solidFill>
                    <a:schemeClr val="accent5">
                      <a:lumMod val="75000"/>
                    </a:schemeClr>
                  </a:solidFill>
                  <a:latin typeface="Arial" pitchFamily="34" charset="0"/>
                  <a:cs typeface="Arial" pitchFamily="34" charset="0"/>
                </a:endParaRPr>
              </a:p>
              <a:p>
                <a:pPr marL="0" indent="0">
                  <a:buNone/>
                </a:pPr>
                <a:endParaRPr lang="tr-TR" dirty="0">
                  <a:latin typeface="Arial" pitchFamily="34" charset="0"/>
                  <a:cs typeface="Arial" pitchFamily="34" charset="0"/>
                </a:endParaRPr>
              </a:p>
              <a:p>
                <a:pPr marL="0" indent="0">
                  <a:buNone/>
                </a:pPr>
                <a:r>
                  <a:rPr lang="tr-TR" dirty="0" err="1">
                    <a:latin typeface="Arial" pitchFamily="34" charset="0"/>
                    <a:cs typeface="Arial" pitchFamily="34" charset="0"/>
                  </a:rPr>
                  <a:t>E</a:t>
                </a:r>
                <a:r>
                  <a:rPr lang="tr-TR" baseline="-25000" dirty="0" err="1">
                    <a:latin typeface="Arial" pitchFamily="34" charset="0"/>
                    <a:cs typeface="Arial" pitchFamily="34" charset="0"/>
                  </a:rPr>
                  <a:t>i</a:t>
                </a:r>
                <a:r>
                  <a:rPr lang="tr-TR" baseline="-25000" dirty="0">
                    <a:latin typeface="Arial" pitchFamily="34" charset="0"/>
                    <a:cs typeface="Arial" pitchFamily="34" charset="0"/>
                  </a:rPr>
                  <a:t> </a:t>
                </a:r>
                <a:r>
                  <a:rPr lang="tr-TR" dirty="0">
                    <a:latin typeface="Arial" pitchFamily="34" charset="0"/>
                    <a:cs typeface="Arial" pitchFamily="34" charset="0"/>
                  </a:rPr>
                  <a:t>+ PV </a:t>
                </a:r>
                <a:r>
                  <a:rPr lang="tr-TR" dirty="0" err="1">
                    <a:latin typeface="Arial" pitchFamily="34" charset="0"/>
                    <a:cs typeface="Arial" pitchFamily="34" charset="0"/>
                  </a:rPr>
                  <a:t>entalpi</a:t>
                </a:r>
                <a:r>
                  <a:rPr lang="tr-TR" dirty="0">
                    <a:latin typeface="Arial" pitchFamily="34" charset="0"/>
                    <a:cs typeface="Arial" pitchFamily="34" charset="0"/>
                  </a:rPr>
                  <a:t> H olarak tanımlanır. Dolayısıyla,</a:t>
                </a:r>
              </a:p>
              <a:p>
                <a:pPr marL="0" indent="0">
                  <a:buNone/>
                </a:pPr>
                <a14:m>
                  <m:oMathPara xmlns:m="http://schemas.openxmlformats.org/officeDocument/2006/math">
                    <m:oMathParaPr>
                      <m:jc m:val="centerGroup"/>
                    </m:oMathParaPr>
                    <m:oMath xmlns:m="http://schemas.openxmlformats.org/officeDocument/2006/math">
                      <m:r>
                        <a:rPr lang="tr-TR" b="0" i="1" smtClean="0">
                          <a:latin typeface="Cambria Math"/>
                        </a:rPr>
                        <m:t> </m:t>
                      </m:r>
                    </m:oMath>
                  </m:oMathPara>
                </a14:m>
                <a:endParaRPr lang="tr-TR" b="0" i="1" dirty="0">
                  <a:latin typeface="Cambria Math"/>
                </a:endParaRPr>
              </a:p>
              <a:p>
                <a:pPr marL="0" indent="0">
                  <a:buNone/>
                </a:pPr>
                <a:r>
                  <a:rPr lang="tr-TR" dirty="0"/>
                  <a:t>                       </a:t>
                </a:r>
                <a14:m>
                  <m:oMath xmlns:m="http://schemas.openxmlformats.org/officeDocument/2006/math">
                    <m:r>
                      <a:rPr lang="tr-TR" i="1" smtClean="0">
                        <a:solidFill>
                          <a:schemeClr val="accent5">
                            <a:lumMod val="75000"/>
                          </a:schemeClr>
                        </a:solidFill>
                        <a:latin typeface="Cambria Math"/>
                      </a:rPr>
                      <m:t>𝐻</m:t>
                    </m:r>
                    <m:r>
                      <a:rPr lang="tr-TR" i="1" baseline="-25000">
                        <a:solidFill>
                          <a:schemeClr val="accent5">
                            <a:lumMod val="75000"/>
                          </a:schemeClr>
                        </a:solidFill>
                        <a:latin typeface="Cambria Math"/>
                      </a:rPr>
                      <m:t>2</m:t>
                    </m:r>
                    <m:r>
                      <a:rPr lang="tr-TR" i="1">
                        <a:solidFill>
                          <a:schemeClr val="accent5">
                            <a:lumMod val="75000"/>
                          </a:schemeClr>
                        </a:solidFill>
                        <a:latin typeface="Cambria Math"/>
                      </a:rPr>
                      <m:t>−</m:t>
                    </m:r>
                    <m:r>
                      <a:rPr lang="tr-TR" i="1">
                        <a:solidFill>
                          <a:schemeClr val="accent5">
                            <a:lumMod val="75000"/>
                          </a:schemeClr>
                        </a:solidFill>
                        <a:latin typeface="Cambria Math"/>
                      </a:rPr>
                      <m:t>𝐻</m:t>
                    </m:r>
                    <m:r>
                      <a:rPr lang="tr-TR" i="1" baseline="-25000">
                        <a:solidFill>
                          <a:schemeClr val="accent5">
                            <a:lumMod val="75000"/>
                          </a:schemeClr>
                        </a:solidFill>
                        <a:latin typeface="Cambria Math"/>
                      </a:rPr>
                      <m:t>1</m:t>
                    </m:r>
                    <m:r>
                      <a:rPr lang="tr-TR" i="1">
                        <a:solidFill>
                          <a:schemeClr val="accent5">
                            <a:lumMod val="75000"/>
                          </a:schemeClr>
                        </a:solidFill>
                        <a:latin typeface="Cambria Math"/>
                      </a:rPr>
                      <m:t>=</m:t>
                    </m:r>
                    <m:r>
                      <a:rPr lang="tr-TR" i="1">
                        <a:solidFill>
                          <a:schemeClr val="accent5">
                            <a:lumMod val="75000"/>
                          </a:schemeClr>
                        </a:solidFill>
                        <a:latin typeface="Cambria Math"/>
                      </a:rPr>
                      <m:t>𝑄</m:t>
                    </m:r>
                    <m:r>
                      <a:rPr lang="tr-TR" i="1">
                        <a:solidFill>
                          <a:schemeClr val="accent5">
                            <a:lumMod val="75000"/>
                          </a:schemeClr>
                        </a:solidFill>
                        <a:latin typeface="Cambria Math"/>
                      </a:rPr>
                      <m:t>+</m:t>
                    </m:r>
                    <m:r>
                      <a:rPr lang="tr-TR" i="1">
                        <a:solidFill>
                          <a:schemeClr val="accent5">
                            <a:lumMod val="75000"/>
                          </a:schemeClr>
                        </a:solidFill>
                        <a:latin typeface="Cambria Math"/>
                      </a:rPr>
                      <m:t>𝐸</m:t>
                    </m:r>
                    <m:r>
                      <a:rPr lang="tr-TR" b="0" i="1" smtClean="0">
                        <a:solidFill>
                          <a:schemeClr val="accent5">
                            <a:lumMod val="75000"/>
                          </a:schemeClr>
                        </a:solidFill>
                        <a:latin typeface="Cambria Math"/>
                      </a:rPr>
                      <m:t> </m:t>
                    </m:r>
                    <m:r>
                      <a:rPr lang="tr-TR" i="1" baseline="-25000">
                        <a:solidFill>
                          <a:schemeClr val="accent5">
                            <a:lumMod val="75000"/>
                          </a:schemeClr>
                        </a:solidFill>
                        <a:latin typeface="Cambria Math"/>
                      </a:rPr>
                      <m:t>𝑓</m:t>
                    </m:r>
                    <m:r>
                      <a:rPr lang="tr-TR" i="1">
                        <a:solidFill>
                          <a:schemeClr val="accent5">
                            <a:lumMod val="75000"/>
                          </a:schemeClr>
                        </a:solidFill>
                        <a:latin typeface="Cambria Math"/>
                      </a:rPr>
                      <m:t>+</m:t>
                    </m:r>
                    <m:nary>
                      <m:naryPr>
                        <m:limLoc m:val="undOvr"/>
                        <m:subHide m:val="on"/>
                        <m:supHide m:val="on"/>
                        <m:ctrlPr>
                          <a:rPr lang="tr-TR" i="1">
                            <a:solidFill>
                              <a:schemeClr val="accent5">
                                <a:lumMod val="75000"/>
                              </a:schemeClr>
                            </a:solidFill>
                            <a:latin typeface="Cambria Math" panose="02040503050406030204" pitchFamily="18" charset="0"/>
                          </a:rPr>
                        </m:ctrlPr>
                      </m:naryPr>
                      <m:sub/>
                      <m:sup/>
                      <m:e>
                        <m:r>
                          <a:rPr lang="tr-TR" i="1">
                            <a:solidFill>
                              <a:schemeClr val="accent5">
                                <a:lumMod val="75000"/>
                              </a:schemeClr>
                            </a:solidFill>
                            <a:latin typeface="Cambria Math"/>
                          </a:rPr>
                          <m:t>𝑉𝑑𝑃</m:t>
                        </m:r>
                      </m:e>
                    </m:nary>
                  </m:oMath>
                </a14:m>
                <a:r>
                  <a:rPr lang="tr-TR" dirty="0">
                    <a:latin typeface="Arial" pitchFamily="34" charset="0"/>
                    <a:cs typeface="Arial" pitchFamily="34" charset="0"/>
                  </a:rPr>
                  <a:t> </a:t>
                </a:r>
              </a:p>
              <a:p>
                <a:pPr marL="0" indent="0">
                  <a:buNone/>
                </a:pPr>
                <a:endParaRPr lang="tr-TR" dirty="0">
                  <a:latin typeface="Arial" pitchFamily="34" charset="0"/>
                  <a:cs typeface="Arial" pitchFamily="34"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809625" y="764704"/>
                <a:ext cx="10544175" cy="5472608"/>
              </a:xfrm>
              <a:blipFill>
                <a:blip r:embed="rId2"/>
                <a:stretch>
                  <a:fillRect l="-636" t="-12027"/>
                </a:stretch>
              </a:blipFill>
            </p:spPr>
            <p:txBody>
              <a:bodyPr/>
              <a:lstStyle/>
              <a:p>
                <a:r>
                  <a:rPr lang="tr-TR">
                    <a:noFill/>
                  </a:rPr>
                  <a:t> </a:t>
                </a:r>
              </a:p>
            </p:txBody>
          </p:sp>
        </mc:Fallback>
      </mc:AlternateContent>
    </p:spTree>
    <p:extLst>
      <p:ext uri="{BB962C8B-B14F-4D97-AF65-F5344CB8AC3E}">
        <p14:creationId xmlns:p14="http://schemas.microsoft.com/office/powerpoint/2010/main" val="457858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866775" y="764704"/>
                <a:ext cx="10320338" cy="5400600"/>
              </a:xfrm>
            </p:spPr>
            <p:txBody>
              <a:bodyPr>
                <a:normAutofit lnSpcReduction="10000"/>
              </a:bodyPr>
              <a:lstStyle/>
              <a:p>
                <a:pPr marL="0" indent="0">
                  <a:buNone/>
                </a:pPr>
                <a:r>
                  <a:rPr lang="tr-TR" dirty="0">
                    <a:latin typeface="Arial" pitchFamily="34" charset="0"/>
                    <a:cs typeface="Arial" pitchFamily="34" charset="0"/>
                  </a:rPr>
                  <a:t>Entalpi H işlem hesaplamalarında oldukça yaygın kullanılmaktadır. </a:t>
                </a:r>
                <a:r>
                  <a:rPr lang="tr-TR" dirty="0" err="1">
                    <a:latin typeface="Arial" pitchFamily="34" charset="0"/>
                    <a:cs typeface="Arial" pitchFamily="34" charset="0"/>
                  </a:rPr>
                  <a:t>Entalpinin</a:t>
                </a:r>
                <a:r>
                  <a:rPr lang="tr-TR" dirty="0">
                    <a:latin typeface="Arial" pitchFamily="34" charset="0"/>
                    <a:cs typeface="Arial" pitchFamily="34" charset="0"/>
                  </a:rPr>
                  <a:t> </a:t>
                </a:r>
                <a:r>
                  <a:rPr lang="tr-TR" dirty="0" err="1">
                    <a:latin typeface="Arial" pitchFamily="34" charset="0"/>
                    <a:cs typeface="Arial" pitchFamily="34" charset="0"/>
                  </a:rPr>
                  <a:t>tablolaştırılmış</a:t>
                </a:r>
                <a:r>
                  <a:rPr lang="tr-TR" dirty="0">
                    <a:latin typeface="Arial" pitchFamily="34" charset="0"/>
                    <a:cs typeface="Arial" pitchFamily="34" charset="0"/>
                  </a:rPr>
                  <a:t> değerleri bir çok madde, örneğin buhar, amonyak ve gıda maddeleri için mevcuttur. </a:t>
                </a:r>
              </a:p>
              <a:p>
                <a:pPr marL="0" indent="0">
                  <a:buNone/>
                </a:pPr>
                <a:r>
                  <a:rPr lang="tr-TR" dirty="0">
                    <a:latin typeface="Arial" pitchFamily="34" charset="0"/>
                    <a:cs typeface="Arial" pitchFamily="34" charset="0"/>
                  </a:rPr>
                  <a:t>Sabit basınçtaki bir ısıtma işlemi için sürtünme yoktur, Eşitlik </a:t>
                </a:r>
                <a14:m>
                  <m:oMath xmlns:m="http://schemas.openxmlformats.org/officeDocument/2006/math">
                    <m:r>
                      <a:rPr lang="tr-TR" i="1">
                        <a:latin typeface="Cambria Math"/>
                      </a:rPr>
                      <m:t>𝐻</m:t>
                    </m:r>
                    <m:r>
                      <a:rPr lang="tr-TR" i="1" baseline="-25000">
                        <a:latin typeface="Cambria Math"/>
                      </a:rPr>
                      <m:t>2</m:t>
                    </m:r>
                    <m:r>
                      <a:rPr lang="tr-TR" i="1">
                        <a:latin typeface="Cambria Math"/>
                      </a:rPr>
                      <m:t>−</m:t>
                    </m:r>
                    <m:r>
                      <a:rPr lang="tr-TR" i="1">
                        <a:latin typeface="Cambria Math"/>
                      </a:rPr>
                      <m:t>𝐻</m:t>
                    </m:r>
                    <m:r>
                      <a:rPr lang="tr-TR" i="1" baseline="-25000">
                        <a:latin typeface="Cambria Math"/>
                      </a:rPr>
                      <m:t>1</m:t>
                    </m:r>
                    <m:r>
                      <a:rPr lang="tr-TR" i="1">
                        <a:latin typeface="Cambria Math"/>
                      </a:rPr>
                      <m:t>=</m:t>
                    </m:r>
                    <m:r>
                      <a:rPr lang="tr-TR" i="1">
                        <a:latin typeface="Cambria Math"/>
                      </a:rPr>
                      <m:t>𝑄</m:t>
                    </m:r>
                    <m:r>
                      <a:rPr lang="tr-TR" i="1">
                        <a:latin typeface="Cambria Math"/>
                      </a:rPr>
                      <m:t>+</m:t>
                    </m:r>
                    <m:r>
                      <a:rPr lang="tr-TR" i="1">
                        <a:latin typeface="Cambria Math"/>
                      </a:rPr>
                      <m:t>𝐸</m:t>
                    </m:r>
                    <m:r>
                      <a:rPr lang="tr-TR" b="0" i="1" smtClean="0">
                        <a:latin typeface="Cambria Math"/>
                      </a:rPr>
                      <m:t> </m:t>
                    </m:r>
                    <m:r>
                      <a:rPr lang="tr-TR" i="1" baseline="-25000">
                        <a:latin typeface="Cambria Math"/>
                      </a:rPr>
                      <m:t>𝑓</m:t>
                    </m:r>
                    <m:r>
                      <a:rPr lang="tr-TR" i="1">
                        <a:latin typeface="Cambria Math"/>
                      </a:rPr>
                      <m:t>+</m:t>
                    </m:r>
                    <m:nary>
                      <m:naryPr>
                        <m:limLoc m:val="undOvr"/>
                        <m:subHide m:val="on"/>
                        <m:supHide m:val="on"/>
                        <m:ctrlPr>
                          <a:rPr lang="tr-TR" i="1">
                            <a:latin typeface="Cambria Math" panose="02040503050406030204" pitchFamily="18" charset="0"/>
                          </a:rPr>
                        </m:ctrlPr>
                      </m:naryPr>
                      <m:sub/>
                      <m:sup/>
                      <m:e>
                        <m:r>
                          <a:rPr lang="tr-TR" i="1">
                            <a:latin typeface="Cambria Math"/>
                          </a:rPr>
                          <m:t>𝑉𝑑𝑃</m:t>
                        </m:r>
                      </m:e>
                    </m:nary>
                  </m:oMath>
                </a14:m>
                <a:r>
                  <a:rPr lang="tr-TR" dirty="0">
                    <a:latin typeface="Arial" pitchFamily="34" charset="0"/>
                    <a:cs typeface="Arial" pitchFamily="34" charset="0"/>
                  </a:rPr>
                  <a:t> ‘</a:t>
                </a:r>
                <a:r>
                  <a:rPr lang="tr-TR" dirty="0" err="1">
                    <a:latin typeface="Arial" pitchFamily="34" charset="0"/>
                    <a:cs typeface="Arial" pitchFamily="34" charset="0"/>
                  </a:rPr>
                  <a:t>nin</a:t>
                </a:r>
                <a:r>
                  <a:rPr lang="tr-TR" dirty="0">
                    <a:latin typeface="Arial" pitchFamily="34" charset="0"/>
                    <a:cs typeface="Arial" pitchFamily="34" charset="0"/>
                  </a:rPr>
                  <a:t> sağ tarafındaki üçüncü terim sıfırdır; böylece</a:t>
                </a:r>
              </a:p>
              <a:p>
                <a:pPr marL="0" indent="0">
                  <a:buNone/>
                </a:pPr>
                <a:r>
                  <a:rPr lang="tr-TR" dirty="0">
                    <a:latin typeface="Arial" pitchFamily="34" charset="0"/>
                    <a:cs typeface="Arial" pitchFamily="34" charset="0"/>
                  </a:rPr>
                  <a:t> </a:t>
                </a:r>
              </a:p>
              <a:p>
                <a:pPr marL="0" indent="0">
                  <a:buNone/>
                </a:pPr>
                <a14:m>
                  <m:oMathPara xmlns:m="http://schemas.openxmlformats.org/officeDocument/2006/math">
                    <m:oMathParaPr>
                      <m:jc m:val="centerGroup"/>
                    </m:oMathParaPr>
                    <m:oMath xmlns:m="http://schemas.openxmlformats.org/officeDocument/2006/math">
                      <m:r>
                        <a:rPr lang="tr-TR" i="1" smtClean="0">
                          <a:solidFill>
                            <a:schemeClr val="accent5">
                              <a:lumMod val="75000"/>
                            </a:schemeClr>
                          </a:solidFill>
                          <a:latin typeface="Cambria Math"/>
                        </a:rPr>
                        <m:t>𝐻</m:t>
                      </m:r>
                      <m:r>
                        <a:rPr lang="tr-TR" i="1" baseline="-25000">
                          <a:solidFill>
                            <a:schemeClr val="accent5">
                              <a:lumMod val="75000"/>
                            </a:schemeClr>
                          </a:solidFill>
                          <a:latin typeface="Cambria Math"/>
                        </a:rPr>
                        <m:t>2</m:t>
                      </m:r>
                      <m:r>
                        <a:rPr lang="tr-TR" i="1">
                          <a:solidFill>
                            <a:schemeClr val="accent5">
                              <a:lumMod val="75000"/>
                            </a:schemeClr>
                          </a:solidFill>
                          <a:latin typeface="Cambria Math"/>
                        </a:rPr>
                        <m:t>−</m:t>
                      </m:r>
                      <m:r>
                        <a:rPr lang="tr-TR" i="1">
                          <a:solidFill>
                            <a:schemeClr val="accent5">
                              <a:lumMod val="75000"/>
                            </a:schemeClr>
                          </a:solidFill>
                          <a:latin typeface="Cambria Math"/>
                        </a:rPr>
                        <m:t>𝐻</m:t>
                      </m:r>
                      <m:r>
                        <a:rPr lang="tr-TR" i="1" baseline="-25000">
                          <a:solidFill>
                            <a:schemeClr val="accent5">
                              <a:lumMod val="75000"/>
                            </a:schemeClr>
                          </a:solidFill>
                          <a:latin typeface="Cambria Math"/>
                        </a:rPr>
                        <m:t>1</m:t>
                      </m:r>
                      <m:r>
                        <a:rPr lang="tr-TR" i="1">
                          <a:solidFill>
                            <a:schemeClr val="accent5">
                              <a:lumMod val="75000"/>
                            </a:schemeClr>
                          </a:solidFill>
                          <a:latin typeface="Cambria Math"/>
                        </a:rPr>
                        <m:t>=</m:t>
                      </m:r>
                      <m:r>
                        <a:rPr lang="tr-TR" i="1">
                          <a:solidFill>
                            <a:schemeClr val="accent5">
                              <a:lumMod val="75000"/>
                            </a:schemeClr>
                          </a:solidFill>
                          <a:latin typeface="Cambria Math"/>
                        </a:rPr>
                        <m:t>𝑄</m:t>
                      </m:r>
                    </m:oMath>
                  </m:oMathPara>
                </a14:m>
                <a:endParaRPr lang="tr-TR" dirty="0">
                  <a:solidFill>
                    <a:schemeClr val="accent5">
                      <a:lumMod val="75000"/>
                    </a:schemeClr>
                  </a:solidFill>
                  <a:latin typeface="Arial" pitchFamily="34" charset="0"/>
                  <a:cs typeface="Arial" pitchFamily="34" charset="0"/>
                </a:endParaRPr>
              </a:p>
              <a:p>
                <a:pPr marL="0" indent="0">
                  <a:buNone/>
                </a:pPr>
                <a:r>
                  <a:rPr lang="tr-TR" dirty="0">
                    <a:latin typeface="Arial" pitchFamily="34" charset="0"/>
                    <a:cs typeface="Arial" pitchFamily="34" charset="0"/>
                  </a:rPr>
                  <a:t>veya</a:t>
                </a:r>
              </a:p>
              <a:p>
                <a:pPr marL="0" indent="0">
                  <a:buNone/>
                </a:pPr>
                <a:endParaRPr lang="tr-TR" dirty="0">
                  <a:latin typeface="Arial" pitchFamily="34" charset="0"/>
                  <a:cs typeface="Arial" pitchFamily="34" charset="0"/>
                </a:endParaRPr>
              </a:p>
              <a:p>
                <a:pPr marL="0" indent="0">
                  <a:buNone/>
                </a:pPr>
                <a14:m>
                  <m:oMathPara xmlns:m="http://schemas.openxmlformats.org/officeDocument/2006/math">
                    <m:oMathParaPr>
                      <m:jc m:val="centerGroup"/>
                    </m:oMathParaPr>
                    <m:oMath xmlns:m="http://schemas.openxmlformats.org/officeDocument/2006/math">
                      <m:r>
                        <m:rPr>
                          <m:sty m:val="p"/>
                        </m:rPr>
                        <a:rPr lang="el-GR" i="1" smtClean="0">
                          <a:solidFill>
                            <a:schemeClr val="accent5">
                              <a:lumMod val="75000"/>
                            </a:schemeClr>
                          </a:solidFill>
                          <a:latin typeface="Cambria Math"/>
                        </a:rPr>
                        <m:t>Δ</m:t>
                      </m:r>
                      <m:r>
                        <a:rPr lang="tr-TR" i="1">
                          <a:solidFill>
                            <a:schemeClr val="accent5">
                              <a:lumMod val="75000"/>
                            </a:schemeClr>
                          </a:solidFill>
                          <a:latin typeface="Cambria Math"/>
                        </a:rPr>
                        <m:t>𝐻</m:t>
                      </m:r>
                      <m:r>
                        <a:rPr lang="tr-TR" i="1">
                          <a:solidFill>
                            <a:schemeClr val="accent5">
                              <a:lumMod val="75000"/>
                            </a:schemeClr>
                          </a:solidFill>
                          <a:latin typeface="Cambria Math"/>
                        </a:rPr>
                        <m:t>=</m:t>
                      </m:r>
                      <m:r>
                        <a:rPr lang="tr-TR" i="1">
                          <a:solidFill>
                            <a:schemeClr val="accent5">
                              <a:lumMod val="75000"/>
                            </a:schemeClr>
                          </a:solidFill>
                          <a:latin typeface="Cambria Math"/>
                        </a:rPr>
                        <m:t>𝑄</m:t>
                      </m:r>
                    </m:oMath>
                  </m:oMathPara>
                </a14:m>
                <a:endParaRPr lang="tr-TR" dirty="0">
                  <a:solidFill>
                    <a:schemeClr val="accent5">
                      <a:lumMod val="75000"/>
                    </a:schemeClr>
                  </a:solidFill>
                </a:endParaRPr>
              </a:p>
              <a:p>
                <a:pPr marL="0" indent="0">
                  <a:buNone/>
                </a:pPr>
                <a:r>
                  <a:rPr lang="tr-TR" dirty="0">
                    <a:latin typeface="Arial" pitchFamily="34" charset="0"/>
                    <a:cs typeface="Arial" pitchFamily="34" charset="0"/>
                  </a:rPr>
                  <a:t>Sabit basınç işlemleri gıda işleme uygulamalarında çok yaygın olarak karşılaşılmaktadır. Bu nedenle, Eşitlik </a:t>
                </a:r>
                <a14:m>
                  <m:oMath xmlns:m="http://schemas.openxmlformats.org/officeDocument/2006/math">
                    <m:r>
                      <m:rPr>
                        <m:sty m:val="p"/>
                      </m:rPr>
                      <a:rPr lang="el-GR" i="1">
                        <a:latin typeface="Cambria Math"/>
                      </a:rPr>
                      <m:t>Δ</m:t>
                    </m:r>
                    <m:r>
                      <a:rPr lang="tr-TR" i="1">
                        <a:latin typeface="Cambria Math"/>
                      </a:rPr>
                      <m:t>𝐻</m:t>
                    </m:r>
                    <m:r>
                      <a:rPr lang="tr-TR" i="1">
                        <a:latin typeface="Cambria Math"/>
                      </a:rPr>
                      <m:t>=</m:t>
                    </m:r>
                    <m:r>
                      <a:rPr lang="tr-TR" i="1">
                        <a:latin typeface="Cambria Math"/>
                      </a:rPr>
                      <m:t>𝑄</m:t>
                    </m:r>
                  </m:oMath>
                </a14:m>
                <a:r>
                  <a:rPr lang="tr-TR" dirty="0">
                    <a:latin typeface="Arial" pitchFamily="34" charset="0"/>
                    <a:cs typeface="Arial" pitchFamily="34" charset="0"/>
                  </a:rPr>
                  <a:t>’den, </a:t>
                </a:r>
                <a:r>
                  <a:rPr lang="tr-TR" dirty="0" err="1">
                    <a:latin typeface="Arial" pitchFamily="34" charset="0"/>
                    <a:cs typeface="Arial" pitchFamily="34" charset="0"/>
                  </a:rPr>
                  <a:t>entalpi</a:t>
                </a:r>
                <a:r>
                  <a:rPr lang="tr-TR" dirty="0">
                    <a:latin typeface="Arial" pitchFamily="34" charset="0"/>
                    <a:cs typeface="Arial" pitchFamily="34" charset="0"/>
                  </a:rPr>
                  <a:t> değişimi basitçe ısı içeriği olarak isimlendirilir.</a:t>
                </a:r>
              </a:p>
              <a:p>
                <a:pPr marL="0" indent="0">
                  <a:buNone/>
                </a:pPr>
                <a:r>
                  <a:rPr lang="tr-TR" dirty="0">
                    <a:latin typeface="Arial" pitchFamily="34" charset="0"/>
                    <a:cs typeface="Arial" pitchFamily="34" charset="0"/>
                  </a:rPr>
                  <a:t>Bir sistemin </a:t>
                </a:r>
                <a:r>
                  <a:rPr lang="tr-TR" dirty="0" err="1">
                    <a:latin typeface="Arial" pitchFamily="34" charset="0"/>
                    <a:cs typeface="Arial" pitchFamily="34" charset="0"/>
                  </a:rPr>
                  <a:t>entalpi</a:t>
                </a:r>
                <a:r>
                  <a:rPr lang="tr-TR" dirty="0">
                    <a:latin typeface="Arial" pitchFamily="34" charset="0"/>
                    <a:cs typeface="Arial" pitchFamily="34" charset="0"/>
                  </a:rPr>
                  <a:t> değişimi, </a:t>
                </a:r>
                <a:r>
                  <a:rPr lang="tr-TR" dirty="0">
                    <a:latin typeface="Cambria Math"/>
                    <a:ea typeface="Cambria Math"/>
                    <a:cs typeface="Arial" pitchFamily="34" charset="0"/>
                  </a:rPr>
                  <a:t>𝛥</a:t>
                </a:r>
                <a:r>
                  <a:rPr lang="tr-TR" dirty="0">
                    <a:latin typeface="Arial" pitchFamily="34" charset="0"/>
                    <a:cs typeface="Arial" pitchFamily="34" charset="0"/>
                  </a:rPr>
                  <a:t>H, aslında bir kesikli ısıtma sistemi için işlemin sabit basınçta gerçekleştiği koşuluyla, ısı içeriğindeki,</a:t>
                </a:r>
                <a:r>
                  <a:rPr lang="tr-TR" dirty="0"/>
                  <a:t> </a:t>
                </a:r>
                <a14:m>
                  <m:oMath xmlns:m="http://schemas.openxmlformats.org/officeDocument/2006/math">
                    <m:r>
                      <a:rPr lang="tr-TR" i="1">
                        <a:latin typeface="Cambria Math"/>
                      </a:rPr>
                      <m:t>𝑄</m:t>
                    </m:r>
                  </m:oMath>
                </a14:m>
                <a:r>
                  <a:rPr lang="tr-TR" dirty="0">
                    <a:latin typeface="Arial" pitchFamily="34" charset="0"/>
                    <a:cs typeface="Arial" pitchFamily="34" charset="0"/>
                  </a:rPr>
                  <a:t>, değişim ölçülerek belirlenebilir. Hem ölçülen hem de </a:t>
                </a:r>
                <a:r>
                  <a:rPr lang="tr-TR" dirty="0" err="1">
                    <a:latin typeface="Arial" pitchFamily="34" charset="0"/>
                    <a:cs typeface="Arial" pitchFamily="34" charset="0"/>
                  </a:rPr>
                  <a:t>tablolaştırılmış</a:t>
                </a:r>
                <a:r>
                  <a:rPr lang="tr-TR" dirty="0">
                    <a:latin typeface="Arial" pitchFamily="34" charset="0"/>
                    <a:cs typeface="Arial" pitchFamily="34" charset="0"/>
                  </a:rPr>
                  <a:t> özellikleri kullanarak </a:t>
                </a:r>
                <a:r>
                  <a:rPr lang="tr-TR" dirty="0" err="1">
                    <a:latin typeface="Arial" pitchFamily="34" charset="0"/>
                    <a:cs typeface="Arial" pitchFamily="34" charset="0"/>
                  </a:rPr>
                  <a:t>entalpi</a:t>
                </a:r>
                <a:r>
                  <a:rPr lang="tr-TR" dirty="0">
                    <a:latin typeface="Arial" pitchFamily="34" charset="0"/>
                    <a:cs typeface="Arial" pitchFamily="34" charset="0"/>
                  </a:rPr>
                  <a:t> değişiminin belirlenmesinde bir hesaplama yöntemi kullanılabilir. İki durum inceleyeceğiz hissedilir ısıtma/soğutma içeren bir işlem ve diğeri ısıtma/soğutmanın bir faz değişimi içerdiği bir işlem.</a:t>
                </a:r>
              </a:p>
              <a:p>
                <a:pPr marL="0" indent="0">
                  <a:buNone/>
                </a:pPr>
                <a:endParaRPr lang="tr-TR" dirty="0">
                  <a:solidFill>
                    <a:schemeClr val="accent5">
                      <a:lumMod val="75000"/>
                    </a:schemeClr>
                  </a:solidFill>
                </a:endParaRPr>
              </a:p>
              <a:p>
                <a:pPr marL="0" indent="0">
                  <a:buNone/>
                </a:pPr>
                <a:endParaRPr lang="tr-TR" dirty="0">
                  <a:latin typeface="Arial" pitchFamily="34" charset="0"/>
                  <a:cs typeface="Arial" pitchFamily="34"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866775" y="764704"/>
                <a:ext cx="10320338" cy="5400600"/>
              </a:xfrm>
              <a:blipFill>
                <a:blip r:embed="rId2"/>
                <a:stretch>
                  <a:fillRect l="-591" t="-1580"/>
                </a:stretch>
              </a:blipFill>
            </p:spPr>
            <p:txBody>
              <a:bodyPr/>
              <a:lstStyle/>
              <a:p>
                <a:r>
                  <a:rPr lang="tr-TR">
                    <a:noFill/>
                  </a:rPr>
                  <a:t> </a:t>
                </a:r>
              </a:p>
            </p:txBody>
          </p:sp>
        </mc:Fallback>
      </mc:AlternateContent>
    </p:spTree>
    <p:extLst>
      <p:ext uri="{BB962C8B-B14F-4D97-AF65-F5344CB8AC3E}">
        <p14:creationId xmlns:p14="http://schemas.microsoft.com/office/powerpoint/2010/main" val="68971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3899" y="836712"/>
            <a:ext cx="10253663" cy="5400600"/>
          </a:xfrm>
        </p:spPr>
        <p:txBody>
          <a:bodyPr>
            <a:normAutofit fontScale="92500" lnSpcReduction="20000"/>
          </a:bodyPr>
          <a:lstStyle/>
          <a:p>
            <a:pPr marL="0" indent="0">
              <a:buNone/>
            </a:pPr>
            <a:r>
              <a:rPr lang="tr-TR" sz="3200" dirty="0">
                <a:latin typeface="Arial" pitchFamily="34" charset="0"/>
                <a:cs typeface="Arial" pitchFamily="34" charset="0"/>
              </a:rPr>
              <a:t>AÇIK SİSTEM İÇİN ENERJİ DENKLİĞİ</a:t>
            </a:r>
          </a:p>
          <a:p>
            <a:pPr marL="0" indent="0">
              <a:buNone/>
            </a:pPr>
            <a:endParaRPr lang="tr-TR" sz="2800" dirty="0">
              <a:latin typeface="Arial" pitchFamily="34" charset="0"/>
              <a:cs typeface="Arial" pitchFamily="34" charset="0"/>
            </a:endParaRPr>
          </a:p>
          <a:p>
            <a:pPr marL="0" indent="0">
              <a:buNone/>
            </a:pPr>
            <a:r>
              <a:rPr lang="tr-TR" dirty="0">
                <a:latin typeface="Arial" pitchFamily="34" charset="0"/>
                <a:cs typeface="Arial" pitchFamily="34" charset="0"/>
              </a:rPr>
              <a:t>İş ve enerjiye ek olarak kütlenin sistem sınırına karşı aktarımı açık sistemleri karakterize etmektedir. Sisteme giren veya çıkan herhangi bir kütle, sırasıyla sisteme doğru veya sistemden belli bir miktar enerjiyi taşımaktadır. Bu nedenle, kütle akışı nedeniyle sistemin enerjisindeki değişimi de dikkate almamız gerekmektedir. Akış ile ilişkilendirilen iş çoğu zaman </a:t>
            </a:r>
            <a:r>
              <a:rPr lang="tr-TR" b="1" dirty="0">
                <a:latin typeface="Arial" pitchFamily="34" charset="0"/>
                <a:cs typeface="Arial" pitchFamily="34" charset="0"/>
              </a:rPr>
              <a:t>akış işi </a:t>
            </a:r>
            <a:r>
              <a:rPr lang="tr-TR" dirty="0">
                <a:latin typeface="Arial" pitchFamily="34" charset="0"/>
                <a:cs typeface="Arial" pitchFamily="34" charset="0"/>
              </a:rPr>
              <a:t>olarak tanımlanır. Sistem sınırından bir miktar kütleyi itmek için gerekli işi belirleyerek akış işini hesaplayabiliriz. Tekdüze özelliklere sahip bir diferansiyel akışkan elemanının açık bir sisteme girmesini inceleyelim.</a:t>
            </a:r>
          </a:p>
          <a:p>
            <a:pPr marL="0" indent="0">
              <a:buNone/>
            </a:pPr>
            <a:r>
              <a:rPr lang="tr-TR" dirty="0">
                <a:latin typeface="Arial" pitchFamily="34" charset="0"/>
                <a:cs typeface="Arial" pitchFamily="34" charset="0"/>
              </a:rPr>
              <a:t>Eğer elemanın kesit alanı A ve akışkanın basıncı P ise bu elemanı sistem sınırına itmek için gerekli kuvvet</a:t>
            </a:r>
          </a:p>
          <a:p>
            <a:pPr marL="0" indent="0">
              <a:buNone/>
            </a:pPr>
            <a:endParaRPr lang="tr-TR" dirty="0">
              <a:latin typeface="Arial" pitchFamily="34" charset="0"/>
              <a:cs typeface="Arial" pitchFamily="34" charset="0"/>
            </a:endParaRPr>
          </a:p>
          <a:p>
            <a:pPr marL="0" indent="0">
              <a:buNone/>
            </a:pPr>
            <a:r>
              <a:rPr lang="tr-TR" dirty="0">
                <a:latin typeface="Cambria Math" pitchFamily="18" charset="0"/>
                <a:ea typeface="Cambria Math" pitchFamily="18" charset="0"/>
              </a:rPr>
              <a:t>                                     </a:t>
            </a:r>
            <a:r>
              <a:rPr lang="tr-TR" dirty="0">
                <a:solidFill>
                  <a:schemeClr val="accent5">
                    <a:lumMod val="75000"/>
                  </a:schemeClr>
                </a:solidFill>
                <a:latin typeface="Cambria Math" pitchFamily="18" charset="0"/>
                <a:ea typeface="Cambria Math" pitchFamily="18" charset="0"/>
              </a:rPr>
              <a:t>F =PA </a:t>
            </a:r>
            <a:endParaRPr lang="tr-TR" dirty="0">
              <a:solidFill>
                <a:schemeClr val="accent5">
                  <a:lumMod val="75000"/>
                </a:schemeClr>
              </a:solidFill>
              <a:latin typeface="Cambria Math" pitchFamily="18" charset="0"/>
              <a:ea typeface="Cambria Math" pitchFamily="18" charset="0"/>
              <a:cs typeface="Arial" pitchFamily="34" charset="0"/>
            </a:endParaRP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Eğer eleman L mesafe itilirse, akışkan elemanına yapılan iş</a:t>
            </a:r>
          </a:p>
          <a:p>
            <a:pPr marL="0" indent="0">
              <a:buNone/>
            </a:pPr>
            <a:endParaRPr lang="tr-TR" dirty="0">
              <a:latin typeface="Arial" pitchFamily="34" charset="0"/>
              <a:cs typeface="Arial" pitchFamily="34" charset="0"/>
            </a:endParaRPr>
          </a:p>
          <a:p>
            <a:pPr marL="0" indent="0">
              <a:buNone/>
            </a:pPr>
            <a:r>
              <a:rPr lang="tr-TR" dirty="0">
                <a:latin typeface="Cambria Math" pitchFamily="18" charset="0"/>
                <a:ea typeface="Cambria Math" pitchFamily="18" charset="0"/>
              </a:rPr>
              <a:t>                      </a:t>
            </a:r>
            <a:r>
              <a:rPr lang="tr-TR" dirty="0" err="1">
                <a:solidFill>
                  <a:schemeClr val="accent5">
                    <a:lumMod val="75000"/>
                  </a:schemeClr>
                </a:solidFill>
                <a:latin typeface="Cambria Math" pitchFamily="18" charset="0"/>
                <a:ea typeface="Cambria Math" pitchFamily="18" charset="0"/>
              </a:rPr>
              <a:t>W</a:t>
            </a:r>
            <a:r>
              <a:rPr lang="tr-TR" baseline="-25000" dirty="0" err="1">
                <a:solidFill>
                  <a:schemeClr val="accent5">
                    <a:lumMod val="75000"/>
                  </a:schemeClr>
                </a:solidFill>
                <a:latin typeface="Cambria Math" pitchFamily="18" charset="0"/>
                <a:ea typeface="Cambria Math" pitchFamily="18" charset="0"/>
              </a:rPr>
              <a:t>kütle</a:t>
            </a:r>
            <a:r>
              <a:rPr lang="tr-TR" baseline="-25000" dirty="0">
                <a:solidFill>
                  <a:schemeClr val="accent5">
                    <a:lumMod val="75000"/>
                  </a:schemeClr>
                </a:solidFill>
                <a:latin typeface="Cambria Math" pitchFamily="18" charset="0"/>
                <a:ea typeface="Cambria Math" pitchFamily="18" charset="0"/>
              </a:rPr>
              <a:t> akışı </a:t>
            </a:r>
            <a:r>
              <a:rPr lang="tr-TR" dirty="0">
                <a:solidFill>
                  <a:schemeClr val="accent5">
                    <a:lumMod val="75000"/>
                  </a:schemeClr>
                </a:solidFill>
                <a:latin typeface="Cambria Math" pitchFamily="18" charset="0"/>
                <a:ea typeface="Cambria Math" pitchFamily="18" charset="0"/>
              </a:rPr>
              <a:t>= FL = PAL =PV </a:t>
            </a:r>
          </a:p>
          <a:p>
            <a:pPr marL="0" indent="0">
              <a:buNone/>
            </a:pPr>
            <a:endParaRPr lang="tr-TR" dirty="0">
              <a:latin typeface="Arial" pitchFamily="34" charset="0"/>
              <a:cs typeface="Arial" pitchFamily="34" charset="0"/>
            </a:endParaRPr>
          </a:p>
        </p:txBody>
      </p:sp>
    </p:spTree>
    <p:extLst>
      <p:ext uri="{BB962C8B-B14F-4D97-AF65-F5344CB8AC3E}">
        <p14:creationId xmlns:p14="http://schemas.microsoft.com/office/powerpoint/2010/main" val="2165334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1357313" y="636116"/>
                <a:ext cx="9091587" cy="5328592"/>
              </a:xfrm>
            </p:spPr>
            <p:txBody>
              <a:bodyPr>
                <a:normAutofit/>
              </a:bodyPr>
              <a:lstStyle/>
              <a:p>
                <a:pPr marL="0" indent="0">
                  <a:buNone/>
                </a:pPr>
                <a:r>
                  <a:rPr lang="tr-TR" dirty="0">
                    <a:latin typeface="Arial" pitchFamily="34" charset="0"/>
                    <a:cs typeface="Arial" pitchFamily="34" charset="0"/>
                  </a:rPr>
                  <a:t>Eşitlik </a:t>
                </a:r>
                <a:r>
                  <a:rPr lang="tr-TR" dirty="0">
                    <a:latin typeface="Cambria Math" pitchFamily="18" charset="0"/>
                    <a:ea typeface="Cambria Math" pitchFamily="18" charset="0"/>
                    <a:cs typeface="Arial" pitchFamily="34" charset="0"/>
                  </a:rPr>
                  <a:t>E</a:t>
                </a:r>
                <a:r>
                  <a:rPr lang="tr-TR" baseline="-25000" dirty="0">
                    <a:latin typeface="Cambria Math" pitchFamily="18" charset="0"/>
                    <a:ea typeface="Cambria Math" pitchFamily="18" charset="0"/>
                    <a:cs typeface="Arial" pitchFamily="34" charset="0"/>
                  </a:rPr>
                  <a:t>TOPLAM</a:t>
                </a:r>
                <a:r>
                  <a:rPr lang="tr-TR" dirty="0">
                    <a:latin typeface="Cambria Math" pitchFamily="18" charset="0"/>
                    <a:ea typeface="Cambria Math" pitchFamily="18" charset="0"/>
                    <a:cs typeface="Arial" pitchFamily="34" charset="0"/>
                  </a:rPr>
                  <a:t> = E</a:t>
                </a:r>
                <a:r>
                  <a:rPr lang="tr-TR" baseline="-25000" dirty="0">
                    <a:latin typeface="Cambria Math" pitchFamily="18" charset="0"/>
                    <a:ea typeface="Cambria Math" pitchFamily="18" charset="0"/>
                    <a:cs typeface="Arial" pitchFamily="34" charset="0"/>
                  </a:rPr>
                  <a:t>KE</a:t>
                </a:r>
                <a:r>
                  <a:rPr lang="tr-TR" dirty="0">
                    <a:latin typeface="Cambria Math" pitchFamily="18" charset="0"/>
                    <a:ea typeface="Cambria Math" pitchFamily="18" charset="0"/>
                    <a:cs typeface="Arial" pitchFamily="34" charset="0"/>
                  </a:rPr>
                  <a:t> + E</a:t>
                </a:r>
                <a:r>
                  <a:rPr lang="tr-TR" baseline="-25000" dirty="0">
                    <a:latin typeface="Cambria Math" pitchFamily="18" charset="0"/>
                    <a:ea typeface="Cambria Math" pitchFamily="18" charset="0"/>
                    <a:cs typeface="Arial" pitchFamily="34" charset="0"/>
                  </a:rPr>
                  <a:t>PE</a:t>
                </a:r>
                <a:r>
                  <a:rPr lang="tr-TR" dirty="0">
                    <a:latin typeface="Cambria Math" pitchFamily="18" charset="0"/>
                    <a:ea typeface="Cambria Math" pitchFamily="18" charset="0"/>
                    <a:cs typeface="Arial" pitchFamily="34" charset="0"/>
                  </a:rPr>
                  <a:t> + </a:t>
                </a:r>
                <a:r>
                  <a:rPr lang="tr-TR" dirty="0" err="1">
                    <a:latin typeface="Cambria Math" pitchFamily="18" charset="0"/>
                    <a:ea typeface="Cambria Math" pitchFamily="18" charset="0"/>
                    <a:cs typeface="Arial" pitchFamily="34" charset="0"/>
                  </a:rPr>
                  <a:t>E</a:t>
                </a:r>
                <a:r>
                  <a:rPr lang="tr-TR" baseline="-25000" dirty="0" err="1">
                    <a:latin typeface="Cambria Math" pitchFamily="18" charset="0"/>
                    <a:ea typeface="Cambria Math" pitchFamily="18" charset="0"/>
                    <a:cs typeface="Arial" pitchFamily="34" charset="0"/>
                  </a:rPr>
                  <a:t>i</a:t>
                </a:r>
                <a:r>
                  <a:rPr lang="tr-TR" dirty="0" err="1">
                    <a:latin typeface="Arial" pitchFamily="34" charset="0"/>
                    <a:cs typeface="Arial" pitchFamily="34" charset="0"/>
                  </a:rPr>
                  <a:t>’e</a:t>
                </a:r>
                <a:r>
                  <a:rPr lang="tr-TR" dirty="0">
                    <a:latin typeface="Arial" pitchFamily="34" charset="0"/>
                    <a:cs typeface="Arial" pitchFamily="34" charset="0"/>
                  </a:rPr>
                  <a:t> göre, şekilde gösterilen akışkan elemanının toplam enerjisi kinetik, potansiyel ve iç enerjileri içermektedir. Ek olarak, akışkanın akması veya akış işi ile ilişkilendirilen enerjiyi de dikkate almalıyız. Dolayısıyla,</a:t>
                </a:r>
              </a:p>
              <a:p>
                <a:pPr marL="0" indent="0">
                  <a:buNone/>
                </a:pPr>
                <a:endParaRPr lang="tr-TR" dirty="0">
                  <a:latin typeface="Arial" pitchFamily="34" charset="0"/>
                  <a:cs typeface="Arial" pitchFamily="34" charset="0"/>
                </a:endParaRPr>
              </a:p>
              <a:p>
                <a:pPr marL="0" indent="0">
                  <a:buNone/>
                </a:pPr>
                <a:r>
                  <a:rPr lang="tr-TR" dirty="0">
                    <a:latin typeface="Cambria Math" pitchFamily="18" charset="0"/>
                    <a:ea typeface="Cambria Math" pitchFamily="18" charset="0"/>
                  </a:rPr>
                  <a:t>            </a:t>
                </a:r>
                <a:r>
                  <a:rPr lang="tr-TR" dirty="0">
                    <a:solidFill>
                      <a:schemeClr val="accent5">
                        <a:lumMod val="75000"/>
                      </a:schemeClr>
                    </a:solidFill>
                    <a:latin typeface="Cambria Math" pitchFamily="18" charset="0"/>
                    <a:ea typeface="Cambria Math" pitchFamily="18" charset="0"/>
                  </a:rPr>
                  <a:t>E = </a:t>
                </a:r>
                <a:r>
                  <a:rPr lang="tr-TR" dirty="0" err="1">
                    <a:solidFill>
                      <a:schemeClr val="accent5">
                        <a:lumMod val="75000"/>
                      </a:schemeClr>
                    </a:solidFill>
                    <a:latin typeface="Cambria Math" pitchFamily="18" charset="0"/>
                    <a:ea typeface="Cambria Math" pitchFamily="18" charset="0"/>
                  </a:rPr>
                  <a:t>E</a:t>
                </a:r>
                <a:r>
                  <a:rPr lang="tr-TR" baseline="-25000" dirty="0" err="1">
                    <a:solidFill>
                      <a:schemeClr val="accent5">
                        <a:lumMod val="75000"/>
                      </a:schemeClr>
                    </a:solidFill>
                    <a:latin typeface="Cambria Math" pitchFamily="18" charset="0"/>
                    <a:ea typeface="Cambria Math" pitchFamily="18" charset="0"/>
                  </a:rPr>
                  <a:t>i</a:t>
                </a:r>
                <a:r>
                  <a:rPr lang="tr-TR" baseline="-25000" dirty="0">
                    <a:solidFill>
                      <a:schemeClr val="accent5">
                        <a:lumMod val="75000"/>
                      </a:schemeClr>
                    </a:solidFill>
                    <a:latin typeface="Cambria Math" pitchFamily="18" charset="0"/>
                    <a:ea typeface="Cambria Math" pitchFamily="18" charset="0"/>
                  </a:rPr>
                  <a:t> </a:t>
                </a:r>
                <a:r>
                  <a:rPr lang="tr-TR" dirty="0">
                    <a:solidFill>
                      <a:schemeClr val="accent5">
                        <a:lumMod val="75000"/>
                      </a:schemeClr>
                    </a:solidFill>
                    <a:latin typeface="Cambria Math" pitchFamily="18" charset="0"/>
                    <a:ea typeface="Cambria Math" pitchFamily="18" charset="0"/>
                  </a:rPr>
                  <a:t>+E</a:t>
                </a:r>
                <a:r>
                  <a:rPr lang="tr-TR" baseline="-25000" dirty="0">
                    <a:solidFill>
                      <a:schemeClr val="accent5">
                        <a:lumMod val="75000"/>
                      </a:schemeClr>
                    </a:solidFill>
                    <a:latin typeface="Cambria Math" pitchFamily="18" charset="0"/>
                    <a:ea typeface="Cambria Math" pitchFamily="18" charset="0"/>
                  </a:rPr>
                  <a:t>KE</a:t>
                </a:r>
                <a:r>
                  <a:rPr lang="tr-TR" dirty="0">
                    <a:solidFill>
                      <a:schemeClr val="accent5">
                        <a:lumMod val="75000"/>
                      </a:schemeClr>
                    </a:solidFill>
                    <a:latin typeface="Cambria Math" pitchFamily="18" charset="0"/>
                    <a:ea typeface="Cambria Math" pitchFamily="18" charset="0"/>
                  </a:rPr>
                  <a:t> +E</a:t>
                </a:r>
                <a:r>
                  <a:rPr lang="tr-TR" baseline="-25000" dirty="0">
                    <a:solidFill>
                      <a:schemeClr val="accent5">
                        <a:lumMod val="75000"/>
                      </a:schemeClr>
                    </a:solidFill>
                    <a:latin typeface="Cambria Math" pitchFamily="18" charset="0"/>
                    <a:ea typeface="Cambria Math" pitchFamily="18" charset="0"/>
                  </a:rPr>
                  <a:t>PE </a:t>
                </a:r>
                <a:r>
                  <a:rPr lang="tr-TR" dirty="0">
                    <a:solidFill>
                      <a:schemeClr val="accent5">
                        <a:lumMod val="75000"/>
                      </a:schemeClr>
                    </a:solidFill>
                    <a:latin typeface="Cambria Math" pitchFamily="18" charset="0"/>
                    <a:ea typeface="Cambria Math" pitchFamily="18" charset="0"/>
                  </a:rPr>
                  <a:t>+PV</a:t>
                </a:r>
              </a:p>
              <a:p>
                <a:pPr marL="0" indent="0">
                  <a:buNone/>
                </a:pPr>
                <a:endParaRPr lang="tr-TR" dirty="0">
                  <a:latin typeface="Cambria Math" pitchFamily="18" charset="0"/>
                  <a:ea typeface="Cambria Math" pitchFamily="18" charset="0"/>
                </a:endParaRPr>
              </a:p>
              <a:p>
                <a:pPr marL="0" indent="0">
                  <a:buNone/>
                </a:pPr>
                <a:r>
                  <a:rPr lang="tr-TR" dirty="0">
                    <a:latin typeface="Arial" pitchFamily="34" charset="0"/>
                    <a:cs typeface="Arial" pitchFamily="34" charset="0"/>
                  </a:rPr>
                  <a:t>veya, enerji bileşenleri için bireysel terimleri yerleştirecek olursak,</a:t>
                </a:r>
              </a:p>
              <a:p>
                <a:pPr marL="0" indent="0">
                  <a:buNone/>
                </a:pPr>
                <a:endParaRPr lang="tr-TR" dirty="0">
                  <a:latin typeface="Arial" pitchFamily="34" charset="0"/>
                  <a:cs typeface="Arial" pitchFamily="34" charset="0"/>
                </a:endParaRPr>
              </a:p>
              <a:p>
                <a:pPr marL="0" indent="0">
                  <a:buNone/>
                </a:pPr>
                <a:r>
                  <a:rPr lang="tr-TR" dirty="0">
                    <a:latin typeface="Cambria Math" pitchFamily="18" charset="0"/>
                    <a:ea typeface="Cambria Math" pitchFamily="18" charset="0"/>
                  </a:rPr>
                  <a:t>            </a:t>
                </a:r>
                <a:r>
                  <a:rPr lang="tr-TR" dirty="0">
                    <a:solidFill>
                      <a:schemeClr val="accent5">
                        <a:lumMod val="75000"/>
                      </a:schemeClr>
                    </a:solidFill>
                    <a:latin typeface="Cambria Math" pitchFamily="18" charset="0"/>
                    <a:ea typeface="Cambria Math" pitchFamily="18" charset="0"/>
                  </a:rPr>
                  <a:t>E= E</a:t>
                </a:r>
                <a:r>
                  <a:rPr lang="tr-TR" baseline="-25000" dirty="0">
                    <a:solidFill>
                      <a:schemeClr val="accent5">
                        <a:lumMod val="75000"/>
                      </a:schemeClr>
                    </a:solidFill>
                    <a:latin typeface="Cambria Math" pitchFamily="18" charset="0"/>
                    <a:ea typeface="Cambria Math" pitchFamily="18" charset="0"/>
                  </a:rPr>
                  <a:t>i </a:t>
                </a:r>
                <a:r>
                  <a:rPr lang="tr-TR" dirty="0">
                    <a:solidFill>
                      <a:schemeClr val="accent5">
                        <a:lumMod val="75000"/>
                      </a:schemeClr>
                    </a:solidFill>
                    <a:latin typeface="Cambria Math" pitchFamily="18" charset="0"/>
                    <a:ea typeface="Cambria Math" pitchFamily="18" charset="0"/>
                  </a:rPr>
                  <a:t>+ </a:t>
                </a:r>
                <a14:m>
                  <m:oMath xmlns:m="http://schemas.openxmlformats.org/officeDocument/2006/math">
                    <m:f>
                      <m:fPr>
                        <m:ctrlPr>
                          <a:rPr lang="tr-TR" i="1">
                            <a:solidFill>
                              <a:schemeClr val="accent5">
                                <a:lumMod val="75000"/>
                              </a:schemeClr>
                            </a:solidFill>
                            <a:latin typeface="Cambria Math" panose="02040503050406030204" pitchFamily="18" charset="0"/>
                            <a:ea typeface="Cambria Math" pitchFamily="18" charset="0"/>
                          </a:rPr>
                        </m:ctrlPr>
                      </m:fPr>
                      <m:num>
                        <m:r>
                          <a:rPr lang="tr-TR" i="1">
                            <a:solidFill>
                              <a:schemeClr val="accent5">
                                <a:lumMod val="75000"/>
                              </a:schemeClr>
                            </a:solidFill>
                            <a:latin typeface="Cambria Math" panose="02040503050406030204" pitchFamily="18" charset="0"/>
                            <a:ea typeface="Cambria Math" pitchFamily="18" charset="0"/>
                          </a:rPr>
                          <m:t>𝑚𝑢</m:t>
                        </m:r>
                        <m:r>
                          <a:rPr lang="tr-TR" i="1" baseline="30000">
                            <a:solidFill>
                              <a:schemeClr val="accent5">
                                <a:lumMod val="75000"/>
                              </a:schemeClr>
                            </a:solidFill>
                            <a:latin typeface="Cambria Math" panose="02040503050406030204" pitchFamily="18" charset="0"/>
                            <a:ea typeface="Cambria Math" pitchFamily="18" charset="0"/>
                          </a:rPr>
                          <m:t>2</m:t>
                        </m:r>
                      </m:num>
                      <m:den>
                        <m:r>
                          <a:rPr lang="tr-TR" i="1">
                            <a:solidFill>
                              <a:schemeClr val="accent5">
                                <a:lumMod val="75000"/>
                              </a:schemeClr>
                            </a:solidFill>
                            <a:latin typeface="Cambria Math" panose="02040503050406030204" pitchFamily="18" charset="0"/>
                            <a:ea typeface="Cambria Math" pitchFamily="18" charset="0"/>
                          </a:rPr>
                          <m:t>2</m:t>
                        </m:r>
                      </m:den>
                    </m:f>
                  </m:oMath>
                </a14:m>
                <a:r>
                  <a:rPr lang="tr-TR" dirty="0">
                    <a:solidFill>
                      <a:schemeClr val="accent5">
                        <a:lumMod val="75000"/>
                      </a:schemeClr>
                    </a:solidFill>
                    <a:latin typeface="Cambria Math" pitchFamily="18" charset="0"/>
                    <a:ea typeface="Cambria Math" pitchFamily="18" charset="0"/>
                  </a:rPr>
                  <a:t> +mgz +PV</a:t>
                </a:r>
              </a:p>
              <a:p>
                <a:pPr marL="0" indent="0">
                  <a:buNone/>
                </a:pPr>
                <a:endParaRPr lang="tr-TR" dirty="0">
                  <a:latin typeface="Arial" pitchFamily="34" charset="0"/>
                  <a:cs typeface="Arial" pitchFamily="34" charset="0"/>
                </a:endParaRPr>
              </a:p>
              <a:p>
                <a:pPr marL="0" indent="0">
                  <a:buNone/>
                </a:pPr>
                <a:endParaRPr lang="tr-TR" dirty="0">
                  <a:latin typeface="Arial" pitchFamily="34" charset="0"/>
                  <a:cs typeface="Arial" pitchFamily="34" charset="0"/>
                </a:endParaRPr>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1357313" y="636116"/>
                <a:ext cx="9091587" cy="5328592"/>
              </a:xfrm>
              <a:blipFill>
                <a:blip r:embed="rId2"/>
                <a:stretch>
                  <a:fillRect l="-738" t="-1144"/>
                </a:stretch>
              </a:blipFill>
            </p:spPr>
            <p:txBody>
              <a:bodyPr/>
              <a:lstStyle/>
              <a:p>
                <a:r>
                  <a:rPr lang="tr-TR">
                    <a:noFill/>
                  </a:rPr>
                  <a:t> </a:t>
                </a:r>
              </a:p>
            </p:txBody>
          </p:sp>
        </mc:Fallback>
      </mc:AlternateContent>
    </p:spTree>
    <p:extLst>
      <p:ext uri="{BB962C8B-B14F-4D97-AF65-F5344CB8AC3E}">
        <p14:creationId xmlns:p14="http://schemas.microsoft.com/office/powerpoint/2010/main" val="4189744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766763" y="764704"/>
                <a:ext cx="9073653" cy="5400600"/>
              </a:xfrm>
            </p:spPr>
            <p:txBody>
              <a:bodyPr>
                <a:normAutofit/>
              </a:bodyPr>
              <a:lstStyle/>
              <a:p>
                <a:pPr marL="0" indent="0">
                  <a:buNone/>
                </a:pPr>
                <a:r>
                  <a:rPr lang="tr-TR" sz="2800" dirty="0">
                    <a:latin typeface="Arial" pitchFamily="34" charset="0"/>
                    <a:cs typeface="Arial" pitchFamily="34" charset="0"/>
                  </a:rPr>
                  <a:t>Yatışkın Akış Sistemleri İçin Enerji Denkliği</a:t>
                </a: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Bir sistem </a:t>
                </a:r>
                <a:r>
                  <a:rPr lang="tr-TR" dirty="0" err="1">
                    <a:latin typeface="Arial" pitchFamily="34" charset="0"/>
                    <a:cs typeface="Arial" pitchFamily="34" charset="0"/>
                  </a:rPr>
                  <a:t>yatışkın</a:t>
                </a:r>
                <a:r>
                  <a:rPr lang="tr-TR" dirty="0">
                    <a:latin typeface="Arial" pitchFamily="34" charset="0"/>
                    <a:cs typeface="Arial" pitchFamily="34" charset="0"/>
                  </a:rPr>
                  <a:t> halde olduğunda özellikleri zamanla değişmez. Bir konumdan diğerine farklı olabilir. Birçok mühendislik sisteminde karşılaşılan en yaygın durumlardandır. Bir </a:t>
                </a:r>
                <a:r>
                  <a:rPr lang="tr-TR" dirty="0" err="1">
                    <a:latin typeface="Arial" pitchFamily="34" charset="0"/>
                    <a:cs typeface="Arial" pitchFamily="34" charset="0"/>
                  </a:rPr>
                  <a:t>yatışkın</a:t>
                </a:r>
                <a:r>
                  <a:rPr lang="tr-TR" dirty="0">
                    <a:latin typeface="Arial" pitchFamily="34" charset="0"/>
                    <a:cs typeface="Arial" pitchFamily="34" charset="0"/>
                  </a:rPr>
                  <a:t> hal sistemi için, sistemin enerjisinde zamana göre değişim yoktur. Bu koşulu kullanarak, enerji denkliğinin hız formunu şu şekilde uyarlayabiliriz:</a:t>
                </a:r>
              </a:p>
              <a:p>
                <a:pPr marL="0" indent="0">
                  <a:buNone/>
                </a:pPr>
                <a:endParaRPr lang="tr-TR" dirty="0">
                  <a:latin typeface="Arial" pitchFamily="34" charset="0"/>
                  <a:cs typeface="Arial" pitchFamily="34" charset="0"/>
                </a:endParaRPr>
              </a:p>
              <a:p>
                <a:pPr marL="0" indent="0">
                  <a:buNone/>
                </a:pPr>
                <a:r>
                  <a:rPr lang="tr-TR" dirty="0"/>
                  <a:t>                       </a:t>
                </a:r>
                <a14:m>
                  <m:oMath xmlns:m="http://schemas.openxmlformats.org/officeDocument/2006/math">
                    <m:acc>
                      <m:accPr>
                        <m:chr m:val="̇"/>
                        <m:ctrlPr>
                          <a:rPr lang="tr-TR" i="1" smtClean="0">
                            <a:solidFill>
                              <a:schemeClr val="accent5">
                                <a:lumMod val="75000"/>
                              </a:schemeClr>
                            </a:solidFill>
                            <a:latin typeface="Cambria Math" panose="02040503050406030204" pitchFamily="18" charset="0"/>
                          </a:rPr>
                        </m:ctrlPr>
                      </m:accPr>
                      <m:e>
                        <m:r>
                          <a:rPr lang="tr-TR" i="1">
                            <a:solidFill>
                              <a:schemeClr val="accent5">
                                <a:lumMod val="75000"/>
                              </a:schemeClr>
                            </a:solidFill>
                            <a:latin typeface="Cambria Math" panose="02040503050406030204" pitchFamily="18" charset="0"/>
                          </a:rPr>
                          <m:t>𝐸</m:t>
                        </m:r>
                      </m:e>
                    </m:acc>
                  </m:oMath>
                </a14:m>
                <a:r>
                  <a:rPr lang="tr-TR" baseline="-25000" dirty="0">
                    <a:solidFill>
                      <a:schemeClr val="accent5">
                        <a:lumMod val="75000"/>
                      </a:schemeClr>
                    </a:solidFill>
                  </a:rPr>
                  <a:t>giren</a:t>
                </a:r>
                <a:r>
                  <a:rPr lang="tr-TR" dirty="0">
                    <a:solidFill>
                      <a:schemeClr val="accent5">
                        <a:lumMod val="75000"/>
                      </a:schemeClr>
                    </a:solidFill>
                  </a:rPr>
                  <a:t> = </a:t>
                </a:r>
                <a14:m>
                  <m:oMath xmlns:m="http://schemas.openxmlformats.org/officeDocument/2006/math">
                    <m:acc>
                      <m:accPr>
                        <m:chr m:val="̇"/>
                        <m:ctrlPr>
                          <a:rPr lang="tr-TR" i="1">
                            <a:solidFill>
                              <a:schemeClr val="accent5">
                                <a:lumMod val="75000"/>
                              </a:schemeClr>
                            </a:solidFill>
                            <a:latin typeface="Cambria Math" panose="02040503050406030204" pitchFamily="18" charset="0"/>
                          </a:rPr>
                        </m:ctrlPr>
                      </m:accPr>
                      <m:e>
                        <m:r>
                          <a:rPr lang="tr-TR" i="1">
                            <a:solidFill>
                              <a:schemeClr val="accent5">
                                <a:lumMod val="75000"/>
                              </a:schemeClr>
                            </a:solidFill>
                            <a:latin typeface="Cambria Math" panose="02040503050406030204" pitchFamily="18" charset="0"/>
                          </a:rPr>
                          <m:t>𝐸</m:t>
                        </m:r>
                      </m:e>
                    </m:acc>
                  </m:oMath>
                </a14:m>
                <a:r>
                  <a:rPr lang="tr-TR" baseline="-25000" dirty="0">
                    <a:solidFill>
                      <a:schemeClr val="accent5">
                        <a:lumMod val="75000"/>
                      </a:schemeClr>
                    </a:solidFill>
                  </a:rPr>
                  <a:t>çıkan</a:t>
                </a:r>
                <a:r>
                  <a:rPr lang="tr-TR" dirty="0">
                    <a:solidFill>
                      <a:schemeClr val="accent5">
                        <a:lumMod val="75000"/>
                      </a:schemeClr>
                    </a:solidFill>
                  </a:rPr>
                  <a:t>= </a:t>
                </a:r>
                <a:r>
                  <a:rPr lang="el-GR" dirty="0">
                    <a:solidFill>
                      <a:schemeClr val="accent5">
                        <a:lumMod val="75000"/>
                      </a:schemeClr>
                    </a:solidFill>
                  </a:rPr>
                  <a:t>Δ</a:t>
                </a:r>
                <a14:m>
                  <m:oMath xmlns:m="http://schemas.openxmlformats.org/officeDocument/2006/math">
                    <m:acc>
                      <m:accPr>
                        <m:chr m:val="̇"/>
                        <m:ctrlPr>
                          <a:rPr lang="tr-TR" i="1">
                            <a:solidFill>
                              <a:schemeClr val="accent5">
                                <a:lumMod val="75000"/>
                              </a:schemeClr>
                            </a:solidFill>
                            <a:latin typeface="Cambria Math" panose="02040503050406030204" pitchFamily="18" charset="0"/>
                          </a:rPr>
                        </m:ctrlPr>
                      </m:accPr>
                      <m:e>
                        <m:r>
                          <a:rPr lang="tr-TR" i="1">
                            <a:solidFill>
                              <a:schemeClr val="accent5">
                                <a:lumMod val="75000"/>
                              </a:schemeClr>
                            </a:solidFill>
                            <a:latin typeface="Cambria Math" panose="02040503050406030204" pitchFamily="18" charset="0"/>
                          </a:rPr>
                          <m:t>𝐸</m:t>
                        </m:r>
                      </m:e>
                    </m:acc>
                  </m:oMath>
                </a14:m>
                <a:r>
                  <a:rPr lang="tr-TR" baseline="-25000" dirty="0">
                    <a:solidFill>
                      <a:schemeClr val="accent5">
                        <a:lumMod val="75000"/>
                      </a:schemeClr>
                    </a:solidFill>
                  </a:rPr>
                  <a:t>sistem </a:t>
                </a:r>
                <a:r>
                  <a:rPr lang="tr-TR" dirty="0">
                    <a:solidFill>
                      <a:schemeClr val="accent5">
                        <a:lumMod val="75000"/>
                      </a:schemeClr>
                    </a:solidFill>
                  </a:rPr>
                  <a:t>= 0</a:t>
                </a:r>
              </a:p>
              <a:p>
                <a:pPr marL="0" indent="0">
                  <a:buNone/>
                </a:pPr>
                <a:r>
                  <a:rPr lang="tr-TR" dirty="0">
                    <a:latin typeface="Arial" pitchFamily="34" charset="0"/>
                    <a:cs typeface="Arial" pitchFamily="34" charset="0"/>
                  </a:rPr>
                  <a:t>Dolayısıyla,</a:t>
                </a:r>
              </a:p>
              <a:p>
                <a:pPr marL="0" indent="0">
                  <a:buNone/>
                </a:pPr>
                <a:endParaRPr lang="tr-TR" dirty="0">
                  <a:latin typeface="Arial" pitchFamily="34" charset="0"/>
                  <a:cs typeface="Arial" pitchFamily="34" charset="0"/>
                </a:endParaRPr>
              </a:p>
              <a:p>
                <a:pPr marL="0" indent="0">
                  <a:buNone/>
                </a:pPr>
                <a:r>
                  <a:rPr lang="tr-TR" dirty="0">
                    <a:solidFill>
                      <a:schemeClr val="accent5">
                        <a:lumMod val="75000"/>
                      </a:schemeClr>
                    </a:solidFill>
                  </a:rPr>
                  <a:t>                       </a:t>
                </a:r>
                <a14:m>
                  <m:oMath xmlns:m="http://schemas.openxmlformats.org/officeDocument/2006/math">
                    <m:acc>
                      <m:accPr>
                        <m:chr m:val="̇"/>
                        <m:ctrlPr>
                          <a:rPr lang="tr-TR" i="1">
                            <a:solidFill>
                              <a:schemeClr val="accent5">
                                <a:lumMod val="75000"/>
                              </a:schemeClr>
                            </a:solidFill>
                            <a:latin typeface="Cambria Math" panose="02040503050406030204" pitchFamily="18" charset="0"/>
                          </a:rPr>
                        </m:ctrlPr>
                      </m:accPr>
                      <m:e>
                        <m:r>
                          <a:rPr lang="tr-TR" i="1">
                            <a:solidFill>
                              <a:schemeClr val="accent5">
                                <a:lumMod val="75000"/>
                              </a:schemeClr>
                            </a:solidFill>
                            <a:latin typeface="Cambria Math" panose="02040503050406030204" pitchFamily="18" charset="0"/>
                          </a:rPr>
                          <m:t>𝐸</m:t>
                        </m:r>
                      </m:e>
                    </m:acc>
                  </m:oMath>
                </a14:m>
                <a:r>
                  <a:rPr lang="tr-TR" baseline="-25000" dirty="0">
                    <a:solidFill>
                      <a:schemeClr val="accent5">
                        <a:lumMod val="75000"/>
                      </a:schemeClr>
                    </a:solidFill>
                  </a:rPr>
                  <a:t>giren</a:t>
                </a:r>
                <a:r>
                  <a:rPr lang="tr-TR" dirty="0">
                    <a:solidFill>
                      <a:schemeClr val="accent5">
                        <a:lumMod val="75000"/>
                      </a:schemeClr>
                    </a:solidFill>
                  </a:rPr>
                  <a:t> = </a:t>
                </a:r>
                <a14:m>
                  <m:oMath xmlns:m="http://schemas.openxmlformats.org/officeDocument/2006/math">
                    <m:acc>
                      <m:accPr>
                        <m:chr m:val="̇"/>
                        <m:ctrlPr>
                          <a:rPr lang="tr-TR" i="1">
                            <a:solidFill>
                              <a:schemeClr val="accent5">
                                <a:lumMod val="75000"/>
                              </a:schemeClr>
                            </a:solidFill>
                            <a:latin typeface="Cambria Math" panose="02040503050406030204" pitchFamily="18" charset="0"/>
                          </a:rPr>
                        </m:ctrlPr>
                      </m:accPr>
                      <m:e>
                        <m:r>
                          <a:rPr lang="tr-TR" i="1">
                            <a:solidFill>
                              <a:schemeClr val="accent5">
                                <a:lumMod val="75000"/>
                              </a:schemeClr>
                            </a:solidFill>
                            <a:latin typeface="Cambria Math" panose="02040503050406030204" pitchFamily="18" charset="0"/>
                          </a:rPr>
                          <m:t>𝐸</m:t>
                        </m:r>
                      </m:e>
                    </m:acc>
                  </m:oMath>
                </a14:m>
                <a:r>
                  <a:rPr lang="tr-TR" baseline="-25000" dirty="0">
                    <a:solidFill>
                      <a:schemeClr val="accent5">
                        <a:lumMod val="75000"/>
                      </a:schemeClr>
                    </a:solidFill>
                  </a:rPr>
                  <a:t>çıkan</a:t>
                </a:r>
                <a:endParaRPr lang="tr-TR" dirty="0">
                  <a:solidFill>
                    <a:schemeClr val="accent5">
                      <a:lumMod val="75000"/>
                    </a:schemeClr>
                  </a:solidFill>
                  <a:latin typeface="Arial" pitchFamily="34" charset="0"/>
                  <a:cs typeface="Arial" pitchFamily="34"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766763" y="764704"/>
                <a:ext cx="9073653" cy="5400600"/>
              </a:xfrm>
              <a:blipFill>
                <a:blip r:embed="rId2"/>
                <a:stretch>
                  <a:fillRect l="-1411" t="-1919" r="-739"/>
                </a:stretch>
              </a:blipFill>
            </p:spPr>
            <p:txBody>
              <a:bodyPr/>
              <a:lstStyle/>
              <a:p>
                <a:r>
                  <a:rPr lang="tr-TR">
                    <a:noFill/>
                  </a:rPr>
                  <a:t> </a:t>
                </a:r>
              </a:p>
            </p:txBody>
          </p:sp>
        </mc:Fallback>
      </mc:AlternateContent>
    </p:spTree>
    <p:extLst>
      <p:ext uri="{BB962C8B-B14F-4D97-AF65-F5344CB8AC3E}">
        <p14:creationId xmlns:p14="http://schemas.microsoft.com/office/powerpoint/2010/main" val="7438475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22</TotalTime>
  <Words>1017</Words>
  <Application>Microsoft Office PowerPoint</Application>
  <PresentationFormat>Geniş ekran</PresentationFormat>
  <Paragraphs>86</Paragraphs>
  <Slides>10</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10</vt:i4>
      </vt:variant>
    </vt:vector>
  </HeadingPairs>
  <TitlesOfParts>
    <vt:vector size="19" baseType="lpstr">
      <vt:lpstr>Arial</vt:lpstr>
      <vt:lpstr>Cambria</vt:lpstr>
      <vt:lpstr>Cambria Math</vt:lpstr>
      <vt:lpstr>Rockwell</vt:lpstr>
      <vt:lpstr>Rockwell Condensed</vt:lpstr>
      <vt:lpstr>Times New Roman</vt:lpstr>
      <vt:lpstr>Verdana</vt:lpstr>
      <vt:lpstr>Wingdings</vt:lpstr>
      <vt:lpstr>Tahta Yazı</vt:lpstr>
      <vt:lpstr>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dc:title>
  <dc:creator>Birce Mercanoglu Taban</dc:creator>
  <cp:lastModifiedBy>Birce Mercanoglu Taban</cp:lastModifiedBy>
  <cp:revision>6</cp:revision>
  <dcterms:created xsi:type="dcterms:W3CDTF">2021-11-28T10:58:00Z</dcterms:created>
  <dcterms:modified xsi:type="dcterms:W3CDTF">2021-11-28T11:58:35Z</dcterms:modified>
</cp:coreProperties>
</file>