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DC1C-F46D-4CBD-8060-255C7937F8F8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8455-9438-4B1A-B1B8-B764D45A7BA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DC1C-F46D-4CBD-8060-255C7937F8F8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8455-9438-4B1A-B1B8-B764D45A7BA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DC1C-F46D-4CBD-8060-255C7937F8F8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8455-9438-4B1A-B1B8-B764D45A7BA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58AF1-F893-445B-866D-8A8D3701D7E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15329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DC1C-F46D-4CBD-8060-255C7937F8F8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8455-9438-4B1A-B1B8-B764D45A7BA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DC1C-F46D-4CBD-8060-255C7937F8F8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8455-9438-4B1A-B1B8-B764D45A7BA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DC1C-F46D-4CBD-8060-255C7937F8F8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8455-9438-4B1A-B1B8-B764D45A7BA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DC1C-F46D-4CBD-8060-255C7937F8F8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8455-9438-4B1A-B1B8-B764D45A7BA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DC1C-F46D-4CBD-8060-255C7937F8F8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8455-9438-4B1A-B1B8-B764D45A7BA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DC1C-F46D-4CBD-8060-255C7937F8F8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8455-9438-4B1A-B1B8-B764D45A7BA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DC1C-F46D-4CBD-8060-255C7937F8F8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8455-9438-4B1A-B1B8-B764D45A7BA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DC1C-F46D-4CBD-8060-255C7937F8F8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858455-9438-4B1A-B1B8-B764D45A7BA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60DC1C-F46D-4CBD-8060-255C7937F8F8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858455-9438-4B1A-B1B8-B764D45A7BA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1571612"/>
            <a:ext cx="7851648" cy="24717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ZTM 316 </a:t>
            </a:r>
            <a:r>
              <a:rPr lang="en-US" dirty="0" err="1" smtClean="0"/>
              <a:t>Mekanizmalar</a:t>
            </a:r>
            <a:r>
              <a:rPr lang="en-US" dirty="0" smtClean="0"/>
              <a:t> </a:t>
            </a:r>
            <a:r>
              <a:rPr lang="tr-TR" smtClean="0"/>
              <a:t/>
            </a:r>
            <a:br>
              <a:rPr lang="tr-TR" smtClean="0"/>
            </a:br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12.Hafta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2976" y="4714884"/>
            <a:ext cx="6400800" cy="1271587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chemeClr val="bg1"/>
                </a:solidFill>
              </a:rPr>
              <a:t>Prof. Dr. Ramazan ÖZTÜRK</a:t>
            </a:r>
          </a:p>
        </p:txBody>
      </p:sp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A039F8-46BD-4F7C-9FD6-31A8E8024D9C}" type="slidenum">
              <a:rPr lang="tr-TR" smtClean="0">
                <a:solidFill>
                  <a:srgbClr val="FFFFFF"/>
                </a:solidFill>
              </a:rPr>
              <a:pPr eaLnBrk="1" hangingPunct="1"/>
              <a:t>1</a:t>
            </a:fld>
            <a:endParaRPr lang="tr-T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91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1 İçerik Yer Tutucusu"/>
          <p:cNvSpPr>
            <a:spLocks noGrp="1"/>
          </p:cNvSpPr>
          <p:nvPr>
            <p:ph/>
          </p:nvPr>
        </p:nvSpPr>
        <p:spPr>
          <a:xfrm>
            <a:off x="457200" y="917575"/>
            <a:ext cx="8229600" cy="4654550"/>
          </a:xfrm>
        </p:spPr>
        <p:txBody>
          <a:bodyPr/>
          <a:lstStyle/>
          <a:p>
            <a:pPr algn="just" eaLnBrk="1" hangingPunct="1"/>
            <a:r>
              <a:rPr lang="tr-TR" sz="2400" smtClean="0"/>
              <a:t>d) k</a:t>
            </a:r>
            <a:r>
              <a:rPr lang="tr-TR" sz="2400" baseline="-25000" smtClean="0"/>
              <a:t>o</a:t>
            </a:r>
            <a:r>
              <a:rPr lang="tr-TR" sz="2400" smtClean="0"/>
              <a:t> dairesi kol merkezinin ve k</a:t>
            </a:r>
            <a:r>
              <a:rPr lang="tr-TR" sz="2400" baseline="-25000" smtClean="0"/>
              <a:t>a</a:t>
            </a:r>
            <a:r>
              <a:rPr lang="tr-TR" sz="2400" smtClean="0"/>
              <a:t> dairesi ise kolu biyele bağlayan mafsal ekseninin geometrik yeridir. k</a:t>
            </a:r>
            <a:r>
              <a:rPr lang="tr-TR" sz="2400" baseline="-25000" smtClean="0"/>
              <a:t>o</a:t>
            </a:r>
            <a:r>
              <a:rPr lang="tr-TR" sz="2400" smtClean="0"/>
              <a:t> dairesi üzerinde Bi ile L yayı arasında seçilen herhangi bir Ao noktası, Ba ile birleştirilirce, istenilen ölü konum açısı φ</a:t>
            </a:r>
            <a:r>
              <a:rPr lang="tr-TR" sz="2400" baseline="-25000" smtClean="0"/>
              <a:t>o</a:t>
            </a:r>
            <a:r>
              <a:rPr lang="tr-TR" sz="2400" smtClean="0"/>
              <a:t> veren ve boyutları belirli olan krank-biyel mekanizması elde edilir.</a:t>
            </a:r>
          </a:p>
          <a:p>
            <a:pPr algn="just" eaLnBrk="1" hangingPunct="1"/>
            <a:r>
              <a:rPr lang="tr-TR" sz="2400" smtClean="0"/>
              <a:t>e) AoAaBa mekanizmanın dış ölü konumunu, AiAoBi ise iç ölü konumunu belirler..</a:t>
            </a:r>
          </a:p>
          <a:p>
            <a:pPr algn="just" eaLnBrk="1" hangingPunct="1"/>
            <a:r>
              <a:rPr lang="tr-TR" sz="2400" smtClean="0"/>
              <a:t>Kolun tam dönme yapması için Ao, Bi ve L arasında seçilmelidir. Ao noktası, Bi ya da L noktasında seçilirse μ</a:t>
            </a:r>
            <a:r>
              <a:rPr lang="tr-TR" sz="2400" baseline="-25000" smtClean="0"/>
              <a:t>min</a:t>
            </a:r>
            <a:r>
              <a:rPr lang="tr-TR" sz="2400" smtClean="0"/>
              <a:t> = 0 belirsiz mekanizma elde edilir.</a:t>
            </a:r>
          </a:p>
        </p:txBody>
      </p:sp>
      <p:sp>
        <p:nvSpPr>
          <p:cNvPr id="142339" name="2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5FBA97-F617-4243-A239-ADB119F022D6}" type="slidenum">
              <a:rPr lang="tr-TR" smtClean="0"/>
              <a:pPr eaLnBrk="1" hangingPunct="1"/>
              <a:t>10</a:t>
            </a:fld>
            <a:endParaRPr lang="tr-TR" smtClean="0"/>
          </a:p>
        </p:txBody>
      </p:sp>
    </p:spTree>
    <p:extLst>
      <p:ext uri="{BB962C8B-B14F-4D97-AF65-F5344CB8AC3E}">
        <p14:creationId xmlns="" xmlns:p14="http://schemas.microsoft.com/office/powerpoint/2010/main" val="3283599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2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544B99-F0FE-4576-8030-F0691348FCDF}" type="slidenum">
              <a:rPr lang="tr-TR" smtClean="0"/>
              <a:pPr eaLnBrk="1" hangingPunct="1"/>
              <a:t>11</a:t>
            </a:fld>
            <a:endParaRPr lang="tr-TR" smtClean="0"/>
          </a:p>
        </p:txBody>
      </p:sp>
      <p:pic>
        <p:nvPicPr>
          <p:cNvPr id="143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00063"/>
            <a:ext cx="44989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4 Dikdörtgen"/>
          <p:cNvSpPr>
            <a:spLocks noChangeArrowheads="1"/>
          </p:cNvSpPr>
          <p:nvPr/>
        </p:nvSpPr>
        <p:spPr bwMode="auto">
          <a:xfrm>
            <a:off x="1428750" y="4857750"/>
            <a:ext cx="385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/>
              <a:t>Krank - biyel mekanizmasının çizimi</a:t>
            </a:r>
          </a:p>
        </p:txBody>
      </p:sp>
    </p:spTree>
    <p:extLst>
      <p:ext uri="{BB962C8B-B14F-4D97-AF65-F5344CB8AC3E}">
        <p14:creationId xmlns="" xmlns:p14="http://schemas.microsoft.com/office/powerpoint/2010/main" val="2565304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1 İçerik Yer Tutucusu"/>
          <p:cNvSpPr>
            <a:spLocks noGrp="1"/>
          </p:cNvSpPr>
          <p:nvPr>
            <p:ph/>
          </p:nvPr>
        </p:nvSpPr>
        <p:spPr>
          <a:xfrm>
            <a:off x="457200" y="1846263"/>
            <a:ext cx="8229600" cy="3297237"/>
          </a:xfrm>
        </p:spPr>
        <p:txBody>
          <a:bodyPr/>
          <a:lstStyle/>
          <a:p>
            <a:pPr algn="just" eaLnBrk="1" hangingPunct="1"/>
            <a:r>
              <a:rPr lang="tr-TR" sz="2400" smtClean="0"/>
              <a:t>Bu yöntemle, sonsuz sayıda mekanizma elde edilir. Birkaç çözüm arasından uygun olan seçilebilir. Elde edilen sonsuz sayıda krank biyel mekanizmasından, iletim açısı μ nün 90</a:t>
            </a:r>
            <a:r>
              <a:rPr lang="tr-TR" sz="2400" baseline="30000" smtClean="0"/>
              <a:t>o</a:t>
            </a:r>
            <a:r>
              <a:rPr lang="tr-TR" sz="2400" smtClean="0"/>
              <a:t> den en az sapma göstereni bulunmak istenirse, şekilde gösterilen diyagramdan da yararlanılabilir. Eğer bu durumda, uzuv boyutlarının uygun olmaması gibi bir sorun ortaya çıkarsa, o taktirde şekilde gösterilen diyagramlardan yararlanılır.</a:t>
            </a:r>
          </a:p>
          <a:p>
            <a:pPr algn="just" eaLnBrk="1" hangingPunct="1"/>
            <a:endParaRPr lang="tr-TR" sz="2400" smtClean="0"/>
          </a:p>
        </p:txBody>
      </p:sp>
      <p:sp>
        <p:nvSpPr>
          <p:cNvPr id="144387" name="2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E6DD57-5C0B-49C8-BB0F-066A03DD1A63}" type="slidenum">
              <a:rPr lang="tr-TR" smtClean="0"/>
              <a:pPr eaLnBrk="1" hangingPunct="1"/>
              <a:t>12</a:t>
            </a:fld>
            <a:endParaRPr lang="tr-TR" smtClean="0"/>
          </a:p>
        </p:txBody>
      </p:sp>
    </p:spTree>
    <p:extLst>
      <p:ext uri="{BB962C8B-B14F-4D97-AF65-F5344CB8AC3E}">
        <p14:creationId xmlns="" xmlns:p14="http://schemas.microsoft.com/office/powerpoint/2010/main" val="2461169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2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B95CEE-6E90-4A8E-A9E5-A0591EE8A0A0}" type="slidenum">
              <a:rPr lang="tr-TR" smtClean="0"/>
              <a:pPr eaLnBrk="1" hangingPunct="1"/>
              <a:t>13</a:t>
            </a:fld>
            <a:endParaRPr lang="tr-TR" smtClean="0"/>
          </a:p>
        </p:txBody>
      </p:sp>
      <p:pic>
        <p:nvPicPr>
          <p:cNvPr id="145411" name="Picture 2" descr="tara0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12" t="34334" r="23003" b="34306"/>
          <a:stretch>
            <a:fillRect/>
          </a:stretch>
        </p:blipFill>
        <p:spPr bwMode="auto">
          <a:xfrm>
            <a:off x="571500" y="606425"/>
            <a:ext cx="50228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Rectangle 3"/>
          <p:cNvSpPr>
            <a:spLocks noChangeArrowheads="1"/>
          </p:cNvSpPr>
          <p:nvPr/>
        </p:nvSpPr>
        <p:spPr bwMode="auto">
          <a:xfrm>
            <a:off x="428625" y="5214938"/>
            <a:ext cx="571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tr-TR" altLang="zh-TW" sz="1200">
                <a:latin typeface="Times New Roman" pitchFamily="18" charset="0"/>
                <a:cs typeface="Times New Roman" pitchFamily="18" charset="0"/>
              </a:rPr>
              <a:t>Krank-biyel mekanizmasında μ</a:t>
            </a:r>
            <a:r>
              <a:rPr lang="tr-TR" altLang="zh-TW" sz="1200" baseline="-30000">
                <a:latin typeface="Times New Roman" pitchFamily="18" charset="0"/>
                <a:cs typeface="Times New Roman" pitchFamily="18" charset="0"/>
              </a:rPr>
              <a:t>min   </a:t>
            </a:r>
            <a:r>
              <a:rPr lang="tr-TR" altLang="zh-TW" sz="1200">
                <a:latin typeface="Times New Roman" pitchFamily="18" charset="0"/>
                <a:cs typeface="Times New Roman" pitchFamily="18" charset="0"/>
              </a:rPr>
              <a:t>ve  φ</a:t>
            </a:r>
            <a:r>
              <a:rPr lang="tr-TR" altLang="zh-TW" sz="1200" baseline="-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altLang="zh-TW" sz="1200">
                <a:latin typeface="Times New Roman" pitchFamily="18" charset="0"/>
                <a:cs typeface="Times New Roman" pitchFamily="18" charset="0"/>
              </a:rPr>
              <a:t> a bağlı olarak boyutları gösteren grafik</a:t>
            </a:r>
            <a:endParaRPr lang="tr-TR" altLang="zh-TW"/>
          </a:p>
        </p:txBody>
      </p:sp>
    </p:spTree>
    <p:extLst>
      <p:ext uri="{BB962C8B-B14F-4D97-AF65-F5344CB8AC3E}">
        <p14:creationId xmlns="" xmlns:p14="http://schemas.microsoft.com/office/powerpoint/2010/main" val="3149573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1 İçerik Yer Tutucusu"/>
          <p:cNvSpPr>
            <a:spLocks noGrp="1"/>
          </p:cNvSpPr>
          <p:nvPr>
            <p:ph/>
          </p:nvPr>
        </p:nvSpPr>
        <p:spPr>
          <a:xfrm>
            <a:off x="457200" y="703263"/>
            <a:ext cx="8229600" cy="508317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tr-TR" sz="2400" b="1" smtClean="0"/>
              <a:t>     Krank - Biyel Mekanizması</a:t>
            </a:r>
          </a:p>
          <a:p>
            <a:pPr algn="just" eaLnBrk="1" hangingPunct="1"/>
            <a:endParaRPr lang="tr-TR" sz="2400" smtClean="0"/>
          </a:p>
          <a:p>
            <a:pPr algn="just" eaLnBrk="1" hangingPunct="1">
              <a:buFontTx/>
              <a:buNone/>
            </a:pPr>
            <a:r>
              <a:rPr lang="tr-TR" sz="2400" smtClean="0"/>
              <a:t>    Pratikte çok rastlanan bir mekanizma olarak krank-biyel mekanizması, dairesel hareketini doğrusal harekete dönüştürür. Mekanizmanın, ölü konumları, kol-sarkaç kol mekanizmasında olduğu gibi, biyel ve kolun aynı doğrultuda olduğu konumlardır. Mekanizmada, piston ölü konumlar arasında s uzaklığı kadar öteleme yaparken, kol φ</a:t>
            </a:r>
            <a:r>
              <a:rPr lang="tr-TR" sz="2400" baseline="-25000" smtClean="0"/>
              <a:t>o</a:t>
            </a:r>
            <a:r>
              <a:rPr lang="tr-TR" sz="2400" smtClean="0"/>
              <a:t> açısı kadar döner. Öteleme doğrultusu ile kol merkezi arasındaki dik uzaklık </a:t>
            </a:r>
            <a:r>
              <a:rPr lang="tr-TR" sz="2400" u="sng" smtClean="0"/>
              <a:t>eksantriklik</a:t>
            </a:r>
            <a:r>
              <a:rPr lang="tr-TR" sz="2400" smtClean="0"/>
              <a:t> olarak adlandırı­lır. Böyle mekanizmalara eksantrik, eksantrikliği sıfır olanlara ise santrik adı verilir.</a:t>
            </a:r>
          </a:p>
          <a:p>
            <a:pPr algn="just" eaLnBrk="1" hangingPunct="1"/>
            <a:endParaRPr lang="tr-TR" sz="2400" smtClean="0"/>
          </a:p>
        </p:txBody>
      </p:sp>
      <p:sp>
        <p:nvSpPr>
          <p:cNvPr id="134147" name="2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BD7E6A-0FCF-48E3-BF62-67460EF4071B}" type="slidenum">
              <a:rPr lang="tr-TR" smtClean="0"/>
              <a:pPr eaLnBrk="1" hangingPunct="1"/>
              <a:t>2</a:t>
            </a:fld>
            <a:endParaRPr lang="tr-TR" smtClean="0"/>
          </a:p>
        </p:txBody>
      </p:sp>
    </p:spTree>
    <p:extLst>
      <p:ext uri="{BB962C8B-B14F-4D97-AF65-F5344CB8AC3E}">
        <p14:creationId xmlns="" xmlns:p14="http://schemas.microsoft.com/office/powerpoint/2010/main" val="91258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2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18CC20-DD5A-44E7-9457-0166CB75212A}" type="slidenum">
              <a:rPr lang="tr-TR" smtClean="0"/>
              <a:pPr eaLnBrk="1" hangingPunct="1"/>
              <a:t>3</a:t>
            </a:fld>
            <a:endParaRPr lang="tr-TR" smtClean="0"/>
          </a:p>
        </p:txBody>
      </p:sp>
      <p:pic>
        <p:nvPicPr>
          <p:cNvPr id="135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00125"/>
            <a:ext cx="689451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2" name="Rectangle 3"/>
          <p:cNvSpPr>
            <a:spLocks noChangeArrowheads="1"/>
          </p:cNvSpPr>
          <p:nvPr/>
        </p:nvSpPr>
        <p:spPr bwMode="auto">
          <a:xfrm>
            <a:off x="1928813" y="4500563"/>
            <a:ext cx="4500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tr-TR" altLang="zh-TW" sz="1200">
                <a:latin typeface="Times New Roman" pitchFamily="18" charset="0"/>
                <a:cs typeface="Times New Roman" pitchFamily="18" charset="0"/>
              </a:rPr>
              <a:t>Krank-biyel mekanizması</a:t>
            </a:r>
            <a:endParaRPr lang="tr-TR" altLang="zh-TW"/>
          </a:p>
        </p:txBody>
      </p:sp>
    </p:spTree>
    <p:extLst>
      <p:ext uri="{BB962C8B-B14F-4D97-AF65-F5344CB8AC3E}">
        <p14:creationId xmlns="" xmlns:p14="http://schemas.microsoft.com/office/powerpoint/2010/main" val="2996417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1 İçerik Yer Tutucusu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tr-TR" sz="2400" smtClean="0"/>
              <a:t>    Kolun tam bir dönme yapabilmesi için, kol uzunluğunun biyel uzunluğundan küçük (r &lt; 1) ve eksantrikliğin biyel ve kol uzunlukları  arasındaki farktan küçük (h &lt;1 - r) olması gerekir.</a:t>
            </a:r>
          </a:p>
          <a:p>
            <a:pPr algn="just" eaLnBrk="1" hangingPunct="1">
              <a:buFontTx/>
              <a:buNone/>
            </a:pPr>
            <a:r>
              <a:rPr lang="tr-TR" sz="2400" smtClean="0"/>
              <a:t>    Kolun sabit bir açısal hızla döndüğü varsayılırsa, gidiş yolunun dönüş yoluna oranı;</a:t>
            </a:r>
            <a:br>
              <a:rPr lang="tr-TR" sz="2400" smtClean="0"/>
            </a:br>
            <a:r>
              <a:rPr lang="tr-TR" sz="2400" smtClean="0"/>
              <a:t> </a:t>
            </a:r>
          </a:p>
          <a:p>
            <a:pPr algn="just" eaLnBrk="1" hangingPunct="1"/>
            <a:r>
              <a:rPr lang="tr-TR" sz="2400" smtClean="0"/>
              <a:t>tg/t</a:t>
            </a:r>
            <a:r>
              <a:rPr lang="tr-TR" sz="2400" baseline="-25000" smtClean="0"/>
              <a:t>d</a:t>
            </a:r>
            <a:r>
              <a:rPr lang="tr-TR" sz="2400" smtClean="0"/>
              <a:t> = (180</a:t>
            </a:r>
            <a:r>
              <a:rPr lang="tr-TR" sz="2400" baseline="30000" smtClean="0"/>
              <a:t>o</a:t>
            </a:r>
            <a:r>
              <a:rPr lang="tr-TR" sz="2400" smtClean="0"/>
              <a:t>-α) / (180</a:t>
            </a:r>
            <a:r>
              <a:rPr lang="tr-TR" sz="2400" baseline="30000" smtClean="0"/>
              <a:t>o</a:t>
            </a:r>
            <a:r>
              <a:rPr lang="tr-TR" sz="2400" smtClean="0"/>
              <a:t>-α) eşitliğiyle bulunabilir. </a:t>
            </a:r>
          </a:p>
          <a:p>
            <a:pPr algn="just" eaLnBrk="1" hangingPunct="1"/>
            <a:endParaRPr lang="tr-TR" sz="2400" smtClean="0"/>
          </a:p>
          <a:p>
            <a:pPr algn="just" eaLnBrk="1" hangingPunct="1">
              <a:buFontTx/>
              <a:buNone/>
            </a:pPr>
            <a:r>
              <a:rPr lang="tr-TR" sz="2400" smtClean="0"/>
              <a:t>    Kol-sarkaç kol mekanizmasında verilen iletim açısı tanımı burada da geçerlidir.Burada iletim açısı μ, öteleme doğrultusuna dik doğru ile biyel uzvu arasındaki açıdır. İletim açısının 90</a:t>
            </a:r>
            <a:r>
              <a:rPr lang="tr-TR" sz="2400" baseline="30000" smtClean="0"/>
              <a:t>o</a:t>
            </a:r>
            <a:r>
              <a:rPr lang="tr-TR" sz="2400" smtClean="0"/>
              <a:t> den en çok sapma gösterdiği konum, kolun öteleme doğrultusuna dik olduğu andadır.</a:t>
            </a:r>
          </a:p>
          <a:p>
            <a:pPr algn="just" eaLnBrk="1" hangingPunct="1"/>
            <a:endParaRPr lang="tr-TR" sz="2400" smtClean="0"/>
          </a:p>
        </p:txBody>
      </p:sp>
      <p:sp>
        <p:nvSpPr>
          <p:cNvPr id="136195" name="2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30A111-D875-4635-B969-3E69F50A89EF}" type="slidenum">
              <a:rPr lang="tr-TR" smtClean="0"/>
              <a:pPr eaLnBrk="1" hangingPunct="1"/>
              <a:t>4</a:t>
            </a:fld>
            <a:endParaRPr lang="tr-TR" smtClean="0"/>
          </a:p>
        </p:txBody>
      </p:sp>
    </p:spTree>
    <p:extLst>
      <p:ext uri="{BB962C8B-B14F-4D97-AF65-F5344CB8AC3E}">
        <p14:creationId xmlns="" xmlns:p14="http://schemas.microsoft.com/office/powerpoint/2010/main" val="62512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2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76AE29-4CE0-45FF-94CA-D7ED25329DBD}" type="slidenum">
              <a:rPr lang="tr-TR" smtClean="0"/>
              <a:pPr eaLnBrk="1" hangingPunct="1"/>
              <a:t>5</a:t>
            </a:fld>
            <a:endParaRPr lang="tr-TR" smtClean="0"/>
          </a:p>
        </p:txBody>
      </p:sp>
      <p:pic>
        <p:nvPicPr>
          <p:cNvPr id="137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857250"/>
            <a:ext cx="8128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4 Dikdörtgen"/>
          <p:cNvSpPr>
            <a:spLocks noChangeArrowheads="1"/>
          </p:cNvSpPr>
          <p:nvPr/>
        </p:nvSpPr>
        <p:spPr bwMode="auto">
          <a:xfrm>
            <a:off x="3929063" y="4643438"/>
            <a:ext cx="1287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/>
              <a:t>İletim açısı</a:t>
            </a:r>
          </a:p>
        </p:txBody>
      </p:sp>
    </p:spTree>
    <p:extLst>
      <p:ext uri="{BB962C8B-B14F-4D97-AF65-F5344CB8AC3E}">
        <p14:creationId xmlns="" xmlns:p14="http://schemas.microsoft.com/office/powerpoint/2010/main" val="1711331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1 İçerik Yer Tutucusu"/>
          <p:cNvSpPr>
            <a:spLocks noGrp="1"/>
          </p:cNvSpPr>
          <p:nvPr>
            <p:ph/>
          </p:nvPr>
        </p:nvSpPr>
        <p:spPr>
          <a:xfrm>
            <a:off x="457200" y="989013"/>
            <a:ext cx="8229600" cy="458311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tr-TR" sz="2400" smtClean="0"/>
              <a:t>     t</a:t>
            </a:r>
            <a:r>
              <a:rPr lang="tr-TR" sz="2400" baseline="-25000" smtClean="0"/>
              <a:t>g</a:t>
            </a:r>
            <a:r>
              <a:rPr lang="tr-TR" sz="2400" smtClean="0"/>
              <a:t>/t</a:t>
            </a:r>
            <a:r>
              <a:rPr lang="tr-TR" sz="2400" baseline="-25000" smtClean="0"/>
              <a:t>d</a:t>
            </a:r>
            <a:r>
              <a:rPr lang="tr-TR" sz="2400" smtClean="0"/>
              <a:t> = 1 durumu, yani φ= 180 ve α = 0 ya da h = 0 özel haldir ve bu mekanizma santrik adını alır. Sarrtrik bir krank-biyel mekanizmasının, verilmiş bir strok uzunluğu için belirlenmesi istenirse; önce s</a:t>
            </a:r>
            <a:r>
              <a:rPr lang="tr-TR" sz="2400" baseline="-25000" smtClean="0"/>
              <a:t>o</a:t>
            </a:r>
            <a:r>
              <a:rPr lang="tr-TR" sz="2400" smtClean="0"/>
              <a:t> = 2r den krank yarıçapı r = s</a:t>
            </a:r>
            <a:r>
              <a:rPr lang="tr-TR" sz="2400" baseline="-25000" smtClean="0"/>
              <a:t>o</a:t>
            </a:r>
            <a:r>
              <a:rPr lang="tr-TR" sz="2400" smtClean="0"/>
              <a:t> /2 olarak bulunur. l rastgele seçilebileceğinden sonsuz çözüm vardır. Bu mekanizmaların bir kaç tanesinin karşılaştırılması ile uygun çözüm bulunabilir. Çünkü en küçük iletim açısı (μ</a:t>
            </a:r>
            <a:r>
              <a:rPr lang="tr-TR" sz="2400" baseline="-25000" smtClean="0"/>
              <a:t>min</a:t>
            </a:r>
            <a:r>
              <a:rPr lang="tr-TR" sz="2400" smtClean="0"/>
              <a:t>) ne kadar küçükse ve kuvvet iletimi uygun değilse, biyel uzunluk oran λ =r/1 o kadar büyüktür. Bu nedenle μ</a:t>
            </a:r>
            <a:r>
              <a:rPr lang="tr-TR" sz="2400" baseline="-25000" smtClean="0"/>
              <a:t>min</a:t>
            </a:r>
            <a:r>
              <a:rPr lang="tr-TR" sz="2400" i="1" smtClean="0"/>
              <a:t> </a:t>
            </a:r>
            <a:r>
              <a:rPr lang="tr-TR" sz="2400" smtClean="0"/>
              <a:t>in en uygun değeri belirlenmelidir (μ</a:t>
            </a:r>
            <a:r>
              <a:rPr lang="tr-TR" sz="2400" baseline="-25000" smtClean="0"/>
              <a:t>min </a:t>
            </a:r>
            <a:r>
              <a:rPr lang="tr-TR" sz="2400" smtClean="0"/>
              <a:t>= 40</a:t>
            </a:r>
            <a:r>
              <a:rPr lang="tr-TR" sz="2400" baseline="30000" smtClean="0"/>
              <a:t>o</a:t>
            </a:r>
            <a:r>
              <a:rPr lang="tr-TR" sz="2400" smtClean="0"/>
              <a:t>).</a:t>
            </a:r>
          </a:p>
        </p:txBody>
      </p:sp>
      <p:sp>
        <p:nvSpPr>
          <p:cNvPr id="138243" name="2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1F3BC8-7E5E-4D2F-A4E9-63913D62FFF7}" type="slidenum">
              <a:rPr lang="tr-TR" smtClean="0"/>
              <a:pPr eaLnBrk="1" hangingPunct="1"/>
              <a:t>6</a:t>
            </a:fld>
            <a:endParaRPr lang="tr-TR" smtClean="0"/>
          </a:p>
        </p:txBody>
      </p:sp>
    </p:spTree>
    <p:extLst>
      <p:ext uri="{BB962C8B-B14F-4D97-AF65-F5344CB8AC3E}">
        <p14:creationId xmlns="" xmlns:p14="http://schemas.microsoft.com/office/powerpoint/2010/main" val="232309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tr-TR" sz="2400" smtClean="0"/>
              <a:t>    Buradan biyel kolu uzunluğu belirlenebilir:</a:t>
            </a:r>
          </a:p>
          <a:p>
            <a:pPr algn="just" eaLnBrk="1" hangingPunct="1">
              <a:buFontTx/>
              <a:buNone/>
            </a:pPr>
            <a:endParaRPr lang="tr-TR" sz="2400" smtClean="0"/>
          </a:p>
          <a:p>
            <a:pPr algn="just" eaLnBrk="1" hangingPunct="1"/>
            <a:r>
              <a:rPr lang="tr-TR" sz="2400" smtClean="0"/>
              <a:t>cosμ</a:t>
            </a:r>
            <a:r>
              <a:rPr lang="tr-TR" sz="2400" baseline="-25000" smtClean="0"/>
              <a:t>min     </a:t>
            </a:r>
            <a:r>
              <a:rPr lang="tr-TR" sz="2400" smtClean="0"/>
              <a:t>=   r/1 = S</a:t>
            </a:r>
            <a:r>
              <a:rPr lang="tr-TR" sz="2400" baseline="-25000" smtClean="0"/>
              <a:t>o  </a:t>
            </a:r>
            <a:r>
              <a:rPr lang="tr-TR" sz="2400" smtClean="0"/>
              <a:t>/ 2l</a:t>
            </a:r>
          </a:p>
          <a:p>
            <a:pPr algn="just" eaLnBrk="1" hangingPunct="1"/>
            <a:r>
              <a:rPr lang="tr-TR" sz="2400" smtClean="0"/>
              <a:t>l = S</a:t>
            </a:r>
            <a:r>
              <a:rPr lang="tr-TR" sz="2400" baseline="-25000" smtClean="0"/>
              <a:t>o </a:t>
            </a:r>
            <a:r>
              <a:rPr lang="tr-TR" sz="2400" smtClean="0"/>
              <a:t> /2 cos   μ</a:t>
            </a:r>
            <a:r>
              <a:rPr lang="tr-TR" sz="2400" baseline="-25000" smtClean="0"/>
              <a:t>min</a:t>
            </a:r>
          </a:p>
          <a:p>
            <a:pPr algn="just" eaLnBrk="1" hangingPunct="1"/>
            <a:endParaRPr lang="tr-TR" sz="2400" smtClean="0"/>
          </a:p>
          <a:p>
            <a:pPr algn="just" eaLnBrk="1" hangingPunct="1">
              <a:buFontTx/>
              <a:buNone/>
            </a:pPr>
            <a:r>
              <a:rPr lang="tr-TR" sz="2400" smtClean="0"/>
              <a:t>    Krank biyel mekanizmalarında, kol açısı φ, biyel açısı γ ve piston konumu (X) arasında aşağıdaki bağıntılar yazılabilir</a:t>
            </a:r>
          </a:p>
          <a:p>
            <a:pPr algn="just" eaLnBrk="1" hangingPunct="1"/>
            <a:r>
              <a:rPr lang="tr-TR" sz="2400" smtClean="0"/>
              <a:t>x = r . cos φ + 1 cos γ</a:t>
            </a:r>
          </a:p>
          <a:p>
            <a:pPr algn="just" eaLnBrk="1" hangingPunct="1"/>
            <a:r>
              <a:rPr lang="tr-TR" sz="2400" smtClean="0"/>
              <a:t>sin γ = r/1 sin φ </a:t>
            </a:r>
            <a:r>
              <a:rPr lang="tr-TR" sz="2400" u="sng" smtClean="0"/>
              <a:t>+</a:t>
            </a:r>
            <a:r>
              <a:rPr lang="tr-TR" sz="2400" smtClean="0"/>
              <a:t> h/1</a:t>
            </a:r>
          </a:p>
          <a:p>
            <a:pPr algn="just" eaLnBrk="1" hangingPunct="1"/>
            <a:endParaRPr lang="tr-TR" sz="2400" smtClean="0"/>
          </a:p>
          <a:p>
            <a:pPr algn="just" eaLnBrk="1" hangingPunct="1">
              <a:buFontTx/>
              <a:buNone/>
            </a:pPr>
            <a:r>
              <a:rPr lang="tr-TR" sz="2400" smtClean="0"/>
              <a:t>    Bu iki denklem krank – biyel mekanizmalarının analizi için kullanılır. Biyel açısı bu denlemlerden yok edildiğinde;</a:t>
            </a:r>
          </a:p>
          <a:p>
            <a:pPr algn="just" eaLnBrk="1" hangingPunct="1"/>
            <a:r>
              <a:rPr lang="tr-TR" sz="2400" smtClean="0"/>
              <a:t>2 r . cos φ + 2 ah sin φ – (a</a:t>
            </a:r>
            <a:r>
              <a:rPr lang="tr-TR" sz="2400" baseline="30000" smtClean="0"/>
              <a:t>2</a:t>
            </a:r>
            <a:r>
              <a:rPr lang="tr-TR" sz="2400" smtClean="0"/>
              <a:t> + h</a:t>
            </a:r>
            <a:r>
              <a:rPr lang="tr-TR" sz="2400" baseline="30000" smtClean="0"/>
              <a:t>2</a:t>
            </a:r>
            <a:r>
              <a:rPr lang="tr-TR" sz="2400" smtClean="0"/>
              <a:t> – 1</a:t>
            </a:r>
            <a:r>
              <a:rPr lang="tr-TR" sz="2400" baseline="30000" smtClean="0"/>
              <a:t>2</a:t>
            </a:r>
            <a:r>
              <a:rPr lang="tr-TR" sz="2400" smtClean="0"/>
              <a:t>) = x</a:t>
            </a:r>
            <a:r>
              <a:rPr lang="tr-TR" sz="2400" baseline="30000" smtClean="0"/>
              <a:t>2</a:t>
            </a:r>
            <a:r>
              <a:rPr lang="tr-TR" sz="2400" smtClean="0"/>
              <a:t> elde edilir.</a:t>
            </a:r>
          </a:p>
          <a:p>
            <a:pPr algn="just" eaLnBrk="1" hangingPunct="1"/>
            <a:endParaRPr lang="tr-TR" sz="2400" smtClean="0"/>
          </a:p>
        </p:txBody>
      </p:sp>
      <p:sp>
        <p:nvSpPr>
          <p:cNvPr id="139267" name="2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17B183-2AA5-4B9C-B7C7-3A26839E5797}" type="slidenum">
              <a:rPr lang="tr-TR" smtClean="0"/>
              <a:pPr eaLnBrk="1" hangingPunct="1"/>
              <a:t>7</a:t>
            </a:fld>
            <a:endParaRPr lang="tr-TR" smtClean="0"/>
          </a:p>
        </p:txBody>
      </p:sp>
    </p:spTree>
    <p:extLst>
      <p:ext uri="{BB962C8B-B14F-4D97-AF65-F5344CB8AC3E}">
        <p14:creationId xmlns="" xmlns:p14="http://schemas.microsoft.com/office/powerpoint/2010/main" val="2082452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2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94505B-0CDA-4304-8259-65F69E420C17}" type="slidenum">
              <a:rPr lang="tr-TR" smtClean="0"/>
              <a:pPr eaLnBrk="1" hangingPunct="1"/>
              <a:t>8</a:t>
            </a:fld>
            <a:endParaRPr lang="tr-TR" smtClean="0"/>
          </a:p>
        </p:txBody>
      </p:sp>
      <p:pic>
        <p:nvPicPr>
          <p:cNvPr id="140291" name="Picture 2" descr="tara0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63" t="15208" r="20375" b="64513"/>
          <a:stretch>
            <a:fillRect/>
          </a:stretch>
        </p:blipFill>
        <p:spPr bwMode="auto">
          <a:xfrm>
            <a:off x="428625" y="1071563"/>
            <a:ext cx="688498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2" name="Rectangle 3"/>
          <p:cNvSpPr>
            <a:spLocks noChangeArrowheads="1"/>
          </p:cNvSpPr>
          <p:nvPr/>
        </p:nvSpPr>
        <p:spPr bwMode="auto">
          <a:xfrm>
            <a:off x="1643063" y="4643438"/>
            <a:ext cx="4214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/>
            <a:r>
              <a:rPr lang="tr-TR" altLang="zh-TW" sz="1200">
                <a:latin typeface="Times New Roman" pitchFamily="18" charset="0"/>
                <a:cs typeface="Times New Roman" pitchFamily="18" charset="0"/>
              </a:rPr>
              <a:t>Biyel kolu uzunluğuna bağlı olarak iletim açısı değişimi</a:t>
            </a:r>
            <a:endParaRPr lang="tr-TR" altLang="zh-TW"/>
          </a:p>
        </p:txBody>
      </p:sp>
    </p:spTree>
    <p:extLst>
      <p:ext uri="{BB962C8B-B14F-4D97-AF65-F5344CB8AC3E}">
        <p14:creationId xmlns="" xmlns:p14="http://schemas.microsoft.com/office/powerpoint/2010/main" val="1284833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6440487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tr-TR" sz="2400" b="1" smtClean="0"/>
              <a:t>    Ölü Konumlar için Krank-Biyel Mekanizması Çizimi</a:t>
            </a:r>
          </a:p>
          <a:p>
            <a:pPr algn="just" eaLnBrk="1" hangingPunct="1">
              <a:buFontTx/>
              <a:buNone/>
            </a:pPr>
            <a:endParaRPr lang="tr-TR" sz="2400" smtClean="0"/>
          </a:p>
          <a:p>
            <a:pPr algn="just" eaLnBrk="1" hangingPunct="1">
              <a:buFontTx/>
              <a:buNone/>
            </a:pPr>
            <a:r>
              <a:rPr lang="tr-TR" sz="2400" smtClean="0"/>
              <a:t>    Bir krank-biyel mekanizmasının, verilen bir strok ve buna karşılık gelen kol dönme açısı için, boyutlarının bulunması istenirse, geometrik olarak aşağıdaki gibi elde edilebilir:</a:t>
            </a:r>
          </a:p>
          <a:p>
            <a:pPr algn="just" eaLnBrk="1" hangingPunct="1"/>
            <a:r>
              <a:rPr lang="tr-TR" sz="2400" smtClean="0"/>
              <a:t>a) Bir doğru üzerinde, pistonun istenilen iki ölü konumu B</a:t>
            </a:r>
            <a:r>
              <a:rPr lang="tr-TR" sz="2400" baseline="-25000" smtClean="0"/>
              <a:t>i </a:t>
            </a:r>
            <a:r>
              <a:rPr lang="tr-TR" sz="2400" smtClean="0"/>
              <a:t>ve B</a:t>
            </a:r>
            <a:r>
              <a:rPr lang="tr-TR" sz="2400" baseline="-25000" smtClean="0"/>
              <a:t>a</a:t>
            </a:r>
            <a:r>
              <a:rPr lang="tr-TR" sz="2400" smtClean="0"/>
              <a:t> şekilde görüldüğü gibi, işaretlenir(B</a:t>
            </a:r>
            <a:r>
              <a:rPr lang="tr-TR" sz="2400" baseline="-25000" smtClean="0"/>
              <a:t>i</a:t>
            </a:r>
            <a:r>
              <a:rPr lang="tr-TR" sz="2400" smtClean="0"/>
              <a:t> B</a:t>
            </a:r>
            <a:r>
              <a:rPr lang="tr-TR" sz="2400" baseline="-25000" smtClean="0"/>
              <a:t>a</a:t>
            </a:r>
            <a:r>
              <a:rPr lang="tr-TR" sz="2400" smtClean="0"/>
              <a:t> = strok = s).</a:t>
            </a:r>
          </a:p>
          <a:p>
            <a:pPr algn="just" eaLnBrk="1" hangingPunct="1"/>
            <a:r>
              <a:rPr lang="tr-TR" sz="2400" smtClean="0"/>
              <a:t>b) B</a:t>
            </a:r>
            <a:r>
              <a:rPr lang="tr-TR" sz="2400" baseline="-25000" smtClean="0"/>
              <a:t>a</a:t>
            </a:r>
            <a:r>
              <a:rPr lang="tr-TR" sz="2400" smtClean="0"/>
              <a:t> dan, B</a:t>
            </a:r>
            <a:r>
              <a:rPr lang="tr-TR" sz="2400" baseline="-25000" smtClean="0"/>
              <a:t>i</a:t>
            </a:r>
            <a:r>
              <a:rPr lang="tr-TR" sz="2400" smtClean="0"/>
              <a:t>B</a:t>
            </a:r>
            <a:r>
              <a:rPr lang="tr-TR" sz="2400" baseline="-25000" smtClean="0"/>
              <a:t>a</a:t>
            </a:r>
            <a:r>
              <a:rPr lang="tr-TR" sz="2400" smtClean="0"/>
              <a:t> doğrusuna φ </a:t>
            </a:r>
            <a:r>
              <a:rPr lang="tr-TR" sz="2400" baseline="-25000" smtClean="0"/>
              <a:t>o</a:t>
            </a:r>
            <a:r>
              <a:rPr lang="tr-TR" sz="2400" smtClean="0"/>
              <a:t> - 90 açısı alınır ve B</a:t>
            </a:r>
            <a:r>
              <a:rPr lang="tr-TR" sz="2400" baseline="-25000" smtClean="0"/>
              <a:t>i</a:t>
            </a:r>
            <a:r>
              <a:rPr lang="tr-TR" sz="2400" smtClean="0"/>
              <a:t>B</a:t>
            </a:r>
            <a:r>
              <a:rPr lang="tr-TR" sz="2400" baseline="-25000" smtClean="0"/>
              <a:t>a</a:t>
            </a:r>
            <a:r>
              <a:rPr lang="tr-TR" sz="2400" smtClean="0"/>
              <a:t>  doğrusunun orta dikmesiyle bu açının kenarının kesiştiği M noktası belirlenir.</a:t>
            </a:r>
          </a:p>
          <a:p>
            <a:pPr algn="just" eaLnBrk="1" hangingPunct="1"/>
            <a:r>
              <a:rPr lang="tr-TR" sz="2400" smtClean="0"/>
              <a:t>c) M merkez olmak üzere çizilen ve B</a:t>
            </a:r>
            <a:r>
              <a:rPr lang="tr-TR" sz="2400" baseline="-25000" smtClean="0"/>
              <a:t>i</a:t>
            </a:r>
            <a:r>
              <a:rPr lang="tr-TR" sz="2400" smtClean="0"/>
              <a:t> ve B</a:t>
            </a:r>
            <a:r>
              <a:rPr lang="tr-TR" sz="2400" baseline="-25000" smtClean="0"/>
              <a:t>a</a:t>
            </a:r>
            <a:r>
              <a:rPr lang="tr-TR" sz="2400" smtClean="0"/>
              <a:t> noktalarından geçen k </a:t>
            </a:r>
            <a:r>
              <a:rPr lang="tr-TR" sz="2400" baseline="-25000" smtClean="0"/>
              <a:t>o</a:t>
            </a:r>
            <a:r>
              <a:rPr lang="tr-TR" sz="2400" smtClean="0"/>
              <a:t> ,dairesi φ </a:t>
            </a:r>
            <a:r>
              <a:rPr lang="tr-TR" sz="2400" baseline="-25000" smtClean="0"/>
              <a:t>o</a:t>
            </a:r>
            <a:r>
              <a:rPr lang="tr-TR" sz="2400" smtClean="0"/>
              <a:t> - 90 açı kolunu L de keser. k</a:t>
            </a:r>
            <a:r>
              <a:rPr lang="tr-TR" sz="2400" baseline="-25000" smtClean="0"/>
              <a:t>o</a:t>
            </a:r>
            <a:r>
              <a:rPr lang="tr-TR" sz="2400" smtClean="0"/>
              <a:t> dairesi üzerinde B</a:t>
            </a:r>
            <a:r>
              <a:rPr lang="tr-TR" sz="2400" baseline="-25000" smtClean="0"/>
              <a:t>i </a:t>
            </a:r>
            <a:r>
              <a:rPr lang="tr-TR" sz="2400" smtClean="0"/>
              <a:t>B</a:t>
            </a:r>
            <a:r>
              <a:rPr lang="tr-TR" sz="2400" baseline="-25000" smtClean="0"/>
              <a:t>a </a:t>
            </a:r>
            <a:r>
              <a:rPr lang="tr-TR" sz="2400" smtClean="0"/>
              <a:t>nın orta dikmesini N de keser. B</a:t>
            </a:r>
            <a:r>
              <a:rPr lang="tr-TR" sz="2400" baseline="-25000" smtClean="0"/>
              <a:t>a</a:t>
            </a:r>
            <a:r>
              <a:rPr lang="tr-TR" sz="2400" smtClean="0"/>
              <a:t>N yi çap kabul eden k</a:t>
            </a:r>
            <a:r>
              <a:rPr lang="tr-TR" sz="2400" baseline="-25000" smtClean="0"/>
              <a:t>a</a:t>
            </a:r>
            <a:r>
              <a:rPr lang="tr-TR" sz="2400" smtClean="0"/>
              <a:t> dairesi çizilir.</a:t>
            </a:r>
          </a:p>
          <a:p>
            <a:pPr algn="just" eaLnBrk="1" hangingPunct="1"/>
            <a:endParaRPr lang="tr-TR" sz="2400" smtClean="0"/>
          </a:p>
        </p:txBody>
      </p:sp>
      <p:sp>
        <p:nvSpPr>
          <p:cNvPr id="141315" name="2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311101-7D42-4DD4-88B4-C189FCA443B5}" type="slidenum">
              <a:rPr lang="tr-TR" smtClean="0"/>
              <a:pPr eaLnBrk="1" hangingPunct="1"/>
              <a:t>9</a:t>
            </a:fld>
            <a:endParaRPr lang="tr-TR" smtClean="0"/>
          </a:p>
        </p:txBody>
      </p:sp>
    </p:spTree>
    <p:extLst>
      <p:ext uri="{BB962C8B-B14F-4D97-AF65-F5344CB8AC3E}">
        <p14:creationId xmlns="" xmlns:p14="http://schemas.microsoft.com/office/powerpoint/2010/main" val="416361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695</Words>
  <Application>Microsoft Office PowerPoint</Application>
  <PresentationFormat>Ekran Gösterisi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Akış</vt:lpstr>
      <vt:lpstr>ZTM 316 Mekanizmalar   12.Hafta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ACAR</dc:creator>
  <cp:lastModifiedBy>Ramazan ÖZTÜRK</cp:lastModifiedBy>
  <cp:revision>4</cp:revision>
  <dcterms:created xsi:type="dcterms:W3CDTF">2017-11-21T18:42:58Z</dcterms:created>
  <dcterms:modified xsi:type="dcterms:W3CDTF">2018-05-14T14:38:46Z</dcterms:modified>
</cp:coreProperties>
</file>