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70" r:id="rId3"/>
    <p:sldId id="271" r:id="rId4"/>
    <p:sldId id="272" r:id="rId5"/>
    <p:sldId id="273" r:id="rId6"/>
    <p:sldId id="276" r:id="rId7"/>
    <p:sldId id="277" r:id="rId8"/>
    <p:sldId id="279" r:id="rId9"/>
    <p:sldId id="309" r:id="rId10"/>
    <p:sldId id="310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9933FF"/>
    <a:srgbClr val="E8D0FC"/>
    <a:srgbClr val="DE8CE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Orta Stil 1 - Vurgu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5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183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422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929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0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0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1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353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73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70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949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57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54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48860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ULUSLARASI İKLİM KUŞAKLARI</a:t>
            </a:r>
          </a:p>
          <a:p>
            <a:pPr marL="0" indent="0">
              <a:buNone/>
            </a:pPr>
            <a:endParaRPr lang="tr-TR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                                Hesaplanan veriler              Türetilen veriler</a:t>
            </a:r>
          </a:p>
          <a:p>
            <a:pPr marL="0" indent="0">
              <a:buNone/>
            </a:pPr>
            <a:endParaRPr lang="tr-TR" sz="2000" dirty="0">
              <a:solidFill>
                <a:srgbClr val="0070C0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624116"/>
              </p:ext>
            </p:extLst>
          </p:nvPr>
        </p:nvGraphicFramePr>
        <p:xfrm>
          <a:off x="467544" y="1916832"/>
          <a:ext cx="7920878" cy="354330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584176"/>
                <a:gridCol w="1008112"/>
                <a:gridCol w="864096"/>
                <a:gridCol w="1069832"/>
                <a:gridCol w="1131554"/>
                <a:gridCol w="1131554"/>
                <a:gridCol w="1131554"/>
              </a:tblGrid>
              <a:tr h="5587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İklim Kuşağı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Sıcaklık </a:t>
                      </a:r>
                      <a:r>
                        <a:rPr lang="tr-TR" sz="1800" b="1" i="1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(°C ) </a:t>
                      </a:r>
                      <a:endParaRPr lang="tr-TR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 Bağıl Nem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Basınç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1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tr-TR" sz="1800" b="1" i="1" u="none" strike="noStrike" kern="1200" baseline="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mbar</a:t>
                      </a:r>
                      <a:r>
                        <a:rPr lang="tr-TR" sz="1800" b="1" i="1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Sıcaklık </a:t>
                      </a:r>
                      <a:r>
                        <a:rPr lang="tr-TR" sz="1800" b="1" i="1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(°C ) </a:t>
                      </a:r>
                      <a:endParaRPr lang="tr-TR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 Bağıl Nem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Basınç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1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tr-TR" sz="1800" b="1" i="1" u="none" strike="noStrike" kern="1200" baseline="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mbar</a:t>
                      </a:r>
                      <a:r>
                        <a:rPr lang="tr-TR" sz="1800" b="1" i="1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364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1)Ilıman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9.9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	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11.2	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6777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</a:t>
                      </a:r>
                      <a:r>
                        <a:rPr lang="tr-TR" sz="18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Subtropik</a:t>
                      </a:r>
                      <a:endParaRPr lang="tr-TR" sz="18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(Akdeniz)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13.5	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	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19.0	</a:t>
                      </a:r>
                    </a:p>
                  </a:txBody>
                  <a:tcPr/>
                </a:tc>
              </a:tr>
              <a:tr h="5546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3)Sıcak Kuru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11.9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	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	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15.0	</a:t>
                      </a:r>
                    </a:p>
                  </a:txBody>
                  <a:tcPr/>
                </a:tc>
              </a:tr>
              <a:tr h="5546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4)Sıcak Nemli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27.4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26.6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	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30.0	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09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4" y="980728"/>
            <a:ext cx="7883525" cy="3921125"/>
          </a:xfrm>
        </p:spPr>
        <p:txBody>
          <a:bodyPr/>
          <a:lstStyle/>
          <a:p>
            <a:pPr marL="0" indent="0" eaLnBrk="1" hangingPunct="1">
              <a:buFont typeface="Symbol" panose="05050102010706020507" pitchFamily="18" charset="2"/>
              <a:buNone/>
              <a:defRPr/>
            </a:pPr>
            <a:r>
              <a:rPr lang="tr-TR" sz="2800" dirty="0" err="1" smtClean="0">
                <a:solidFill>
                  <a:srgbClr val="FF0000"/>
                </a:solidFill>
              </a:rPr>
              <a:t>Stabilite</a:t>
            </a:r>
            <a:r>
              <a:rPr lang="tr-TR" sz="2800" dirty="0" smtClean="0">
                <a:solidFill>
                  <a:srgbClr val="FF0000"/>
                </a:solidFill>
              </a:rPr>
              <a:t> raporunda olması gereken bilgiler:</a:t>
            </a:r>
          </a:p>
          <a:p>
            <a:pPr eaLnBrk="1" hangingPunct="1">
              <a:defRPr/>
            </a:pPr>
            <a:r>
              <a:rPr lang="tr-TR" sz="2800" dirty="0" smtClean="0"/>
              <a:t>Genel bilgiler,</a:t>
            </a:r>
          </a:p>
          <a:p>
            <a:pPr eaLnBrk="1" hangingPunct="1">
              <a:defRPr/>
            </a:pPr>
            <a:r>
              <a:rPr lang="tr-TR" sz="2800" dirty="0" err="1" smtClean="0"/>
              <a:t>Spesifikasyonlar</a:t>
            </a:r>
            <a:r>
              <a:rPr lang="tr-TR" sz="2800" dirty="0" smtClean="0"/>
              <a:t> ve  metodoloji çalışmaları,</a:t>
            </a:r>
          </a:p>
          <a:p>
            <a:pPr eaLnBrk="1" hangingPunct="1">
              <a:defRPr/>
            </a:pPr>
            <a:r>
              <a:rPr lang="tr-TR" sz="2800" dirty="0" smtClean="0"/>
              <a:t>Çalışma tasarımı ve koşulları,</a:t>
            </a:r>
          </a:p>
          <a:p>
            <a:pPr eaLnBrk="1" hangingPunct="1">
              <a:defRPr/>
            </a:pPr>
            <a:r>
              <a:rPr lang="tr-TR" sz="2800" dirty="0" err="1" smtClean="0"/>
              <a:t>Stabilite</a:t>
            </a:r>
            <a:r>
              <a:rPr lang="tr-TR" sz="2800" dirty="0" smtClean="0"/>
              <a:t> verileri,</a:t>
            </a:r>
          </a:p>
          <a:p>
            <a:pPr eaLnBrk="1" hangingPunct="1">
              <a:defRPr/>
            </a:pPr>
            <a:r>
              <a:rPr lang="tr-TR" sz="2800" dirty="0" smtClean="0"/>
              <a:t>Verilerin analizi,</a:t>
            </a:r>
          </a:p>
          <a:p>
            <a:pPr eaLnBrk="1" hangingPunct="1">
              <a:defRPr/>
            </a:pPr>
            <a:r>
              <a:rPr lang="tr-TR" sz="2800" dirty="0" smtClean="0"/>
              <a:t>Yorum.</a:t>
            </a:r>
          </a:p>
          <a:p>
            <a:pPr eaLnBrk="1" hangingPunct="1">
              <a:defRPr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05881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1196" y="692696"/>
            <a:ext cx="8229600" cy="5101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I VE II İKLİM KUŞAĞINDA YER ALAN ÜLKELERDE ETKEN MADDE VE ÜRÜNLER İÇİN STABİLİTE KOŞULLARI</a:t>
            </a:r>
          </a:p>
          <a:p>
            <a:pPr marL="0" indent="0">
              <a:buNone/>
            </a:pPr>
            <a:endParaRPr lang="tr-TR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Oda </a:t>
            </a:r>
            <a:r>
              <a:rPr lang="tr-TR" sz="2000" b="1" dirty="0">
                <a:solidFill>
                  <a:srgbClr val="7030A0"/>
                </a:solidFill>
              </a:rPr>
              <a:t>sıcaklığında saklanması önerilen </a:t>
            </a:r>
            <a:r>
              <a:rPr lang="tr-TR" sz="2000" b="1" dirty="0" smtClean="0">
                <a:solidFill>
                  <a:srgbClr val="7030A0"/>
                </a:solidFill>
              </a:rPr>
              <a:t>etken </a:t>
            </a:r>
            <a:r>
              <a:rPr lang="tr-TR" sz="2000" b="1" dirty="0">
                <a:solidFill>
                  <a:srgbClr val="7030A0"/>
                </a:solidFill>
              </a:rPr>
              <a:t>madde ve ürünler için </a:t>
            </a:r>
            <a:r>
              <a:rPr lang="tr-TR" sz="2000" b="1" dirty="0" err="1" smtClean="0">
                <a:solidFill>
                  <a:srgbClr val="7030A0"/>
                </a:solidFill>
              </a:rPr>
              <a:t>stabilite</a:t>
            </a:r>
            <a:r>
              <a:rPr lang="tr-TR" sz="2000" b="1" dirty="0" smtClean="0">
                <a:solidFill>
                  <a:srgbClr val="7030A0"/>
                </a:solidFill>
              </a:rPr>
              <a:t> test </a:t>
            </a:r>
            <a:r>
              <a:rPr lang="tr-TR" sz="2000" b="1" dirty="0">
                <a:solidFill>
                  <a:srgbClr val="7030A0"/>
                </a:solidFill>
              </a:rPr>
              <a:t>koşulları;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447432"/>
              </p:ext>
            </p:extLst>
          </p:nvPr>
        </p:nvGraphicFramePr>
        <p:xfrm>
          <a:off x="539552" y="3068960"/>
          <a:ext cx="7704856" cy="242316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232248"/>
                <a:gridCol w="1512168"/>
                <a:gridCol w="1800200"/>
                <a:gridCol w="2160240"/>
              </a:tblGrid>
              <a:tr h="568072"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Çalışma Adı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Sıcaklık(°C)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% </a:t>
                      </a:r>
                      <a:r>
                        <a:rPr lang="tr-TR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BağılNem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Başvuru için Min. Süre, Ay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  <a:tr h="436417"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Uzun Süreli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25±2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60±5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ay	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516417"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Orta Seviyeli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30±2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65±5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ay		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5546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Hızlandırılmış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40±2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75±5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6ay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251520" y="5794231"/>
            <a:ext cx="85689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/>
              <a:t>I</a:t>
            </a:r>
            <a:r>
              <a:rPr lang="tr-TR" sz="1200" dirty="0" smtClean="0"/>
              <a:t>CH,GuidanceforIndustryQ1A(R2)StabilityTestingofNewDrugSubstancesandProducts,Nov2003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410299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4321" y="76470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III VE VI İKLİM KUŞAĞINDA YER ALAN ÜLKELERDE ETKEN MADDE VE ÜRÜNLER İÇİN STABİLİTEKOŞULLARI</a:t>
            </a:r>
          </a:p>
          <a:p>
            <a:pPr marL="0" indent="0">
              <a:buNone/>
            </a:pPr>
            <a:endParaRPr lang="tr-TR" sz="2000" b="1" dirty="0" smtClean="0"/>
          </a:p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Oda </a:t>
            </a:r>
            <a:r>
              <a:rPr lang="tr-TR" sz="2000" b="1" dirty="0">
                <a:solidFill>
                  <a:srgbClr val="7030A0"/>
                </a:solidFill>
              </a:rPr>
              <a:t>sıcaklığında saklanması önerilen </a:t>
            </a:r>
            <a:r>
              <a:rPr lang="tr-TR" sz="2000" b="1" dirty="0" smtClean="0">
                <a:solidFill>
                  <a:srgbClr val="7030A0"/>
                </a:solidFill>
              </a:rPr>
              <a:t>etken </a:t>
            </a:r>
            <a:r>
              <a:rPr lang="tr-TR" sz="2000" b="1" dirty="0">
                <a:solidFill>
                  <a:srgbClr val="7030A0"/>
                </a:solidFill>
              </a:rPr>
              <a:t>madde ve ürünler için </a:t>
            </a:r>
            <a:r>
              <a:rPr lang="tr-TR" sz="2000" b="1" dirty="0" err="1" smtClean="0">
                <a:solidFill>
                  <a:srgbClr val="7030A0"/>
                </a:solidFill>
              </a:rPr>
              <a:t>stabilite</a:t>
            </a:r>
            <a:r>
              <a:rPr lang="tr-TR" sz="2000" b="1" dirty="0" smtClean="0">
                <a:solidFill>
                  <a:srgbClr val="7030A0"/>
                </a:solidFill>
              </a:rPr>
              <a:t> test </a:t>
            </a:r>
            <a:r>
              <a:rPr lang="tr-TR" sz="2000" b="1" dirty="0">
                <a:solidFill>
                  <a:srgbClr val="7030A0"/>
                </a:solidFill>
              </a:rPr>
              <a:t>koşulları;</a:t>
            </a:r>
            <a:endParaRPr lang="tr-TR" sz="2000" dirty="0">
              <a:solidFill>
                <a:srgbClr val="7030A0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085304"/>
              </p:ext>
            </p:extLst>
          </p:nvPr>
        </p:nvGraphicFramePr>
        <p:xfrm>
          <a:off x="395536" y="2924944"/>
          <a:ext cx="7704856" cy="185166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232248"/>
                <a:gridCol w="1512168"/>
                <a:gridCol w="1800200"/>
                <a:gridCol w="2160240"/>
              </a:tblGrid>
              <a:tr h="558729"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Çalışma Adı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Sıcaklık(°C)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% Bağıl Nem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Başvuru için Min. Süre, Ay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  <a:tr h="436417"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Uzun Süreli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30±2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65±5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ay	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5546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Hızlandırılmış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40±2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75±5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6ay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395536" y="5836050"/>
            <a:ext cx="60121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/>
              <a:t>ICH,GuidanceforIndustryQ1A(R2)StabilityTestingofNewDrugSubstancesandProducts,Nov2003</a:t>
            </a:r>
          </a:p>
        </p:txBody>
      </p:sp>
    </p:spTree>
    <p:extLst>
      <p:ext uri="{BB962C8B-B14F-4D97-AF65-F5344CB8AC3E}">
        <p14:creationId xmlns:p14="http://schemas.microsoft.com/office/powerpoint/2010/main" val="263064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TÜM İKLİM KUŞAKLARINDA ETKEN MADDE VE ÜRÜNLER İÇİN SOĞUK STABİLİTE KOŞULLARI</a:t>
            </a:r>
          </a:p>
          <a:p>
            <a:pPr marL="0" indent="0">
              <a:buNone/>
            </a:pPr>
            <a:endParaRPr lang="tr-TR" sz="2000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tr-TR" sz="2000" b="1" dirty="0">
                <a:solidFill>
                  <a:srgbClr val="7030A0"/>
                </a:solidFill>
              </a:rPr>
              <a:t>Buzdolabında çalışılması gerekli ise;</a:t>
            </a:r>
            <a:endParaRPr lang="tr-TR" sz="2000" dirty="0">
              <a:solidFill>
                <a:srgbClr val="7030A0"/>
              </a:solidFill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010650"/>
              </p:ext>
            </p:extLst>
          </p:nvPr>
        </p:nvGraphicFramePr>
        <p:xfrm>
          <a:off x="683568" y="2756898"/>
          <a:ext cx="7704856" cy="2256278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232248"/>
                <a:gridCol w="1512168"/>
                <a:gridCol w="1800200"/>
                <a:gridCol w="2160240"/>
              </a:tblGrid>
              <a:tr h="8080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Test Tipi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	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Sıcaklık(°C)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% </a:t>
                      </a:r>
                      <a:r>
                        <a:rPr lang="tr-TR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BağılNem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Başvuru için Min. Süre, Ay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  <a:tr h="808099"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Uzun Süreli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5±3 	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Çevre Nemi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ay	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4720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Hızlandırılmış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25±3	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60±5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6ay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68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2005" y="98072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tr-TR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Derin Dondurucuda çalışılması gerekli ise;</a:t>
            </a:r>
            <a:endParaRPr lang="tr-TR" sz="2000" dirty="0">
              <a:solidFill>
                <a:srgbClr val="7030A0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230498"/>
              </p:ext>
            </p:extLst>
          </p:nvPr>
        </p:nvGraphicFramePr>
        <p:xfrm>
          <a:off x="683568" y="2924944"/>
          <a:ext cx="7704856" cy="192024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232248"/>
                <a:gridCol w="1512168"/>
                <a:gridCol w="1800200"/>
                <a:gridCol w="2160240"/>
              </a:tblGrid>
              <a:tr h="5587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Test Tipi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	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Sıcaklık(°C)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% Bağıl Nem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Başvuru için Min. Süre, Ay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  <a:tr h="436417">
                <a:tc>
                  <a:txBody>
                    <a:bodyPr/>
                    <a:lstStyle/>
                    <a:p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Uzun Süreli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-20±5 	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-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ay	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5546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Hızlandırılmış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5±3	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-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6ay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387508" y="5866239"/>
            <a:ext cx="74888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/>
              <a:t>CH,GuidanceforIndustryQ1A(R2)StabilityTestingofNewDrugSubstancesandProducts,Nov2003</a:t>
            </a:r>
          </a:p>
        </p:txBody>
      </p:sp>
    </p:spTree>
    <p:extLst>
      <p:ext uri="{BB962C8B-B14F-4D97-AF65-F5344CB8AC3E}">
        <p14:creationId xmlns:p14="http://schemas.microsoft.com/office/powerpoint/2010/main" val="252143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764704"/>
            <a:ext cx="87849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ETKEN MADDE VE ÜRÜN STABİLİTE TESTLERİ</a:t>
            </a:r>
          </a:p>
          <a:p>
            <a:pPr marL="0" indent="0">
              <a:buNone/>
            </a:pPr>
            <a:endParaRPr lang="tr-TR" sz="2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Uzun </a:t>
            </a:r>
            <a:r>
              <a:rPr lang="tr-TR" sz="2000" b="1" dirty="0">
                <a:solidFill>
                  <a:srgbClr val="7030A0"/>
                </a:solidFill>
              </a:rPr>
              <a:t>Süreli </a:t>
            </a:r>
            <a:r>
              <a:rPr lang="tr-TR" sz="2000" b="1" dirty="0" err="1" smtClean="0">
                <a:solidFill>
                  <a:srgbClr val="7030A0"/>
                </a:solidFill>
              </a:rPr>
              <a:t>Stabilite</a:t>
            </a:r>
            <a:r>
              <a:rPr lang="tr-TR" sz="2000" b="1" dirty="0" smtClean="0">
                <a:solidFill>
                  <a:srgbClr val="7030A0"/>
                </a:solidFill>
              </a:rPr>
              <a:t> Testleri</a:t>
            </a:r>
          </a:p>
          <a:p>
            <a:pPr marL="0" indent="0">
              <a:buNone/>
            </a:pPr>
            <a:r>
              <a:rPr lang="tr-TR" sz="2000" dirty="0" smtClean="0"/>
              <a:t>Bir ilacın ruhsat alabilmesi için yapılması gereken yasal testlerdir. Bu testler ,ilacın etiketinde </a:t>
            </a:r>
            <a:r>
              <a:rPr lang="tr-TR" sz="2000" b="1" dirty="0" smtClean="0"/>
              <a:t>saklama koşulu </a:t>
            </a:r>
            <a:r>
              <a:rPr lang="tr-TR" sz="2000" dirty="0" smtClean="0"/>
              <a:t>olarak verilen sıcaklık ve nem koşullarında ,öngörülen raf ömrü boyunca yapılır.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Hızlandırılmış </a:t>
            </a:r>
            <a:r>
              <a:rPr lang="tr-TR" sz="2000" b="1" dirty="0" err="1" smtClean="0">
                <a:solidFill>
                  <a:srgbClr val="7030A0"/>
                </a:solidFill>
              </a:rPr>
              <a:t>Stabilite</a:t>
            </a:r>
            <a:r>
              <a:rPr lang="tr-TR" sz="2000" b="1" dirty="0" smtClean="0">
                <a:solidFill>
                  <a:srgbClr val="7030A0"/>
                </a:solidFill>
              </a:rPr>
              <a:t> Testleri</a:t>
            </a:r>
          </a:p>
          <a:p>
            <a:pPr marL="0" indent="0">
              <a:buNone/>
            </a:pPr>
            <a:r>
              <a:rPr lang="tr-TR" sz="2000" dirty="0" smtClean="0"/>
              <a:t>Yasal olarak yapılması gereken </a:t>
            </a:r>
            <a:r>
              <a:rPr lang="tr-TR" sz="2000" dirty="0" err="1" smtClean="0"/>
              <a:t>stabilite</a:t>
            </a:r>
            <a:r>
              <a:rPr lang="tr-TR" sz="2000" dirty="0" smtClean="0"/>
              <a:t> test programının bir parçası olup, </a:t>
            </a:r>
            <a:r>
              <a:rPr lang="tr-TR" sz="2000" b="1" dirty="0" smtClean="0"/>
              <a:t>yüksek sıcaklık </a:t>
            </a:r>
            <a:r>
              <a:rPr lang="tr-TR" sz="2000" dirty="0" smtClean="0"/>
              <a:t>ve </a:t>
            </a:r>
            <a:r>
              <a:rPr lang="tr-TR" sz="2000" b="1" dirty="0" smtClean="0"/>
              <a:t>yüksek nem </a:t>
            </a:r>
            <a:r>
              <a:rPr lang="tr-TR" sz="2000" dirty="0" smtClean="0"/>
              <a:t>gibi hızlandırılmış test koşulları uygulamak suretiyle kimyasal </a:t>
            </a:r>
            <a:r>
              <a:rPr lang="tr-TR" sz="2000" dirty="0" err="1" smtClean="0"/>
              <a:t>bozunma</a:t>
            </a:r>
            <a:r>
              <a:rPr lang="tr-TR" sz="2000" dirty="0" smtClean="0"/>
              <a:t> ve fiziksel değişim hızını arttırmaya yönelik olarak yapılan testlerdir.</a:t>
            </a:r>
          </a:p>
          <a:p>
            <a:pPr marL="0" indent="0">
              <a:buNone/>
            </a:pPr>
            <a:endParaRPr lang="tr-TR" sz="2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tr-TR" sz="20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51520" y="5877272"/>
            <a:ext cx="71287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/>
              <a:t>ICH,GuidanceforIndustryQ1A(R2)StabilityTestingofNewDrugSubstancesandProducts,Nov2003</a:t>
            </a:r>
          </a:p>
        </p:txBody>
      </p:sp>
    </p:spTree>
    <p:extLst>
      <p:ext uri="{BB962C8B-B14F-4D97-AF65-F5344CB8AC3E}">
        <p14:creationId xmlns:p14="http://schemas.microsoft.com/office/powerpoint/2010/main" val="158831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SAKLAMA </a:t>
            </a:r>
            <a:r>
              <a:rPr lang="tr-TR" sz="2000" b="1" dirty="0">
                <a:solidFill>
                  <a:srgbClr val="7030A0"/>
                </a:solidFill>
              </a:rPr>
              <a:t>KOŞULLARINI </a:t>
            </a:r>
            <a:r>
              <a:rPr lang="tr-TR" sz="2000" dirty="0"/>
              <a:t>belirten ifadeler </a:t>
            </a:r>
            <a:r>
              <a:rPr lang="tr-TR" sz="2000" dirty="0" smtClean="0"/>
              <a:t>;</a:t>
            </a:r>
          </a:p>
          <a:p>
            <a:pPr marL="0" indent="0">
              <a:buNone/>
            </a:pPr>
            <a:endParaRPr lang="tr-TR" sz="20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b="1" dirty="0">
                <a:solidFill>
                  <a:srgbClr val="7030A0"/>
                </a:solidFill>
              </a:rPr>
              <a:t>Kontrollü Oda Sıcaklığı</a:t>
            </a:r>
            <a:r>
              <a:rPr lang="tr-TR" sz="2000" b="1" dirty="0" smtClean="0">
                <a:solidFill>
                  <a:srgbClr val="7030A0"/>
                </a:solidFill>
              </a:rPr>
              <a:t>: </a:t>
            </a:r>
            <a:r>
              <a:rPr lang="tr-TR" sz="2000" dirty="0" smtClean="0"/>
              <a:t>İklim </a:t>
            </a:r>
            <a:r>
              <a:rPr lang="tr-TR" sz="2000" dirty="0"/>
              <a:t>kuşaklarına bağlı olarak 20-25°C arasındaki sıcaklığı </a:t>
            </a:r>
            <a:r>
              <a:rPr lang="tr-TR" sz="2000" dirty="0" err="1"/>
              <a:t>belirtir.İzin</a:t>
            </a:r>
            <a:r>
              <a:rPr lang="tr-TR" sz="2000" dirty="0"/>
              <a:t> verilen sınırlar 15-30°C‘dir. Türkiye için 25°C’dir.</a:t>
            </a:r>
            <a:endParaRPr lang="tr-TR" sz="2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tr-TR" sz="2000" b="1" dirty="0">
                <a:solidFill>
                  <a:srgbClr val="7030A0"/>
                </a:solidFill>
              </a:rPr>
              <a:t>Oda Sıcaklığı: </a:t>
            </a:r>
            <a:r>
              <a:rPr lang="tr-TR" sz="2000" dirty="0"/>
              <a:t>İklim kuşaklarına bağlı olarak 20-25°C arasındaki sıcaklığı belirtir. İzin verilen sınırlar 15-30°C‘dir.Türkiye için 25°C’dir.</a:t>
            </a:r>
            <a:endParaRPr lang="tr-TR" sz="2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tr-TR" sz="2000" b="1" dirty="0">
                <a:solidFill>
                  <a:srgbClr val="7030A0"/>
                </a:solidFill>
              </a:rPr>
              <a:t>Serin Yer</a:t>
            </a:r>
            <a:r>
              <a:rPr lang="tr-TR" sz="2000" b="1" dirty="0" smtClean="0">
                <a:solidFill>
                  <a:srgbClr val="7030A0"/>
                </a:solidFill>
              </a:rPr>
              <a:t>:</a:t>
            </a:r>
            <a:r>
              <a:rPr lang="tr-TR" sz="2000" b="1" dirty="0" smtClean="0">
                <a:solidFill>
                  <a:srgbClr val="002060"/>
                </a:solidFill>
              </a:rPr>
              <a:t> </a:t>
            </a:r>
            <a:r>
              <a:rPr lang="tr-TR" sz="2000" dirty="0" smtClean="0"/>
              <a:t>8-15°C </a:t>
            </a:r>
            <a:r>
              <a:rPr lang="tr-TR" sz="2000" dirty="0"/>
              <a:t>arasında sıcaklığı belirtir.</a:t>
            </a:r>
            <a:endParaRPr lang="tr-TR" sz="2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tr-TR" sz="2000" b="1" dirty="0">
                <a:solidFill>
                  <a:srgbClr val="7030A0"/>
                </a:solidFill>
              </a:rPr>
              <a:t>Soğuk(Buzdolabı</a:t>
            </a:r>
            <a:r>
              <a:rPr lang="tr-TR" sz="2000" b="1" dirty="0" smtClean="0">
                <a:solidFill>
                  <a:srgbClr val="7030A0"/>
                </a:solidFill>
              </a:rPr>
              <a:t>): </a:t>
            </a:r>
            <a:r>
              <a:rPr lang="tr-TR" sz="2000" dirty="0" smtClean="0"/>
              <a:t>2-8°Carasındaki </a:t>
            </a:r>
            <a:r>
              <a:rPr lang="tr-TR" sz="2000" dirty="0"/>
              <a:t>sıcaklığı belirtir.</a:t>
            </a:r>
            <a:endParaRPr lang="tr-TR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tr-TR" sz="2000" b="1" dirty="0">
                <a:solidFill>
                  <a:srgbClr val="7030A0"/>
                </a:solidFill>
              </a:rPr>
              <a:t>Derin Dondurucu</a:t>
            </a:r>
            <a:r>
              <a:rPr lang="tr-TR" sz="2000" b="1" dirty="0" smtClean="0">
                <a:solidFill>
                  <a:srgbClr val="7030A0"/>
                </a:solidFill>
              </a:rPr>
              <a:t>: </a:t>
            </a:r>
            <a:r>
              <a:rPr lang="tr-TR" sz="2000" dirty="0" smtClean="0"/>
              <a:t>(-</a:t>
            </a:r>
            <a:r>
              <a:rPr lang="tr-TR" sz="2000" dirty="0"/>
              <a:t>25)-(-10)°C arasındaki sıcaklığı belirtir.</a:t>
            </a:r>
            <a:endParaRPr lang="tr-TR" sz="2000" b="1" dirty="0">
              <a:solidFill>
                <a:srgbClr val="00206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615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Stres Testleri</a:t>
            </a:r>
          </a:p>
          <a:p>
            <a:pPr marL="0" indent="0">
              <a:buNone/>
            </a:pPr>
            <a:endParaRPr lang="tr-TR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tr-TR" sz="2000" dirty="0" smtClean="0"/>
              <a:t>Yüksek sıcaklık, nem, ışık, </a:t>
            </a:r>
            <a:r>
              <a:rPr lang="tr-TR" sz="2000" dirty="0" err="1" smtClean="0"/>
              <a:t>oksidanajanlar</a:t>
            </a:r>
            <a:r>
              <a:rPr lang="tr-TR" sz="2000" dirty="0" smtClean="0"/>
              <a:t> ve </a:t>
            </a:r>
            <a:r>
              <a:rPr lang="tr-TR" sz="2000" dirty="0" err="1" smtClean="0"/>
              <a:t>pH</a:t>
            </a:r>
            <a:r>
              <a:rPr lang="tr-TR" sz="2000" dirty="0" smtClean="0"/>
              <a:t> aralığının </a:t>
            </a:r>
            <a:r>
              <a:rPr lang="tr-TR" sz="2000" dirty="0" err="1" smtClean="0"/>
              <a:t>stabiliteye</a:t>
            </a:r>
            <a:r>
              <a:rPr lang="tr-TR" sz="2000" dirty="0" smtClean="0"/>
              <a:t> olan etkisi incelenir. </a:t>
            </a:r>
          </a:p>
          <a:p>
            <a:pPr marL="0" indent="0">
              <a:buNone/>
            </a:pPr>
            <a:r>
              <a:rPr lang="tr-TR" sz="2000" dirty="0" smtClean="0"/>
              <a:t>Özellikle bu testler ile etkin maddenin zorlanmış koşullardaki parçalanma  ürünleri ve parçalanma mekanizmaları hakkında bilgi almak üzere yapılır. </a:t>
            </a:r>
          </a:p>
          <a:p>
            <a:pPr marL="0" indent="0">
              <a:buNone/>
            </a:pPr>
            <a:r>
              <a:rPr lang="tr-TR" sz="2000" dirty="0" smtClean="0"/>
              <a:t>Stres testleri, hızlandırılmış </a:t>
            </a:r>
            <a:r>
              <a:rPr lang="tr-TR" sz="2000" dirty="0" err="1" smtClean="0"/>
              <a:t>stabilite</a:t>
            </a:r>
            <a:r>
              <a:rPr lang="tr-TR" sz="2000" dirty="0" smtClean="0"/>
              <a:t> testlerinden en az 10ºC yüksek sıcaklıklarda (50,60,70ºC…) veya yüksek nem koşullarında  yapılır (</a:t>
            </a:r>
            <a:r>
              <a:rPr lang="tr-TR" sz="2000" dirty="0"/>
              <a:t>≥%</a:t>
            </a:r>
            <a:r>
              <a:rPr lang="tr-TR" sz="2000" dirty="0" smtClean="0"/>
              <a:t>75 Bağıl Nem).</a:t>
            </a:r>
            <a:endParaRPr lang="tr-TR" sz="2000" dirty="0"/>
          </a:p>
          <a:p>
            <a:pPr marL="0" indent="0">
              <a:buNone/>
            </a:pPr>
            <a:endParaRPr lang="tr-TR" sz="2000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51520" y="5877272"/>
            <a:ext cx="71287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/>
              <a:t>ICH,GuidanceforIndustryQ1A(R2)StabilityTestingofNewDrugSubstancesandProducts,Nov2003</a:t>
            </a:r>
          </a:p>
        </p:txBody>
      </p:sp>
    </p:spTree>
    <p:extLst>
      <p:ext uri="{BB962C8B-B14F-4D97-AF65-F5344CB8AC3E}">
        <p14:creationId xmlns:p14="http://schemas.microsoft.com/office/powerpoint/2010/main" val="375556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8313" y="404813"/>
            <a:ext cx="8316912" cy="6381750"/>
          </a:xfrm>
        </p:spPr>
        <p:txBody>
          <a:bodyPr rtlCol="0">
            <a:normAutofit/>
          </a:bodyPr>
          <a:lstStyle/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Tx/>
              <a:buNone/>
              <a:defRPr/>
            </a:pPr>
            <a:r>
              <a:rPr lang="tr-TR" sz="2800" b="1" dirty="0" err="1" smtClean="0">
                <a:solidFill>
                  <a:srgbClr val="FF0000"/>
                </a:solidFill>
              </a:rPr>
              <a:t>Stress</a:t>
            </a:r>
            <a:r>
              <a:rPr lang="tr-TR" sz="2800" b="1" dirty="0" smtClean="0">
                <a:solidFill>
                  <a:srgbClr val="FF0000"/>
                </a:solidFill>
              </a:rPr>
              <a:t> Testi: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Etkin madde ve </a:t>
            </a:r>
            <a:r>
              <a:rPr lang="tr-TR" sz="2800" dirty="0" err="1" smtClean="0">
                <a:solidFill>
                  <a:schemeClr val="tx1">
                    <a:lumMod val="85000"/>
                  </a:schemeClr>
                </a:solidFill>
              </a:rPr>
              <a:t>Farmasötik</a:t>
            </a: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 şeklin tipine göre saklama koşulları belirlenir,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Saklama koşulları değiştirilir;</a:t>
            </a: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50</a:t>
            </a:r>
            <a:r>
              <a:rPr lang="tr-TR" sz="2800" baseline="30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800" baseline="30000" dirty="0" err="1" smtClean="0">
                <a:solidFill>
                  <a:schemeClr val="tx1">
                    <a:lumMod val="85000"/>
                  </a:schemeClr>
                </a:solidFill>
              </a:rPr>
              <a:t>o</a:t>
            </a:r>
            <a:r>
              <a:rPr lang="tr-TR" sz="2800" dirty="0" err="1" smtClean="0">
                <a:solidFill>
                  <a:schemeClr val="tx1">
                    <a:lumMod val="85000"/>
                  </a:schemeClr>
                </a:solidFill>
              </a:rPr>
              <a:t>C</a:t>
            </a: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, 60</a:t>
            </a:r>
            <a:r>
              <a:rPr lang="tr-TR" sz="2800" baseline="30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800" baseline="30000" dirty="0" err="1" smtClean="0">
                <a:solidFill>
                  <a:schemeClr val="tx1">
                    <a:lumMod val="85000"/>
                  </a:schemeClr>
                </a:solidFill>
              </a:rPr>
              <a:t>o</a:t>
            </a:r>
            <a:r>
              <a:rPr lang="tr-TR" sz="2800" dirty="0" err="1" smtClean="0">
                <a:solidFill>
                  <a:schemeClr val="tx1">
                    <a:lumMod val="85000"/>
                  </a:schemeClr>
                </a:solidFill>
              </a:rPr>
              <a:t>C</a:t>
            </a: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, 70</a:t>
            </a:r>
            <a:r>
              <a:rPr lang="tr-TR" sz="2800" baseline="30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800" baseline="30000" dirty="0" err="1" smtClean="0">
                <a:solidFill>
                  <a:schemeClr val="tx1">
                    <a:lumMod val="85000"/>
                  </a:schemeClr>
                </a:solidFill>
              </a:rPr>
              <a:t>o</a:t>
            </a:r>
            <a:r>
              <a:rPr lang="tr-TR" sz="2800" dirty="0" err="1" smtClean="0">
                <a:solidFill>
                  <a:schemeClr val="tx1">
                    <a:lumMod val="85000"/>
                  </a:schemeClr>
                </a:solidFill>
              </a:rPr>
              <a:t>C</a:t>
            </a: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 gibi yüksek sıcaklıklarda çalışılır,</a:t>
            </a: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%75’ten daha yüksek nem koşulları sağlanır,</a:t>
            </a: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 err="1" smtClean="0">
                <a:solidFill>
                  <a:schemeClr val="tx1">
                    <a:lumMod val="85000"/>
                  </a:schemeClr>
                </a:solidFill>
              </a:rPr>
              <a:t>Oksidasyona</a:t>
            </a: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 maruz bırakılır,</a:t>
            </a: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Farklı </a:t>
            </a:r>
            <a:r>
              <a:rPr lang="tr-TR" sz="2800" dirty="0" err="1" smtClean="0">
                <a:solidFill>
                  <a:schemeClr val="tx1">
                    <a:lumMod val="85000"/>
                  </a:schemeClr>
                </a:solidFill>
              </a:rPr>
              <a:t>pH’larda</a:t>
            </a: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 hidroliz olayı gözlenir,</a:t>
            </a: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Işığa maruz bırakılır (</a:t>
            </a:r>
            <a:r>
              <a:rPr lang="tr-TR" sz="2800" dirty="0" err="1" smtClean="0">
                <a:solidFill>
                  <a:schemeClr val="tx1">
                    <a:lumMod val="85000"/>
                  </a:schemeClr>
                </a:solidFill>
              </a:rPr>
              <a:t>Fotostabilite</a:t>
            </a: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).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 err="1" smtClean="0">
                <a:solidFill>
                  <a:schemeClr val="tx1">
                    <a:lumMod val="85000"/>
                  </a:schemeClr>
                </a:solidFill>
              </a:rPr>
              <a:t>Degradasyon</a:t>
            </a: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 ürünlerinin tanımlanması,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Analitik metodun valide edilmesi,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Tek bir </a:t>
            </a:r>
            <a:r>
              <a:rPr lang="tr-TR" sz="2800" dirty="0" err="1" smtClean="0">
                <a:solidFill>
                  <a:schemeClr val="tx1">
                    <a:lumMod val="85000"/>
                  </a:schemeClr>
                </a:solidFill>
              </a:rPr>
              <a:t>batch’te</a:t>
            </a:r>
            <a:r>
              <a:rPr lang="tr-TR" sz="2800" dirty="0" smtClean="0">
                <a:solidFill>
                  <a:schemeClr val="tx1">
                    <a:lumMod val="85000"/>
                  </a:schemeClr>
                </a:solidFill>
              </a:rPr>
              <a:t> yapılabilir.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tr-TR" sz="28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tr-TR" sz="28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411480" lvl="1" indent="-182880" eaLnBrk="1" fontAlgn="auto" hangingPunct="1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tr-TR" sz="2800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548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2152</TotalTime>
  <Words>566</Words>
  <Application>Microsoft Office PowerPoint</Application>
  <PresentationFormat>Ekran Gösterisi (4:3)</PresentationFormat>
  <Paragraphs>166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Dilek Özer</dc:creator>
  <cp:lastModifiedBy>Burcu Doğan Topal</cp:lastModifiedBy>
  <cp:revision>257</cp:revision>
  <dcterms:created xsi:type="dcterms:W3CDTF">2015-04-24T13:23:18Z</dcterms:created>
  <dcterms:modified xsi:type="dcterms:W3CDTF">2019-02-21T10:23:41Z</dcterms:modified>
</cp:coreProperties>
</file>