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1" r:id="rId7"/>
    <p:sldId id="262" r:id="rId8"/>
    <p:sldId id="263" r:id="rId9"/>
    <p:sldId id="264" r:id="rId10"/>
    <p:sldId id="266" r:id="rId11"/>
    <p:sldId id="267" r:id="rId12"/>
    <p:sldId id="268" r:id="rId13"/>
    <p:sldId id="269" r:id="rId14"/>
    <p:sldId id="270" r:id="rId15"/>
    <p:sldId id="272" r:id="rId16"/>
    <p:sldId id="273" r:id="rId17"/>
    <p:sldId id="274" r:id="rId18"/>
    <p:sldId id="276" r:id="rId19"/>
    <p:sldId id="277" r:id="rId20"/>
    <p:sldId id="278" r:id="rId21"/>
    <p:sldId id="279" r:id="rId22"/>
    <p:sldId id="280" r:id="rId23"/>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30462" y="1816735"/>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57150"/>
            <a:ext cx="12089765" cy="6753860"/>
          </a:xfrm>
        </p:spPr>
        <p:txBody>
          <a:bodyPr/>
          <a:p>
            <a:pPr marL="0" indent="0">
              <a:buNone/>
            </a:pPr>
            <a:r>
              <a:rPr lang="en-US" sz="2800" b="1">
                <a:latin typeface="Times New Roman" panose="02020603050405020304" charset="0"/>
              </a:rPr>
              <a:t>D. Sünger:</a:t>
            </a:r>
            <a:r>
              <a:rPr lang="en-US" sz="2800">
                <a:latin typeface="Times New Roman" panose="02020603050405020304" charset="0"/>
              </a:rPr>
              <a:t> </a:t>
            </a:r>
            <a:r>
              <a:rPr lang="en-US" sz="2400">
                <a:latin typeface="Times New Roman" panose="02020603050405020304" charset="0"/>
              </a:rPr>
              <a:t>Banyo, lavabo, kapı, pencere ve halı temizliğinde kullanılır. Sudan ve deterjandan etkilenmeyen, suyu iyi emen, uzun ömürlü temizlik araçlarıdır. Kullanıldıktan sonra iyice durulanıp suyu tam olarak sıkılır ve ızgaralı rafa konarak havadar yerde kurutulur.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E. Kazıyıcı: </a:t>
            </a:r>
            <a:r>
              <a:rPr lang="en-US" sz="2400">
                <a:latin typeface="Times New Roman" panose="02020603050405020304" charset="0"/>
              </a:rPr>
              <a:t>Yüzeylerdeki yapışmış her türlü kaba kirlerin kazınarak çıkarılmasını sağlayan, yüzeyi çizmeyen, plastik veya metal araçlardır.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F. Uzun saplı f ırça:</a:t>
            </a:r>
            <a:r>
              <a:rPr lang="en-US" sz="2400" b="1">
                <a:latin typeface="Times New Roman" panose="02020603050405020304" charset="0"/>
                <a:sym typeface="+mn-ea"/>
              </a:rPr>
              <a:t> </a:t>
            </a:r>
            <a:r>
              <a:rPr lang="en-US" sz="2400">
                <a:latin typeface="Times New Roman" panose="02020603050405020304" charset="0"/>
                <a:sym typeface="+mn-ea"/>
              </a:rPr>
              <a:t>Seramik ve fayans yüzeylerin tozlarının alınması ve yıkanması amacıyla kullanılan, uzun sapı sayesinde ulaşılması zor olan yerlerdeki tozların alınmasında da kullanılan bir temizlik aracıdır.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G. Çek-çek:</a:t>
            </a:r>
            <a:r>
              <a:rPr lang="en-US" sz="2400" b="1">
                <a:latin typeface="Times New Roman" panose="02020603050405020304" charset="0"/>
                <a:sym typeface="+mn-ea"/>
              </a:rPr>
              <a:t> </a:t>
            </a:r>
            <a:r>
              <a:rPr lang="en-US" sz="2400">
                <a:latin typeface="Times New Roman" panose="02020603050405020304" charset="0"/>
                <a:sym typeface="+mn-ea"/>
              </a:rPr>
              <a:t>Bol su ile yıkanan beton, mozaik, karo, seramik, mermer, fayans v.b. yerlerdeki suları çekmek için kullanılan lastik ağızlı temizlik aracıdır. Günümüzde lastik uzunlukları kullanılan yerlere uygun olarak değişik ebatlıdır.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5875"/>
            <a:ext cx="12159615" cy="6782435"/>
          </a:xfrm>
        </p:spPr>
        <p:txBody>
          <a:bodyPr/>
          <a:p>
            <a:pPr marL="0" indent="0" algn="ctr">
              <a:buNone/>
            </a:pPr>
            <a:r>
              <a:rPr lang="en-US" sz="2800" b="1">
                <a:solidFill>
                  <a:srgbClr val="FF0000"/>
                </a:solidFill>
                <a:latin typeface="Times New Roman" panose="02020603050405020304" charset="0"/>
              </a:rPr>
              <a:t>9. Temizleme Gereçleri </a:t>
            </a:r>
            <a:endParaRPr lang="en-US" sz="2800" b="1">
              <a:solidFill>
                <a:srgbClr val="FF0000"/>
              </a:solidFill>
              <a:latin typeface="Times New Roman" panose="02020603050405020304" charset="0"/>
            </a:endParaRPr>
          </a:p>
          <a:p>
            <a:pPr marL="0" indent="0">
              <a:buNone/>
            </a:pPr>
            <a:r>
              <a:rPr lang="en-US" sz="2800" b="1">
                <a:solidFill>
                  <a:schemeClr val="tx1"/>
                </a:solidFill>
                <a:latin typeface="Times New Roman" panose="02020603050405020304" charset="0"/>
              </a:rPr>
              <a:t>1. Ovucular </a:t>
            </a:r>
            <a:endParaRPr lang="en-US" sz="2800" b="1">
              <a:solidFill>
                <a:schemeClr val="tx1"/>
              </a:solidFill>
              <a:latin typeface="Times New Roman" panose="02020603050405020304" charset="0"/>
            </a:endParaRPr>
          </a:p>
          <a:p>
            <a:pPr marL="0" indent="0">
              <a:buNone/>
            </a:pPr>
            <a:r>
              <a:rPr lang="en-US" sz="2800" b="1">
                <a:solidFill>
                  <a:schemeClr val="tx1"/>
                </a:solidFill>
                <a:latin typeface="Times New Roman" panose="02020603050405020304" charset="0"/>
              </a:rPr>
              <a:t>A.Tanımı:</a:t>
            </a:r>
            <a:r>
              <a:rPr lang="en-US" sz="2800">
                <a:solidFill>
                  <a:schemeClr val="tx1"/>
                </a:solidFill>
                <a:latin typeface="Times New Roman" panose="02020603050405020304" charset="0"/>
              </a:rPr>
              <a:t> </a:t>
            </a:r>
            <a:r>
              <a:rPr lang="en-US" sz="2400">
                <a:solidFill>
                  <a:schemeClr val="tx1"/>
                </a:solidFill>
                <a:latin typeface="Times New Roman" panose="02020603050405020304" charset="0"/>
              </a:rPr>
              <a:t>Temizleyici bir cins toprağın incecik dövülerek içerisine sabun tozu, soda, koku verici maddeler katılması ile elde edilen temizlik ilacıdır. Son zamanlarda krem temizleyicilere doğal mermer tozu katılarak üretilen çeşidi de kullanılmaktadır. </a:t>
            </a:r>
            <a:endParaRPr lang="en-US" sz="2400">
              <a:solidFill>
                <a:schemeClr val="tx1"/>
              </a:solidFill>
              <a:latin typeface="Times New Roman" panose="02020603050405020304" charset="0"/>
            </a:endParaRPr>
          </a:p>
          <a:p>
            <a:pPr marL="0" indent="0">
              <a:buNone/>
            </a:pPr>
            <a:endParaRPr lang="en-US" sz="2400" b="1">
              <a:solidFill>
                <a:schemeClr val="tx1"/>
              </a:solidFill>
              <a:latin typeface="Times New Roman" panose="02020603050405020304" charset="0"/>
            </a:endParaRPr>
          </a:p>
          <a:p>
            <a:pPr marL="0" indent="0">
              <a:buNone/>
            </a:pPr>
            <a:r>
              <a:rPr lang="en-US" sz="2800" b="1">
                <a:latin typeface="Times New Roman" panose="02020603050405020304" charset="0"/>
                <a:sym typeface="+mn-ea"/>
              </a:rPr>
              <a:t>B. Çeşitleri:</a:t>
            </a:r>
            <a:r>
              <a:rPr lang="en-US" sz="2400" b="1">
                <a:latin typeface="Times New Roman" panose="02020603050405020304" charset="0"/>
                <a:sym typeface="+mn-ea"/>
              </a:rPr>
              <a:t> </a:t>
            </a:r>
            <a:r>
              <a:rPr lang="en-US" sz="2400">
                <a:latin typeface="Times New Roman" panose="02020603050405020304" charset="0"/>
                <a:sym typeface="+mn-ea"/>
              </a:rPr>
              <a:t>Toz ve krem şeklinde olmak üzere iki şekilde üretilmektedir.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C. Özellikleri:</a:t>
            </a:r>
            <a:r>
              <a:rPr lang="en-US" sz="2800">
                <a:latin typeface="Times New Roman" panose="02020603050405020304" charset="0"/>
                <a:sym typeface="+mn-ea"/>
              </a:rPr>
              <a:t> </a:t>
            </a:r>
            <a:r>
              <a:rPr lang="en-US" sz="2400">
                <a:latin typeface="Times New Roman" panose="02020603050405020304" charset="0"/>
                <a:sym typeface="+mn-ea"/>
              </a:rPr>
              <a:t>Bu ilaçlar; lavabo, fayans, tuvalet, banyo ve bulaşık temizliğinde, bileşiminde bulunan aktif klor sayesinde yüzeyin ağartılması, arınık edilmesi ve kötü kokuların giderilmesinde kullanılır. Toz ovma maddesi hassas yüzeyleri çizdiği için işletmeler tarafından krem temizleyicilere yönelme söz konusu olmuştur. Krem temizleyicilerin pH değeri 10+ 0.5’tir. Alkali (baz) grup ilaçlardandır. </a:t>
            </a:r>
            <a:endParaRPr lang="en-US" sz="2400" b="1">
              <a:solidFill>
                <a:schemeClr val="tx1"/>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1905"/>
            <a:ext cx="12159615" cy="6837680"/>
          </a:xfrm>
        </p:spPr>
        <p:txBody>
          <a:bodyPr/>
          <a:p>
            <a:pPr marL="0" indent="0">
              <a:buNone/>
            </a:pPr>
            <a:r>
              <a:rPr lang="en-US" sz="2800" b="1">
                <a:latin typeface="Times New Roman" panose="02020603050405020304" charset="0"/>
              </a:rPr>
              <a:t>D. Kullanım şekli:</a:t>
            </a:r>
            <a:r>
              <a:rPr lang="en-US" sz="2800">
                <a:latin typeface="Times New Roman" panose="02020603050405020304" charset="0"/>
              </a:rPr>
              <a:t> </a:t>
            </a:r>
            <a:r>
              <a:rPr lang="en-US" sz="2400">
                <a:latin typeface="Times New Roman" panose="02020603050405020304" charset="0"/>
              </a:rPr>
              <a:t>Krem temizleyici temizlenecek yüzeye dökülerek sünger veya fırça yardımıyla uygulanır. Bol su ile durulanır. Klorlu ovma maddesi önceden ıslatılmış yüzeye veya ıslak bir beze dökülerek temizlenecek yüzeye bez ile sürülür. Az miktarda kullanılması tercih edilir. Temizlenen yüzey bol su ile durulanıp, kurulanır. Klorlu ovma maddesi özel delikli plastik kaplarda rutubetsiz yerlerde muhafaza edilir. Ovucu maddelerle temizlik yapılırken ellerin tahriş olmaması için mutlaka eldiven kullanılmalıdır.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2. Sıvı Temizleyiciler </a:t>
            </a:r>
            <a:endParaRPr lang="en-US" sz="2800" b="1">
              <a:latin typeface="Times New Roman" panose="02020603050405020304" charset="0"/>
              <a:sym typeface="+mn-ea"/>
            </a:endParaRPr>
          </a:p>
          <a:p>
            <a:pPr marL="0" indent="0">
              <a:buNone/>
            </a:pPr>
            <a:r>
              <a:rPr lang="en-US" sz="2800" b="1">
                <a:latin typeface="Times New Roman" panose="02020603050405020304" charset="0"/>
                <a:sym typeface="+mn-ea"/>
              </a:rPr>
              <a:t>A. Tanımı:</a:t>
            </a:r>
            <a:r>
              <a:rPr lang="en-US" sz="2400" b="1">
                <a:latin typeface="Times New Roman" panose="02020603050405020304" charset="0"/>
                <a:sym typeface="+mn-ea"/>
              </a:rPr>
              <a:t> </a:t>
            </a:r>
            <a:r>
              <a:rPr lang="en-US" sz="2400">
                <a:latin typeface="Times New Roman" panose="02020603050405020304" charset="0"/>
                <a:sym typeface="+mn-ea"/>
              </a:rPr>
              <a:t>Tüm yıkanabilir ve silinebilir yüzeylerin temizliğinde kullanılan pH değeri nötre yakın olan, vücuda ve ellere zarar vermeyen hoş kokulu bol köpüren temizlik ilacıdır. </a:t>
            </a:r>
            <a:endParaRPr lang="en-US" sz="2400">
              <a:latin typeface="Times New Roman" panose="02020603050405020304" charset="0"/>
              <a:sym typeface="+mn-ea"/>
            </a:endParaRPr>
          </a:p>
          <a:p>
            <a:pPr marL="0" indent="0">
              <a:buNone/>
            </a:pPr>
            <a:endParaRPr lang="en-US" sz="2400">
              <a:latin typeface="Times New Roman" panose="02020603050405020304" charset="0"/>
            </a:endParaRPr>
          </a:p>
          <a:p>
            <a:pPr marL="0" indent="0">
              <a:lnSpc>
                <a:spcPct val="10000"/>
              </a:lnSpc>
              <a:buNone/>
            </a:pPr>
            <a:endParaRPr lang="en-US" sz="2400">
              <a:latin typeface="Times New Roman" panose="02020603050405020304" charset="0"/>
            </a:endParaRPr>
          </a:p>
          <a:p>
            <a:pPr marL="0" indent="0">
              <a:buNone/>
            </a:pPr>
            <a:r>
              <a:rPr lang="en-US" sz="2800" b="1">
                <a:latin typeface="Times New Roman" panose="02020603050405020304" charset="0"/>
                <a:sym typeface="+mn-ea"/>
              </a:rPr>
              <a:t>B. Çeşitleri:</a:t>
            </a:r>
            <a:r>
              <a:rPr lang="en-US" sz="2400">
                <a:latin typeface="Times New Roman" panose="02020603050405020304" charset="0"/>
                <a:sym typeface="+mn-ea"/>
              </a:rPr>
              <a:t> Sıvı şeklinde üretilen bu ilaçlar, içerisinde bulunan koku ve renk verici maddeler sayesinde çeşitlendirilerek piyasaya sürülür.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29210"/>
            <a:ext cx="12131675" cy="6795770"/>
          </a:xfrm>
        </p:spPr>
        <p:txBody>
          <a:bodyPr/>
          <a:p>
            <a:pPr marL="0" indent="0">
              <a:lnSpc>
                <a:spcPct val="110000"/>
              </a:lnSpc>
              <a:buNone/>
            </a:pPr>
            <a:r>
              <a:rPr lang="en-US" sz="2800" b="1">
                <a:latin typeface="Times New Roman" panose="02020603050405020304" charset="0"/>
              </a:rPr>
              <a:t>C. Özellikleri:</a:t>
            </a:r>
            <a:r>
              <a:rPr lang="en-US" sz="2800">
                <a:latin typeface="Times New Roman" panose="02020603050405020304" charset="0"/>
              </a:rPr>
              <a:t> </a:t>
            </a:r>
            <a:r>
              <a:rPr lang="en-US" sz="2400">
                <a:latin typeface="Times New Roman" panose="02020603050405020304" charset="0"/>
              </a:rPr>
              <a:t>Tüm yıkanabilir ve silinebilir yüzeylerde rahatlıkla kullanılabilirler. Hoş kokulu, cildi ve elleri tahriş etmeyen özelliktedir. Sıvı olduklarından yüzeyi çizmez, matlaştırmaz ve parlaklık kazandırır. Piyasada bolca bulunan düşük fiyatlı temizlik ilacıdır. </a:t>
            </a:r>
            <a:endParaRPr lang="en-US" sz="2400">
              <a:latin typeface="Times New Roman" panose="02020603050405020304" charset="0"/>
            </a:endParaRPr>
          </a:p>
          <a:p>
            <a:pPr marL="0" indent="0">
              <a:lnSpc>
                <a:spcPct val="40000"/>
              </a:lnSpc>
              <a:buNone/>
            </a:pPr>
            <a:endParaRPr lang="en-US" sz="2400">
              <a:latin typeface="Times New Roman" panose="02020603050405020304" charset="0"/>
            </a:endParaRPr>
          </a:p>
          <a:p>
            <a:pPr marL="0" indent="0">
              <a:buNone/>
            </a:pPr>
            <a:r>
              <a:rPr lang="en-US" sz="2800" b="1">
                <a:latin typeface="Times New Roman" panose="02020603050405020304" charset="0"/>
              </a:rPr>
              <a:t>D. Kullanım şekli:</a:t>
            </a:r>
            <a:r>
              <a:rPr lang="en-US" sz="2400">
                <a:latin typeface="Times New Roman" panose="02020603050405020304" charset="0"/>
              </a:rPr>
              <a:t> Kullanılacak yüzeye uygun olarak suyun içerisine 1 litre suya 10 gr hesap edilerek kullanılır. Çok kireçli bölgelerde ve yüzeyin kirlilik derecesine göre 1 litre suya 12-15 gr hesap edilerek kullanılır. Yıkanacak veya silinecek yüzeylere fırça, sünger veya bez yardımı ile uygulanır. Su ile durulanır, kurutulur. </a:t>
            </a:r>
            <a:endParaRPr lang="en-US" sz="2400">
              <a:latin typeface="Times New Roman" panose="02020603050405020304" charset="0"/>
            </a:endParaRPr>
          </a:p>
          <a:p>
            <a:pPr marL="0" indent="0" algn="ctr">
              <a:buNone/>
            </a:pPr>
            <a:r>
              <a:rPr lang="en-US" sz="2800" b="1">
                <a:solidFill>
                  <a:srgbClr val="FF0000"/>
                </a:solidFill>
                <a:latin typeface="Times New Roman" panose="02020603050405020304" charset="0"/>
                <a:sym typeface="+mn-ea"/>
              </a:rPr>
              <a:t>10. Temizleme Teknikleri </a:t>
            </a:r>
            <a:endParaRPr lang="en-US" sz="2800" b="1">
              <a:solidFill>
                <a:srgbClr val="FF0000"/>
              </a:solidFill>
              <a:latin typeface="Times New Roman" panose="02020603050405020304" charset="0"/>
              <a:sym typeface="+mn-ea"/>
            </a:endParaRPr>
          </a:p>
          <a:p>
            <a:pPr marL="0" indent="0">
              <a:buNone/>
            </a:pPr>
            <a:r>
              <a:rPr lang="en-US" sz="2800" b="1">
                <a:latin typeface="Times New Roman" panose="02020603050405020304" charset="0"/>
                <a:sym typeface="+mn-ea"/>
              </a:rPr>
              <a:t>1. Temizlemede Dikkat Edilecek Kurallar </a:t>
            </a:r>
            <a:endParaRPr lang="en-US" sz="2800" b="1">
              <a:latin typeface="Times New Roman" panose="02020603050405020304" charset="0"/>
            </a:endParaRPr>
          </a:p>
          <a:p>
            <a:pPr marL="0" indent="0">
              <a:buNone/>
            </a:pPr>
            <a:r>
              <a:rPr lang="en-US" sz="2800" b="1">
                <a:latin typeface="Times New Roman" panose="02020603050405020304" charset="0"/>
                <a:sym typeface="+mn-ea"/>
              </a:rPr>
              <a:t>Yüzeye göre araç gereci hazırlama:</a:t>
            </a:r>
            <a:r>
              <a:rPr lang="en-US" sz="2800">
                <a:latin typeface="Times New Roman" panose="02020603050405020304" charset="0"/>
                <a:sym typeface="+mn-ea"/>
              </a:rPr>
              <a:t> </a:t>
            </a:r>
            <a:r>
              <a:rPr lang="en-US" sz="2400">
                <a:latin typeface="Times New Roman" panose="02020603050405020304" charset="0"/>
                <a:sym typeface="+mn-ea"/>
              </a:rPr>
              <a:t>Banyo temizliğine başlamadan önce kullanılacak her türlü araç gereç tam ve eksiksiz olarak hazırlanmalıdır. Aksi taktirde temizlik esnasında zaman, enerji kaybı meydana gelir. Bunun yanında temizlikte istenilen sonuca ulaşılamayabilir. Banyo temizliğinde kullanılan araç ve gereçler; lastik eldiven, klozet fırçası, küvet ve lavabo fırçası veya süngeri, yıkama, durulama, kurulama bezleri, kova, temizlik ilaçları, dezenfektanlar, çöp kovası ve torbası, fırça, çek çek, tuvalet kâğıdı ve banyo buklet malzemeleri. </a:t>
            </a:r>
            <a:endParaRPr lang="en-US" sz="2400">
              <a:latin typeface="Times New Roman" panose="02020603050405020304" charset="0"/>
              <a:sym typeface="+mn-ea"/>
            </a:endParaRPr>
          </a:p>
          <a:p>
            <a:pPr marL="0" indent="0" algn="l">
              <a:buNone/>
            </a:pPr>
            <a:endParaRPr lang="en-US" sz="2800" b="1">
              <a:solidFill>
                <a:srgbClr val="FF0000"/>
              </a:solidFill>
              <a:latin typeface="Times New Roman" panose="02020603050405020304" charset="0"/>
              <a:sym typeface="+mn-ea"/>
            </a:endParaRPr>
          </a:p>
          <a:p>
            <a:pPr marL="0" indent="0" algn="l">
              <a:buNone/>
            </a:pPr>
            <a:endParaRPr lang="en-US" sz="2800" b="1">
              <a:solidFill>
                <a:srgbClr val="FF0000"/>
              </a:solidFill>
              <a:latin typeface="Times New Roman" panose="02020603050405020304" charset="0"/>
              <a:sym typeface="+mn-ea"/>
            </a:endParaRPr>
          </a:p>
          <a:p>
            <a:pPr marL="0" indent="0">
              <a:buNone/>
            </a:pPr>
            <a:endParaRPr lang="en-US" sz="2400">
              <a:latin typeface="Times New Roman" panose="0202060305040502030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29210"/>
            <a:ext cx="12117705" cy="6768465"/>
          </a:xfrm>
        </p:spPr>
        <p:txBody>
          <a:bodyPr/>
          <a:p>
            <a:pPr marL="0" indent="0">
              <a:buNone/>
            </a:pPr>
            <a:r>
              <a:rPr lang="en-US" sz="2800" b="1">
                <a:latin typeface="Times New Roman" panose="02020603050405020304" charset="0"/>
              </a:rPr>
              <a:t>Araç gereçleri doğru kullanma: </a:t>
            </a:r>
            <a:r>
              <a:rPr lang="en-US" sz="2400">
                <a:latin typeface="Times New Roman" panose="02020603050405020304" charset="0"/>
              </a:rPr>
              <a:t>Banyolar sıcak ve nemli ortamlar oldukları için mikro organizmaların ve haşerelerin üremesini kolaylaştırırlar. Bu nedenle banyolar enfeksiyon riskinin en yoğun yaşandığı alanlardır. Araç gereçler doğru kullanılmazlarsa aşağıdaki sonuçlar meydana gelir: </a:t>
            </a:r>
            <a:endParaRPr lang="en-US" sz="2400">
              <a:latin typeface="Times New Roman" panose="02020603050405020304" charset="0"/>
            </a:endParaRPr>
          </a:p>
          <a:p>
            <a:pPr marL="0" indent="0">
              <a:buNone/>
            </a:pPr>
            <a:r>
              <a:rPr lang="en-US" sz="2400">
                <a:latin typeface="Times New Roman" panose="02020603050405020304" charset="0"/>
              </a:rPr>
              <a:t>• Çalışan personelin enfeksiyon kapmaması için mutlaka plastik eldiven ve maske kullanılması gerekir. </a:t>
            </a:r>
            <a:endParaRPr lang="en-US" sz="2400">
              <a:latin typeface="Times New Roman" panose="02020603050405020304" charset="0"/>
            </a:endParaRPr>
          </a:p>
          <a:p>
            <a:pPr marL="0" indent="0">
              <a:buNone/>
            </a:pPr>
            <a:r>
              <a:rPr lang="en-US" sz="2400">
                <a:latin typeface="Times New Roman" panose="02020603050405020304" charset="0"/>
              </a:rPr>
              <a:t>• Farklı özellikteki ilaçlar ayını anda ve aynı yüzeyde kullanılmamalıdır. Aksi taktirde zehirli gazlar açığa çıkarak temizlik yapan kişinin sağlığına zarar verir. </a:t>
            </a:r>
            <a:endParaRPr lang="en-US" sz="2400">
              <a:latin typeface="Times New Roman" panose="02020603050405020304" charset="0"/>
            </a:endParaRPr>
          </a:p>
          <a:p>
            <a:pPr marL="0" indent="0">
              <a:buNone/>
            </a:pPr>
            <a:r>
              <a:rPr lang="en-US" sz="2400">
                <a:latin typeface="Times New Roman" panose="02020603050405020304" charset="0"/>
              </a:rPr>
              <a:t>• Araç gereçlerin doğru kullanılmaması temizlik yapılan yüzeyin matlaşmasına ve yıpranmasına neden olur. </a:t>
            </a:r>
            <a:endParaRPr lang="en-US" sz="2400">
              <a:latin typeface="Times New Roman" panose="02020603050405020304" charset="0"/>
            </a:endParaRPr>
          </a:p>
          <a:p>
            <a:pPr marL="0" indent="0">
              <a:buNone/>
            </a:pPr>
            <a:r>
              <a:rPr lang="en-US" sz="2400">
                <a:latin typeface="Times New Roman" panose="02020603050405020304" charset="0"/>
              </a:rPr>
              <a:t>• Araç gereçlerin doğru kullanılmaması çeşitli kaza ve yıpranmalara neden olur. </a:t>
            </a:r>
            <a:endParaRPr lang="en-US" sz="2400">
              <a:latin typeface="Times New Roman" panose="02020603050405020304" charset="0"/>
            </a:endParaRPr>
          </a:p>
          <a:p>
            <a:pPr marL="0" indent="0">
              <a:buNone/>
            </a:pPr>
            <a:r>
              <a:rPr lang="en-US" sz="2400">
                <a:latin typeface="Times New Roman" panose="02020603050405020304" charset="0"/>
              </a:rPr>
              <a:t>• Doğru kullanılmayan araç gereçler ile istenilen temizlik ve hijyen sağlanamaz. </a:t>
            </a:r>
            <a:endParaRPr lang="en-US" sz="2400">
              <a:latin typeface="Times New Roman" panose="02020603050405020304" charset="0"/>
            </a:endParaRPr>
          </a:p>
          <a:p>
            <a:pPr marL="0" indent="0">
              <a:buNone/>
            </a:pPr>
            <a:r>
              <a:rPr lang="en-US" sz="2400">
                <a:latin typeface="Times New Roman" panose="02020603050405020304" charset="0"/>
              </a:rPr>
              <a:t>• Temizlikte israfa neden olup temizlik maliyetini yükseltir.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0480" y="16510"/>
            <a:ext cx="12131040" cy="6824345"/>
          </a:xfrm>
        </p:spPr>
        <p:txBody>
          <a:bodyPr/>
          <a:p>
            <a:pPr marL="0" indent="0">
              <a:buNone/>
            </a:pPr>
            <a:r>
              <a:rPr lang="en-US" sz="2800" b="1">
                <a:latin typeface="Times New Roman" panose="02020603050405020304" charset="0"/>
              </a:rPr>
              <a:t>Güvenlik önlemlerini uygulama: </a:t>
            </a:r>
            <a:r>
              <a:rPr lang="en-US" sz="2400">
                <a:latin typeface="Times New Roman" panose="02020603050405020304" charset="0"/>
              </a:rPr>
              <a:t>Banyolar, kayma, yaralanma, zehirlenme riskinin en yoğun olduğu alanlardır. Bu nedenle temizlik ilaçları ve su kullanılırken dikkatli olunmalıdır. Zehirlenme ve enfeksiyon riskine karşılık plastik eldiven ve maske kullanılmalıdır. Kullanılan ilaçların kapakları sıkıca kapatılmalıdır. İlaç etiketlerinde yazılan hususlara dikkat edilmelidir. Farklı özellikteki ilaçlar aynı anda kullanılmamalıdır. Islak ve nemli temizlik yapılırken elektrik prizleri ve elektrikli araçlara dikkat edilmelidir. Temizlik yapılırken kırık cam ayna ve benzeri malzemeler kuralına uygun olarak temizlenmeli ve uygun çöp kutularına (metal) konulmalıdır. </a:t>
            </a:r>
            <a:endParaRPr lang="en-US" sz="2400">
              <a:latin typeface="Times New Roman" panose="02020603050405020304" charset="0"/>
            </a:endParaRPr>
          </a:p>
          <a:p>
            <a:pPr marL="0" indent="0">
              <a:lnSpc>
                <a:spcPct val="10000"/>
              </a:lnSpc>
              <a:buNone/>
            </a:pPr>
            <a:endParaRPr lang="en-US" sz="2800">
              <a:latin typeface="Times New Roman" panose="02020603050405020304" charset="0"/>
            </a:endParaRPr>
          </a:p>
          <a:p>
            <a:pPr marL="0" indent="0">
              <a:lnSpc>
                <a:spcPct val="90000"/>
              </a:lnSpc>
              <a:buNone/>
            </a:pPr>
            <a:r>
              <a:rPr lang="en-US" sz="2800" b="1">
                <a:latin typeface="Times New Roman" panose="02020603050405020304" charset="0"/>
              </a:rPr>
              <a:t> 2. Tekniğine Uygun Seramik Yüzey Temizliğini Yapma </a:t>
            </a:r>
            <a:endParaRPr lang="en-US" sz="2800" b="1">
              <a:latin typeface="Times New Roman" panose="02020603050405020304" charset="0"/>
            </a:endParaRPr>
          </a:p>
          <a:p>
            <a:pPr marL="0" indent="0">
              <a:buNone/>
            </a:pPr>
            <a:r>
              <a:rPr lang="en-US" sz="2400">
                <a:latin typeface="Times New Roman" panose="02020603050405020304" charset="0"/>
              </a:rPr>
              <a:t>Seramik yüzeylerin temizliğinde dikkat edilmesi gereken hususlar: </a:t>
            </a:r>
            <a:endParaRPr lang="en-US" sz="2400">
              <a:latin typeface="Times New Roman" panose="02020603050405020304" charset="0"/>
            </a:endParaRPr>
          </a:p>
          <a:p>
            <a:r>
              <a:rPr lang="en-US" sz="2400">
                <a:latin typeface="Times New Roman" panose="02020603050405020304" charset="0"/>
              </a:rPr>
              <a:t> Temizlik maddesini aktif hale getirdiği ve yağlı kirlerin kolayca çözülmesini sağladığı için sıcak su kullanılır.</a:t>
            </a:r>
            <a:endParaRPr lang="en-US" sz="2400">
              <a:latin typeface="Times New Roman" panose="02020603050405020304" charset="0"/>
            </a:endParaRPr>
          </a:p>
          <a:p>
            <a:r>
              <a:rPr lang="en-US" sz="2400">
                <a:latin typeface="Times New Roman" panose="02020603050405020304" charset="0"/>
                <a:sym typeface="+mn-ea"/>
              </a:rPr>
              <a:t>Yüzeyin zamanla matlaşmasını ve yıpranmasına neden olduğu için asit içeren temizlik ilaçları kullanılmamalıdır. </a:t>
            </a:r>
            <a:endParaRPr lang="en-US" sz="2400">
              <a:latin typeface="Times New Roman" panose="02020603050405020304" charset="0"/>
              <a:sym typeface="+mn-ea"/>
            </a:endParaRPr>
          </a:p>
          <a:p>
            <a:r>
              <a:rPr lang="en-US" sz="2400">
                <a:latin typeface="Times New Roman" panose="02020603050405020304" charset="0"/>
                <a:sym typeface="+mn-ea"/>
              </a:rPr>
              <a:t>Yüzeyin çizilmesi ve sonradan çıkarılması güç lekeler oluşmasına neden olacağı için tel, zımpara gibi ovucu temizlik araçları ve sert ovucu temizlik maddeleri kullanılmamalıdır. </a:t>
            </a:r>
            <a:endParaRPr lang="en-US" sz="2400">
              <a:latin typeface="Times New Roman" panose="02020603050405020304" charset="0"/>
            </a:endParaRPr>
          </a:p>
          <a:p>
            <a:pPr>
              <a:lnSpc>
                <a:spcPct val="90000"/>
              </a:lnSpc>
            </a:pPr>
            <a:r>
              <a:rPr lang="en-US" sz="2400">
                <a:latin typeface="Times New Roman" panose="02020603050405020304" charset="0"/>
                <a:sym typeface="+mn-ea"/>
              </a:rPr>
              <a:t> Seramik yüzeyler temizlenip durulandıktan sonra mutlaka kurulanmalıdır; aksi halde kayıp düşmelere ve su lekesi kalmasına neden olur. </a:t>
            </a:r>
            <a:endParaRPr lang="en-US" sz="2400">
              <a:latin typeface="Times New Roman" panose="02020603050405020304" charset="0"/>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29210"/>
            <a:ext cx="12117070" cy="6753860"/>
          </a:xfrm>
        </p:spPr>
        <p:txBody>
          <a:bodyPr/>
          <a:p>
            <a:r>
              <a:rPr lang="en-US" sz="2400">
                <a:latin typeface="Times New Roman" panose="02020603050405020304" charset="0"/>
              </a:rPr>
              <a:t> Seramik yüzeyler bir metre karelik alanlar halinde temizlenmelidir. </a:t>
            </a:r>
            <a:endParaRPr lang="en-US" sz="2400">
              <a:latin typeface="Times New Roman" panose="02020603050405020304" charset="0"/>
            </a:endParaRPr>
          </a:p>
          <a:p>
            <a:r>
              <a:rPr lang="en-US" sz="2400">
                <a:latin typeface="Times New Roman" panose="02020603050405020304" charset="0"/>
              </a:rPr>
              <a:t> Temizlik maddesi, seramik yüzeyin tamamına aynı anda uygulanmalıdır. </a:t>
            </a:r>
            <a:endParaRPr lang="en-US" sz="2400">
              <a:latin typeface="Times New Roman" panose="02020603050405020304" charset="0"/>
            </a:endParaRPr>
          </a:p>
          <a:p>
            <a:pPr>
              <a:lnSpc>
                <a:spcPct val="80000"/>
              </a:lnSpc>
            </a:pPr>
            <a:r>
              <a:rPr lang="en-US" sz="2400">
                <a:latin typeface="Times New Roman" panose="02020603050405020304" charset="0"/>
              </a:rPr>
              <a:t> Seramik yüzeylerde kırılmalara neden olacağı için sert darbelerden kaçınılmalıdır. </a:t>
            </a:r>
            <a:endParaRPr lang="en-US" sz="2400">
              <a:latin typeface="Times New Roman" panose="02020603050405020304" charset="0"/>
            </a:endParaRPr>
          </a:p>
          <a:p>
            <a:r>
              <a:rPr lang="en-US" sz="2400">
                <a:latin typeface="Times New Roman" panose="02020603050405020304" charset="0"/>
              </a:rPr>
              <a:t>Seramik yüzeylerde sararma oluşmuş ise ozon ve benzeri çamaşır suları ile hemen beyazlatılmalıdır. </a:t>
            </a:r>
            <a:endParaRPr lang="en-US" sz="2400">
              <a:latin typeface="Times New Roman" panose="02020603050405020304" charset="0"/>
            </a:endParaRPr>
          </a:p>
          <a:p>
            <a:pPr>
              <a:lnSpc>
                <a:spcPct val="90000"/>
              </a:lnSpc>
            </a:pPr>
            <a:r>
              <a:rPr lang="en-US" sz="2400">
                <a:latin typeface="Times New Roman" panose="02020603050405020304" charset="0"/>
              </a:rPr>
              <a:t> Temizlik yapılırken önce üst kısımlar sonra alt kısımlar yapılmalıdır aksi halde zaman, enerji, su ve deterjan israfı neden olur. </a:t>
            </a:r>
            <a:endParaRPr lang="en-US" sz="2400">
              <a:latin typeface="Times New Roman" panose="02020603050405020304" charset="0"/>
            </a:endParaRPr>
          </a:p>
          <a:p>
            <a:r>
              <a:rPr lang="en-US" sz="2400">
                <a:latin typeface="Times New Roman" panose="02020603050405020304" charset="0"/>
              </a:rPr>
              <a:t> Bu yüzeylerin günlük temizliğinde hoş kokulu, pH değeri nötre yakın ilaçlar kullanılmalıdır. </a:t>
            </a:r>
            <a:endParaRPr lang="en-US" sz="2400">
              <a:latin typeface="Times New Roman" panose="02020603050405020304" charset="0"/>
            </a:endParaRPr>
          </a:p>
          <a:p>
            <a:pPr marL="0" indent="0" algn="ctr">
              <a:buNone/>
            </a:pPr>
            <a:endParaRPr lang="en-US" sz="2800" b="1">
              <a:solidFill>
                <a:srgbClr val="FF0000"/>
              </a:solidFill>
              <a:latin typeface="Times New Roman" panose="02020603050405020304" charset="0"/>
              <a:sym typeface="+mn-ea"/>
            </a:endParaRPr>
          </a:p>
          <a:p>
            <a:pPr marL="0" indent="0" algn="ctr">
              <a:buNone/>
            </a:pPr>
            <a:r>
              <a:rPr lang="en-US" sz="2800" b="1">
                <a:solidFill>
                  <a:srgbClr val="FF0000"/>
                </a:solidFill>
                <a:latin typeface="Times New Roman" panose="02020603050405020304" charset="0"/>
                <a:sym typeface="+mn-ea"/>
              </a:rPr>
              <a:t>2. KÜVET-DUŞ TEKNESİ TEMİZLİĞİ </a:t>
            </a:r>
            <a:endParaRPr lang="en-US" sz="2800" b="1">
              <a:solidFill>
                <a:srgbClr val="FF0000"/>
              </a:solidFill>
              <a:latin typeface="Times New Roman" panose="02020603050405020304" charset="0"/>
              <a:sym typeface="+mn-ea"/>
            </a:endParaRPr>
          </a:p>
          <a:p>
            <a:pPr marL="0" indent="0" algn="l">
              <a:buNone/>
            </a:pPr>
            <a:r>
              <a:rPr lang="en-US" sz="2800" b="1">
                <a:latin typeface="Times New Roman" panose="02020603050405020304" charset="0"/>
                <a:sym typeface="+mn-ea"/>
              </a:rPr>
              <a:t>1. Tanımı </a:t>
            </a:r>
            <a:r>
              <a:rPr lang="tr-TR" altLang="en-US" sz="2800" b="1">
                <a:latin typeface="Times New Roman" panose="02020603050405020304" charset="0"/>
                <a:sym typeface="+mn-ea"/>
              </a:rPr>
              <a:t>:</a:t>
            </a:r>
            <a:endParaRPr lang="tr-TR" altLang="en-US" sz="2800" b="1">
              <a:latin typeface="Times New Roman" panose="02020603050405020304" charset="0"/>
              <a:sym typeface="+mn-ea"/>
            </a:endParaRPr>
          </a:p>
          <a:p>
            <a:pPr marL="0" indent="0" algn="l">
              <a:buNone/>
            </a:pPr>
            <a:r>
              <a:rPr lang="en-US" sz="2400">
                <a:latin typeface="Times New Roman" panose="02020603050405020304" charset="0"/>
                <a:sym typeface="+mn-ea"/>
              </a:rPr>
              <a:t>Küvet ve duş teknesi, insanların yıkanma gereksinimlerini karşıladıkları yerlerdir. Banyo küveti: Banyo ihtiyacının karşılandığı ve içine su doldurularak kullanılan küvettir. </a:t>
            </a:r>
            <a:endParaRPr lang="en-US" sz="2400">
              <a:latin typeface="Times New Roman" panose="02020603050405020304" charset="0"/>
            </a:endParaRPr>
          </a:p>
          <a:p>
            <a:pPr marL="0" indent="0" algn="l">
              <a:buNone/>
            </a:pPr>
            <a:r>
              <a:rPr lang="en-US" sz="2400">
                <a:latin typeface="Times New Roman" panose="02020603050405020304" charset="0"/>
                <a:sym typeface="+mn-ea"/>
              </a:rPr>
              <a:t>Duş teknesi: Duş alınan zeminin yüzeyinde bulunan küçük ve alçak küvettir. Genellikle fayans veya emaye kaplamalı araçlardır.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9050" y="-12065"/>
            <a:ext cx="12244070" cy="6824345"/>
          </a:xfrm>
        </p:spPr>
        <p:txBody>
          <a:bodyPr/>
          <a:p>
            <a:pPr marL="0" indent="0">
              <a:buNone/>
            </a:pPr>
            <a:r>
              <a:rPr lang="en-US" sz="2800" b="1">
                <a:latin typeface="Times New Roman" panose="02020603050405020304" charset="0"/>
                <a:sym typeface="+mn-ea"/>
              </a:rPr>
              <a:t>2. Özellikleri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Küvet ve duş teknesi, suyun dışarı taşmasını engelleyen genişlikte, musluktan akan suyun rahatlıkla gidebileceği gideri olan, leke tutmayan, yıkanması kolay, su ve deterjandan etkilenmeyen, kaymayan ve dayanıklı malzemeden yapılmış olmalıdır. </a:t>
            </a:r>
            <a:endParaRPr lang="en-US" sz="2400">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3. Temizliğin Önemi </a:t>
            </a:r>
            <a:endParaRPr lang="en-US" sz="2800" b="1">
              <a:latin typeface="Times New Roman" panose="02020603050405020304" charset="0"/>
              <a:sym typeface="+mn-ea"/>
            </a:endParaRPr>
          </a:p>
          <a:p>
            <a:pPr marL="0" indent="0">
              <a:buNone/>
            </a:pPr>
            <a:r>
              <a:rPr lang="en-US" sz="2400">
                <a:latin typeface="Times New Roman" panose="02020603050405020304" charset="0"/>
                <a:sym typeface="+mn-ea"/>
              </a:rPr>
              <a:t>İnsanlar banyo ihtiyaçlarını karşılarken küvet ve duş teknesine çıplak tenle temas ederler. Bundan dolayı bu yerler, enfeksiyon riski kapmaya en uygun yerlerdir. Kayma ve çarpmalarında en yoğun olduğu yerler oldukları için çok dikkatli temizlenmeleri gerekir. </a:t>
            </a:r>
            <a:endParaRPr lang="en-US" sz="2400">
              <a:latin typeface="Times New Roman" panose="02020603050405020304" charset="0"/>
            </a:endParaRPr>
          </a:p>
          <a:p>
            <a:pPr marL="0" indent="0">
              <a:buNone/>
            </a:pPr>
            <a:r>
              <a:rPr lang="en-US" sz="2400">
                <a:latin typeface="Times New Roman" panose="02020603050405020304" charset="0"/>
                <a:sym typeface="+mn-ea"/>
              </a:rPr>
              <a:t>Bataryaların alt kısmı, duş f ıskiyesi, gider deliği, gider tapası ve tapa zinciri mikroorganizmaların özellikle toplandığı ve üremelerine elverişli yerler oldukları için çok dikkatle ve özenle temizlenmelidir. Bunun yanında çarpma ve kaymaların yaşanmaması için temizlik ilaçları ile temizlendikten sonra çok iyi bir şekilde durulanmalı, bu işlemden sonra da iyi bir şekilde kurulanmalıdır. </a:t>
            </a:r>
            <a:endParaRPr lang="en-US" sz="2400">
              <a:latin typeface="Times New Roman" panose="0202060305040502030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320" y="-18415"/>
            <a:ext cx="12150725" cy="6841490"/>
          </a:xfrm>
        </p:spPr>
        <p:txBody>
          <a:bodyPr/>
          <a:p>
            <a:pPr marL="0" indent="0">
              <a:buNone/>
            </a:pPr>
            <a:r>
              <a:rPr lang="en-US" sz="2800" b="1">
                <a:latin typeface="Times New Roman" panose="02020603050405020304" charset="0"/>
                <a:sym typeface="+mn-ea"/>
              </a:rPr>
              <a:t>4. Temizlik Araç ve Gereçleri  </a:t>
            </a:r>
            <a:endParaRPr lang="en-US" sz="2800" b="1">
              <a:latin typeface="Times New Roman" panose="02020603050405020304" charset="0"/>
              <a:sym typeface="+mn-ea"/>
            </a:endParaRPr>
          </a:p>
          <a:p>
            <a:pPr marL="0" indent="0">
              <a:buNone/>
            </a:pPr>
            <a:r>
              <a:rPr lang="en-US" sz="2800" b="1">
                <a:solidFill>
                  <a:srgbClr val="FF0000"/>
                </a:solidFill>
                <a:latin typeface="Times New Roman" panose="02020603050405020304" charset="0"/>
                <a:sym typeface="+mn-ea"/>
              </a:rPr>
              <a:t>Araçlar: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 Eldiven </a:t>
            </a:r>
            <a:endParaRPr lang="en-US" sz="2400">
              <a:latin typeface="Times New Roman" panose="02020603050405020304" charset="0"/>
            </a:endParaRPr>
          </a:p>
          <a:p>
            <a:pPr marL="0" indent="0">
              <a:buNone/>
            </a:pPr>
            <a:r>
              <a:rPr lang="en-US" sz="2400">
                <a:latin typeface="Times New Roman" panose="02020603050405020304" charset="0"/>
                <a:sym typeface="+mn-ea"/>
              </a:rPr>
              <a:t> Sünger </a:t>
            </a:r>
            <a:endParaRPr lang="en-US" sz="2400">
              <a:latin typeface="Times New Roman" panose="02020603050405020304" charset="0"/>
            </a:endParaRPr>
          </a:p>
          <a:p>
            <a:pPr marL="0" indent="0">
              <a:buNone/>
            </a:pPr>
            <a:r>
              <a:rPr lang="en-US" sz="2400">
                <a:latin typeface="Times New Roman" panose="02020603050405020304" charset="0"/>
                <a:sym typeface="+mn-ea"/>
              </a:rPr>
              <a:t> Bez </a:t>
            </a:r>
            <a:endParaRPr lang="en-US" sz="2400">
              <a:latin typeface="Times New Roman" panose="02020603050405020304" charset="0"/>
            </a:endParaRPr>
          </a:p>
          <a:p>
            <a:pPr marL="0" indent="0">
              <a:buNone/>
            </a:pPr>
            <a:r>
              <a:rPr lang="en-US" sz="2400">
                <a:latin typeface="Times New Roman" panose="02020603050405020304" charset="0"/>
                <a:sym typeface="+mn-ea"/>
              </a:rPr>
              <a:t> Fırça </a:t>
            </a:r>
            <a:endParaRPr lang="en-US" sz="2400">
              <a:latin typeface="Times New Roman" panose="02020603050405020304" charset="0"/>
            </a:endParaRPr>
          </a:p>
          <a:p>
            <a:pPr marL="0" indent="0">
              <a:buNone/>
            </a:pPr>
            <a:r>
              <a:rPr lang="en-US" sz="2400">
                <a:latin typeface="Times New Roman" panose="02020603050405020304" charset="0"/>
                <a:sym typeface="+mn-ea"/>
              </a:rPr>
              <a:t>Fırçalar; banyo duş küvetini rahat temizleme imkânı sağlayan, duş ve küveti çizmeyecek, sudan ve deterjandan etkilenmeyen, mikroorganizma barındırmayan ve temizliği kolay olan türden olmalıdır. </a:t>
            </a:r>
            <a:endParaRPr lang="en-US" sz="2400">
              <a:latin typeface="Times New Roman" panose="02020603050405020304" charset="0"/>
            </a:endParaRPr>
          </a:p>
          <a:p>
            <a:pPr marL="0" indent="0">
              <a:buNone/>
            </a:pPr>
            <a:endParaRPr lang="en-US" sz="2400">
              <a:solidFill>
                <a:srgbClr val="FF0000"/>
              </a:solidFill>
              <a:latin typeface="Times New Roman" panose="02020603050405020304" charset="0"/>
            </a:endParaRPr>
          </a:p>
          <a:p>
            <a:pPr marL="0" indent="0">
              <a:buNone/>
            </a:pPr>
            <a:r>
              <a:rPr lang="en-US" sz="2800" b="1">
                <a:solidFill>
                  <a:srgbClr val="FF0000"/>
                </a:solidFill>
                <a:latin typeface="Times New Roman" panose="02020603050405020304" charset="0"/>
                <a:sym typeface="+mn-ea"/>
              </a:rPr>
              <a:t>Gereçler: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 Ovucular </a:t>
            </a:r>
            <a:endParaRPr lang="en-US" sz="2400">
              <a:latin typeface="Times New Roman" panose="02020603050405020304" charset="0"/>
            </a:endParaRPr>
          </a:p>
          <a:p>
            <a:pPr marL="0" indent="0">
              <a:buNone/>
            </a:pPr>
            <a:r>
              <a:rPr lang="en-US" sz="2400">
                <a:latin typeface="Times New Roman" panose="02020603050405020304" charset="0"/>
                <a:sym typeface="+mn-ea"/>
              </a:rPr>
              <a:t> Sıvı temizlik maddesi </a:t>
            </a:r>
            <a:endParaRPr lang="en-US" sz="2400">
              <a:latin typeface="Times New Roman" panose="02020603050405020304" charset="0"/>
            </a:endParaRPr>
          </a:p>
          <a:p>
            <a:endParaRPr lang="en-US" sz="2400">
              <a:latin typeface="Times New Roman" panose="0202060305040502030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320" y="41910"/>
            <a:ext cx="12211050" cy="6765290"/>
          </a:xfrm>
        </p:spPr>
        <p:txBody>
          <a:bodyPr/>
          <a:p>
            <a:pPr marL="0" indent="0">
              <a:buNone/>
            </a:pPr>
            <a:r>
              <a:rPr lang="tr-TR" altLang="en-US" sz="2800" b="1">
                <a:latin typeface="Times New Roman" panose="02020603050405020304" charset="0"/>
                <a:sym typeface="+mn-ea"/>
              </a:rPr>
              <a:t>5</a:t>
            </a:r>
            <a:r>
              <a:rPr lang="en-US" sz="2800" b="1">
                <a:latin typeface="Times New Roman" panose="02020603050405020304" charset="0"/>
                <a:sym typeface="+mn-ea"/>
              </a:rPr>
              <a:t>. Temizleme Metotları </a:t>
            </a:r>
            <a:endParaRPr lang="en-US" sz="2800" b="1">
              <a:latin typeface="Times New Roman" panose="02020603050405020304" charset="0"/>
              <a:sym typeface="+mn-ea"/>
            </a:endParaRPr>
          </a:p>
          <a:p>
            <a:pPr marL="0" indent="0">
              <a:buNone/>
            </a:pPr>
            <a:r>
              <a:rPr lang="en-US" sz="2800" b="1">
                <a:solidFill>
                  <a:srgbClr val="FF0000"/>
                </a:solidFill>
                <a:latin typeface="Times New Roman" panose="02020603050405020304" charset="0"/>
                <a:sym typeface="+mn-ea"/>
              </a:rPr>
              <a:t>- Arıza kontrolü</a:t>
            </a:r>
            <a:r>
              <a:rPr lang="en-US" sz="2800">
                <a:solidFill>
                  <a:srgbClr val="FF0000"/>
                </a:solidFill>
                <a:latin typeface="Times New Roman" panose="02020603050405020304" charset="0"/>
                <a:sym typeface="+mn-ea"/>
              </a:rPr>
              <a:t> </a:t>
            </a:r>
            <a:endParaRPr lang="en-US" sz="2800">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Küvet ve duş teknesi ile aksesuarlarının arızası varsa (duş küvet veya teknesi çatlak, bataryalar su akıtıyorsa, su gideri tıkalı, duş fıskiyesi bozuk) rapor edilmeli, temizleme işlemi arıza giderildikten sonra yapılmalıdır. Aksi takdirde temizlenen yer tekrar kirleneceğinden zaman, enerji, su ve deterjan kaybı meydana gelir. </a:t>
            </a:r>
            <a:endParaRPr lang="en-US" sz="2400">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 Güvenlik önlemini alma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Temizliğe başlamadan önce kullanılmış sabun, şampuan gibi kaymalara neden olacak eşyalar alınmalı, tıkalı giderler (su tahliye borusu) açılmalı, enfeksiyon riskine karşılık eldiven ve maske takılmalıdır. Yoğun kimyasalların kullanımında solunum yollarının etkilenmemesi için maske kullanılmalıdır.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310515"/>
            <a:ext cx="12061825" cy="5511800"/>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Bu üniteyi tamamladığınızda,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a:latin typeface="Times New Roman" panose="02020603050405020304" charset="0"/>
              </a:rPr>
              <a:t> Lavabo temizliğini biliyor olacaksınız. </a:t>
            </a:r>
            <a:endParaRPr lang="en-US" sz="2400">
              <a:latin typeface="Times New Roman" panose="02020603050405020304" charset="0"/>
            </a:endParaRPr>
          </a:p>
          <a:p>
            <a:r>
              <a:rPr lang="en-US" sz="2400">
                <a:latin typeface="Times New Roman" panose="02020603050405020304" charset="0"/>
              </a:rPr>
              <a:t> Klozet ve bide temizliğini biliyor olacaksınız. </a:t>
            </a:r>
            <a:endParaRPr lang="en-US" sz="2400">
              <a:latin typeface="Times New Roman" panose="02020603050405020304" charset="0"/>
            </a:endParaRPr>
          </a:p>
          <a:p>
            <a:r>
              <a:rPr lang="en-US" sz="2400">
                <a:latin typeface="Times New Roman" panose="02020603050405020304" charset="0"/>
              </a:rPr>
              <a:t> Armatür temizliğini biliyor olacaksınız.</a:t>
            </a:r>
            <a:endParaRPr lang="en-US" sz="2400">
              <a:latin typeface="Times New Roman" panose="0202060305040502030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2540"/>
            <a:ext cx="12211050" cy="6825615"/>
          </a:xfrm>
        </p:spPr>
        <p:txBody>
          <a:bodyPr/>
          <a:p>
            <a:pPr marL="0" indent="0">
              <a:buNone/>
            </a:pPr>
            <a:r>
              <a:rPr lang="en-US" sz="2800" b="1">
                <a:solidFill>
                  <a:srgbClr val="FF0000"/>
                </a:solidFill>
                <a:latin typeface="Times New Roman" panose="02020603050405020304" charset="0"/>
                <a:sym typeface="+mn-ea"/>
              </a:rPr>
              <a:t>- Hijyen kurallarını doğru uygulama </a:t>
            </a:r>
            <a:endParaRPr lang="en-US" sz="2800" b="1">
              <a:solidFill>
                <a:srgbClr val="FF0000"/>
              </a:solidFill>
              <a:latin typeface="Times New Roman" panose="02020603050405020304" charset="0"/>
              <a:sym typeface="+mn-ea"/>
            </a:endParaRPr>
          </a:p>
          <a:p>
            <a:pPr marL="0" indent="0">
              <a:buNone/>
            </a:pPr>
            <a:r>
              <a:rPr lang="en-US" sz="2400">
                <a:latin typeface="Times New Roman" panose="02020603050405020304" charset="0"/>
                <a:sym typeface="+mn-ea"/>
              </a:rPr>
              <a:t>Küvet ve duş teknesi temizliği yapılırken çalışan personel konuğun sağlığını düşünerek hijyen kurallarını tamamen uygulaması gerekir. Bunun için aşağıdaki hususları uygulamalıdır: </a:t>
            </a:r>
            <a:endParaRPr lang="en-US" sz="2400">
              <a:latin typeface="Times New Roman" panose="02020603050405020304" charset="0"/>
            </a:endParaRPr>
          </a:p>
          <a:p>
            <a:pPr marL="0" indent="0">
              <a:lnSpc>
                <a:spcPct val="110000"/>
              </a:lnSpc>
              <a:buNone/>
            </a:pPr>
            <a:r>
              <a:rPr lang="en-US" sz="2400">
                <a:latin typeface="Times New Roman" panose="02020603050405020304" charset="0"/>
                <a:sym typeface="+mn-ea"/>
              </a:rPr>
              <a:t>• Küvet ve duş teknesi temizlendikten sonra kaba ve yağlı kirlerin çözülmesi, deterjanın akıp gitmesi için sıcak su ile çok iyi durulanmalıdır. </a:t>
            </a: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 Durulanan küvet ve duş teknesi çok iyi kurulanmalıdır. Kurulama yapılırken konuk havluları kullanılmamalıdır. </a:t>
            </a:r>
            <a:endParaRPr lang="en-US" sz="2400">
              <a:latin typeface="Times New Roman" panose="02020603050405020304" charset="0"/>
            </a:endParaRPr>
          </a:p>
          <a:p>
            <a:pPr marL="0" indent="0">
              <a:lnSpc>
                <a:spcPct val="110000"/>
              </a:lnSpc>
              <a:buNone/>
            </a:pPr>
            <a:r>
              <a:rPr lang="en-US" sz="2400">
                <a:latin typeface="Times New Roman" panose="02020603050405020304" charset="0"/>
                <a:sym typeface="+mn-ea"/>
              </a:rPr>
              <a:t>• Bataryaların alt kısmı, duş fıskiyesi, gider deliği, gider tapası ve tapa zinciri mikroorganizmaların özellikle toplandığı ve üremelerine elverişli yerler oldukları için çok dikkatli ve özenli temizlenmelidir. </a:t>
            </a:r>
            <a:endParaRPr lang="en-US" sz="2400">
              <a:latin typeface="Times New Roman" panose="02020603050405020304" charset="0"/>
            </a:endParaRPr>
          </a:p>
          <a:p>
            <a:r>
              <a:rPr lang="en-US" sz="2400">
                <a:latin typeface="Times New Roman" panose="02020603050405020304" charset="0"/>
                <a:sym typeface="+mn-ea"/>
              </a:rPr>
              <a:t> Gider deliğinde toplanan saç, kıl vb. gibi atıklar kesinlikle alınmalıdır. </a:t>
            </a:r>
            <a:endParaRPr lang="en-US" sz="2400">
              <a:latin typeface="Times New Roman" panose="02020603050405020304" charset="0"/>
            </a:endParaRPr>
          </a:p>
          <a:p>
            <a:r>
              <a:rPr lang="en-US" sz="2400">
                <a:latin typeface="Times New Roman" panose="02020603050405020304" charset="0"/>
                <a:sym typeface="+mn-ea"/>
              </a:rPr>
              <a:t> Personel çalışırken kesinlikle eldiven ve maske kullanmalıdır. </a:t>
            </a:r>
            <a:endParaRPr lang="en-US" sz="2400">
              <a:latin typeface="Times New Roman" panose="02020603050405020304" charset="0"/>
            </a:endParaRPr>
          </a:p>
          <a:p>
            <a:r>
              <a:rPr lang="en-US" sz="2400">
                <a:latin typeface="Times New Roman" panose="02020603050405020304" charset="0"/>
                <a:sym typeface="+mn-ea"/>
              </a:rPr>
              <a:t> Klozet ve bide temizliğinde kullanılan fırça, sünger, kurulama bezleri küvet ve duş teknesi temizliğinde kullanılmamalıdır. </a:t>
            </a: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tr-TR" altLang="en-US" sz="2800"/>
          </a:p>
          <a:p>
            <a:pPr marL="0" indent="0">
              <a:buNone/>
            </a:pP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tr-TR" altLang="en-US" sz="2800" b="1">
                <a:solidFill>
                  <a:srgbClr val="FF0000"/>
                </a:solidFill>
                <a:latin typeface="Times New Roman" panose="02020603050405020304" charset="0"/>
              </a:rPr>
              <a:t>6.OD</a:t>
            </a:r>
            <a:r>
              <a:rPr lang="en-US" sz="2800" b="1">
                <a:solidFill>
                  <a:srgbClr val="FF0000"/>
                </a:solidFill>
                <a:latin typeface="Times New Roman" panose="02020603050405020304" charset="0"/>
              </a:rPr>
              <a:t>A TEMİZLİĞİ II ( ISLAK ZEMİN TEMİZLİĞİ) </a:t>
            </a:r>
            <a:endParaRPr lang="en-US" sz="2800" b="1">
              <a:solidFill>
                <a:srgbClr val="FF0000"/>
              </a:solidFill>
              <a:latin typeface="Times New Roman" panose="02020603050405020304" charset="0"/>
            </a:endParaRPr>
          </a:p>
        </p:txBody>
      </p:sp>
      <p:sp>
        <p:nvSpPr>
          <p:cNvPr id="3" name="Content Placeholder 2"/>
          <p:cNvSpPr>
            <a:spLocks noGrp="1"/>
          </p:cNvSpPr>
          <p:nvPr>
            <p:ph sz="half" idx="1"/>
          </p:nvPr>
        </p:nvSpPr>
        <p:spPr>
          <a:xfrm>
            <a:off x="50800" y="895350"/>
            <a:ext cx="11893550" cy="5232400"/>
          </a:xfrm>
        </p:spPr>
        <p:txBody>
          <a:bodyPr/>
          <a:p>
            <a:pPr marL="0" indent="0">
              <a:buNone/>
            </a:pPr>
            <a:r>
              <a:rPr lang="en-US" sz="2400" b="1">
                <a:latin typeface="Times New Roman" panose="02020603050405020304" charset="0"/>
              </a:rPr>
              <a:t>1. SERAMİK – FAYANS YÜZEYLERİN TEMİZLİĞİ</a:t>
            </a:r>
            <a:endParaRPr lang="en-US" sz="2400" b="1">
              <a:latin typeface="Times New Roman" panose="02020603050405020304" charset="0"/>
            </a:endParaRPr>
          </a:p>
          <a:p>
            <a:pPr marL="0" indent="0">
              <a:buNone/>
            </a:pPr>
            <a:r>
              <a:rPr lang="en-US" sz="2400" b="1">
                <a:latin typeface="Times New Roman" panose="02020603050405020304" charset="0"/>
              </a:rPr>
              <a:t> </a:t>
            </a:r>
            <a:r>
              <a:rPr lang="en-US" sz="2400" b="1">
                <a:solidFill>
                  <a:srgbClr val="FF0000"/>
                </a:solidFill>
                <a:latin typeface="Times New Roman" panose="02020603050405020304" charset="0"/>
              </a:rPr>
              <a:t>1. Banyo tanımı </a:t>
            </a:r>
            <a:endParaRPr lang="en-US" sz="2400" b="1">
              <a:solidFill>
                <a:srgbClr val="FF0000"/>
              </a:solidFill>
              <a:latin typeface="Times New Roman" panose="02020603050405020304" charset="0"/>
            </a:endParaRPr>
          </a:p>
          <a:p>
            <a:pPr marL="0" indent="0">
              <a:buNone/>
            </a:pPr>
            <a:r>
              <a:rPr lang="en-US" sz="2400">
                <a:latin typeface="Times New Roman" panose="02020603050405020304" charset="0"/>
              </a:rPr>
              <a:t>İnsanların kişisel temizliğinin yapıldığı ve tuvalet ihtiyacının karşılandığı özel olarak düzenlenmiş bölümdür. Banyolar suya dayanıklı, kolay temizlenebilen malzemelerle döşenmiş, kir ve mikrop barındırmayan rahat temizlenebilen yüzeye sahip olan alanlardır.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endParaRPr lang="en-US" sz="28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550795" y="3246120"/>
            <a:ext cx="6348095" cy="300545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29845"/>
            <a:ext cx="12117705" cy="6697980"/>
          </a:xfrm>
        </p:spPr>
        <p:txBody>
          <a:bodyPr/>
          <a:p>
            <a:pPr marL="0" indent="0">
              <a:buNone/>
            </a:pPr>
            <a:r>
              <a:rPr lang="en-US" sz="2400" b="1">
                <a:solidFill>
                  <a:srgbClr val="FF0000"/>
                </a:solidFill>
                <a:latin typeface="Times New Roman" panose="02020603050405020304" charset="0"/>
              </a:rPr>
              <a:t>2. Banyo temizliğinde hijyenin önemi </a:t>
            </a:r>
            <a:endParaRPr lang="en-US" sz="2400" b="1">
              <a:solidFill>
                <a:srgbClr val="FF0000"/>
              </a:solidFill>
              <a:latin typeface="Times New Roman" panose="02020603050405020304" charset="0"/>
            </a:endParaRPr>
          </a:p>
          <a:p>
            <a:pPr marL="0" indent="0">
              <a:buNone/>
            </a:pPr>
            <a:r>
              <a:rPr lang="en-US" sz="2400">
                <a:latin typeface="Times New Roman" panose="02020603050405020304" charset="0"/>
              </a:rPr>
              <a:t>Hijyen sağlığa zarar verecek ortamlardan korunmak için yapılacak uygulamalar ve alınan temizlik önlemlerinin tümü olarak tanımlanabilir. Banyolar, başta kişinin kendi sağlığı olmak üzere başkalarının da sağlığını tehdit edebilecek alanlardır. Bu nedenle banyolarda temizliğin sadece görünür kirlenme olduğunda değil, görünmeyen tehlikeler için de yapılması gerekir. Endüstriyel hijyen uygulamaları işletmedeki olası tehlike faktörlerini tanımlama, bunlara gerekli önemi verme, tehlikenin kontrolü ve giderilmesi yönünde çaba göstermeyi içine alır. Dezenfeksiyon, temizlik, dezenfeksiyon ve bakım uygulamalarının tümünü kapsar. </a:t>
            </a:r>
            <a:r>
              <a:rPr lang="en-US" sz="2800">
                <a:latin typeface="Times New Roman" panose="02020603050405020304" charset="0"/>
              </a:rPr>
              <a:t> </a:t>
            </a: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3. Sanitasyonun Önemi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sym typeface="+mn-ea"/>
              </a:rPr>
              <a:t>Sanitasyon, Latincede sağlık anlamına gelen sanitas kökünden türetilmiştir. Sanitasyon, genel anlamda insan sağlığının iyileştirilmesi, koruması ve sağlığın tekrar kazanılmasında uygulanacak prensipleri içermektedir. Diğer bir ifadeyle sanitasyon; insan sağlığını tehdit eden mikroorganizmayı bulundukları ortamdan olabildiğince uzaklaştırılmasıdır. Sanitasyon sağlanmasında personel açısından karşılaşılan sorun taşıyıcılık sorunudur. </a:t>
            </a:r>
            <a:endParaRPr lang="en-US" sz="2400">
              <a:latin typeface="Times New Roman" panose="02020603050405020304" charset="0"/>
              <a:sym typeface="+mn-ea"/>
            </a:endParaRPr>
          </a:p>
          <a:p>
            <a:pPr marL="0" indent="0">
              <a:buNone/>
            </a:pPr>
            <a:r>
              <a:rPr lang="en-US" sz="2400">
                <a:latin typeface="Times New Roman" panose="02020603050405020304" charset="0"/>
                <a:sym typeface="+mn-ea"/>
              </a:rPr>
              <a:t>Taşıyıcı insanlar, hastalık yapıcı mikroorganizmayı vücutlarında kendileri etkilenmeden taşırlar ve bunları temas ettikleri her yere taşırlar. Bu durumu taşıyıcı bilemediği için tehlike daha da büyüyecektir. </a:t>
            </a:r>
            <a:endParaRPr lang="en-US" sz="2400">
              <a:latin typeface="Times New Roman" panose="02020603050405020304" charset="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13030"/>
            <a:ext cx="12118340" cy="6684645"/>
          </a:xfrm>
        </p:spPr>
        <p:txBody>
          <a:bodyPr/>
          <a:p>
            <a:pPr marL="0" indent="0">
              <a:buNone/>
            </a:pPr>
            <a:r>
              <a:rPr lang="en-US" sz="2800" b="1">
                <a:solidFill>
                  <a:srgbClr val="FF0000"/>
                </a:solidFill>
                <a:latin typeface="Times New Roman" panose="02020603050405020304" charset="0"/>
              </a:rPr>
              <a:t>4. Banyo Odasının Genel Özellikleri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Banyolar, konuk odalarının vazgeçilmez bölümlerinden biridir. Rahat bir uyku öncesi hazırlıklar, uyku sonrası gereksinimlerin giderilmesi hep bu alanda gerçekleşir. Banyolar iyi aydınlatılmış, havalandırma tertibatı iyi ayarlanmış olmalıdır. Banyo odasında küvet, duş veya duş tertibatı bulunmalıdır. Banyolar, gerekli araçların yerleştirilebileceği büyüklükte olmalıdır. Rutubet yapmayacak şekilde; duvar ve yerler mermer, seramik ve benzeri maddelerle kaplanmış olmalıdır. Banyolar kir ve mikrop barındırmayan, kolay temizlenen yüzeye sahip olmalıdır. Soğuk ve sıcak su tertibatı olmalı, su giderleri iyi ayarlanmış ve suyu devamlı akacak şekilde olmalı.</a:t>
            </a:r>
            <a:r>
              <a:rPr lang="en-US" sz="2800">
                <a:latin typeface="Times New Roman" panose="02020603050405020304" charset="0"/>
              </a:rPr>
              <a:t> </a:t>
            </a:r>
            <a:endParaRPr lang="en-US" sz="28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5. Banyo Donanımları </a:t>
            </a:r>
            <a:endParaRPr lang="en-US" sz="2800" b="1">
              <a:solidFill>
                <a:srgbClr val="FF0000"/>
              </a:solidFill>
              <a:latin typeface="Times New Roman" panose="02020603050405020304" charset="0"/>
            </a:endParaRPr>
          </a:p>
          <a:p>
            <a:pPr marL="0" indent="0">
              <a:buNone/>
            </a:pPr>
            <a:r>
              <a:rPr lang="en-US" sz="2800" b="1">
                <a:latin typeface="Times New Roman" panose="02020603050405020304" charset="0"/>
                <a:sym typeface="+mn-ea"/>
              </a:rPr>
              <a:t>A. Küvet:</a:t>
            </a:r>
            <a:r>
              <a:rPr lang="en-US" sz="2400">
                <a:latin typeface="Times New Roman" panose="02020603050405020304" charset="0"/>
                <a:sym typeface="+mn-ea"/>
              </a:rPr>
              <a:t> Banyo gereksiniminin giderildiği, istenildiği zaman içine su doldurularak yıkanılan yer.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400" b="1">
                <a:latin typeface="Times New Roman" panose="02020603050405020304" charset="0"/>
                <a:sym typeface="+mn-ea"/>
              </a:rPr>
              <a:t>B</a:t>
            </a:r>
            <a:r>
              <a:rPr lang="en-US" sz="2800" b="1">
                <a:latin typeface="Times New Roman" panose="02020603050405020304" charset="0"/>
                <a:sym typeface="+mn-ea"/>
              </a:rPr>
              <a:t>. Lavabo:</a:t>
            </a:r>
            <a:r>
              <a:rPr lang="en-US" sz="2400" b="1">
                <a:latin typeface="Times New Roman" panose="02020603050405020304" charset="0"/>
                <a:sym typeface="+mn-ea"/>
              </a:rPr>
              <a:t> </a:t>
            </a:r>
            <a:r>
              <a:rPr lang="en-US" sz="2400">
                <a:latin typeface="Times New Roman" panose="02020603050405020304" charset="0"/>
                <a:sym typeface="+mn-ea"/>
              </a:rPr>
              <a:t>El yüz temizliğinin yapıldığı yerdir. Aynı zamanda tıraş olmak ve makyaj yapmak içinde de kullanılır. </a:t>
            </a:r>
            <a:endParaRPr lang="en-US" sz="2400">
              <a:latin typeface="Times New Roman" panose="02020603050405020304" charset="0"/>
              <a:sym typeface="+mn-ea"/>
            </a:endParaRPr>
          </a:p>
          <a:p>
            <a:pPr marL="0" indent="0">
              <a:lnSpc>
                <a:spcPct val="60000"/>
              </a:lnSpc>
              <a:buNone/>
            </a:pPr>
            <a:endParaRPr lang="en-US" sz="28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85090"/>
            <a:ext cx="12117705" cy="6712585"/>
          </a:xfrm>
        </p:spPr>
        <p:txBody>
          <a:bodyPr/>
          <a:p>
            <a:pPr marL="0" indent="0">
              <a:buNone/>
            </a:pPr>
            <a:r>
              <a:rPr lang="en-US" sz="2800" b="1">
                <a:latin typeface="Times New Roman" panose="02020603050405020304" charset="0"/>
              </a:rPr>
              <a:t>C. Klozet: </a:t>
            </a:r>
            <a:r>
              <a:rPr lang="en-US" sz="2400">
                <a:latin typeface="Times New Roman" panose="02020603050405020304" charset="0"/>
              </a:rPr>
              <a:t>Otel odasında konuğun tuvalet gereksinimini giderdiği yerdir. </a:t>
            </a:r>
            <a:endParaRPr lang="en-US" sz="2400">
              <a:latin typeface="Times New Roman" panose="02020603050405020304" charset="0"/>
            </a:endParaRPr>
          </a:p>
          <a:p>
            <a:pPr marL="0" indent="0">
              <a:lnSpc>
                <a:spcPct val="80000"/>
              </a:lnSpc>
              <a:buNone/>
            </a:pPr>
            <a:endParaRPr lang="en-US" sz="2800">
              <a:latin typeface="Times New Roman" panose="02020603050405020304" charset="0"/>
            </a:endParaRPr>
          </a:p>
          <a:p>
            <a:pPr marL="0" indent="0">
              <a:buNone/>
            </a:pPr>
            <a:r>
              <a:rPr lang="en-US" sz="2800" b="1">
                <a:latin typeface="Times New Roman" panose="02020603050405020304" charset="0"/>
              </a:rPr>
              <a:t>D. Bide:</a:t>
            </a:r>
            <a:r>
              <a:rPr lang="en-US" sz="2400" b="1">
                <a:latin typeface="Times New Roman" panose="02020603050405020304" charset="0"/>
              </a:rPr>
              <a:t> </a:t>
            </a:r>
            <a:r>
              <a:rPr lang="en-US" sz="2400">
                <a:latin typeface="Times New Roman" panose="02020603050405020304" charset="0"/>
              </a:rPr>
              <a:t>Klozet kullanımından sonra kişisel temizliğin yapıldığı yerdir. Klozetin yanında yer alan ve klozeti tamamlayan renkte olmalıdır.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sym typeface="+mn-ea"/>
              </a:rPr>
              <a:t>E. Duş kabini: </a:t>
            </a:r>
            <a:r>
              <a:rPr lang="en-US" sz="2400">
                <a:latin typeface="Times New Roman" panose="02020603050405020304" charset="0"/>
                <a:sym typeface="+mn-ea"/>
              </a:rPr>
              <a:t>Konuğun banyo yaptığı esnada diğer yüzeylerin ıslanmasını engellemek için kullanılan genellikle mika vb. maddelerden yapılmış, sudan ve nemden etkilenmeyen, temizlenmesi kolay, kir tutmayan sürgülü bölmelerdir. </a:t>
            </a:r>
            <a:endParaRPr lang="en-US" sz="2400">
              <a:latin typeface="Times New Roman" panose="02020603050405020304" charset="0"/>
              <a:sym typeface="+mn-ea"/>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sym typeface="+mn-ea"/>
              </a:rPr>
              <a:t>F. Armatürler: </a:t>
            </a:r>
            <a:r>
              <a:rPr lang="en-US" sz="2400">
                <a:latin typeface="Times New Roman" panose="02020603050405020304" charset="0"/>
                <a:sym typeface="+mn-ea"/>
              </a:rPr>
              <a:t>Lavabo veya küvete sabitleştirilmiş ya da duvara monte edilmiş, sıcak-soğuk su akışını sağlayan genellikle metal musluklardır. </a:t>
            </a:r>
            <a:endParaRPr lang="en-US" sz="2400">
              <a:latin typeface="Times New Roman" panose="02020603050405020304" charset="0"/>
              <a:sym typeface="+mn-ea"/>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sym typeface="+mn-ea"/>
              </a:rPr>
              <a:t>G. Askı çeşitleri: </a:t>
            </a:r>
            <a:r>
              <a:rPr lang="en-US" sz="2400">
                <a:latin typeface="Times New Roman" panose="02020603050405020304" charset="0"/>
                <a:sym typeface="+mn-ea"/>
              </a:rPr>
              <a:t>Banyolarda konuğun kullandığı havlu, bornoz vb. gibi eşyaların asılması için kullanılan değişik modellerde yapılmış araçlardır. </a:t>
            </a:r>
            <a:endParaRPr lang="en-US" sz="2400">
              <a:latin typeface="Times New Roman" panose="02020603050405020304" charset="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57150"/>
            <a:ext cx="12089765" cy="6726555"/>
          </a:xfrm>
        </p:spPr>
        <p:txBody>
          <a:bodyPr/>
          <a:p>
            <a:pPr marL="0" indent="0">
              <a:buNone/>
            </a:pPr>
            <a:r>
              <a:rPr lang="en-US" sz="2800" b="1">
                <a:latin typeface="Times New Roman" panose="02020603050405020304" charset="0"/>
              </a:rPr>
              <a:t>H. Duş perdesi:</a:t>
            </a:r>
            <a:r>
              <a:rPr lang="en-US" sz="2800">
                <a:latin typeface="Times New Roman" panose="02020603050405020304" charset="0"/>
              </a:rPr>
              <a:t> </a:t>
            </a:r>
            <a:r>
              <a:rPr lang="en-US" sz="2400">
                <a:latin typeface="Times New Roman" panose="02020603050405020304" charset="0"/>
              </a:rPr>
              <a:t>Küvet veya duşta kullanılan, suların etrafı ıslatıp, kirlenmesini önleyen, küvetin önünü kapatmak amacıyla kullanılan genellikle sentetik kumaşlardan yapılmış, su tutmayan ve su geçirmeyen perdelerdir.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6. Tesis Özelliğine Göre Diğer Donanım Çeşitleri </a:t>
            </a:r>
            <a:endParaRPr lang="en-US" sz="2800" b="1">
              <a:solidFill>
                <a:srgbClr val="FF0000"/>
              </a:solidFill>
              <a:latin typeface="Times New Roman" panose="02020603050405020304" charset="0"/>
              <a:sym typeface="+mn-ea"/>
            </a:endParaRPr>
          </a:p>
          <a:p>
            <a:pPr marL="0" indent="0">
              <a:buNone/>
            </a:pPr>
            <a:r>
              <a:rPr lang="en-US" sz="2800" b="1">
                <a:latin typeface="Times New Roman" panose="02020603050405020304" charset="0"/>
                <a:sym typeface="+mn-ea"/>
              </a:rPr>
              <a:t>A. Telefon:</a:t>
            </a:r>
            <a:r>
              <a:rPr lang="en-US" sz="2400">
                <a:latin typeface="Times New Roman" panose="02020603050405020304" charset="0"/>
                <a:sym typeface="+mn-ea"/>
              </a:rPr>
              <a:t> Konuğun banyoda iken iletişim kurmasını sağlayan araçlardır.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latin typeface="Times New Roman" panose="02020603050405020304" charset="0"/>
                <a:sym typeface="+mn-ea"/>
              </a:rPr>
              <a:t>B. Alarm cihazı: </a:t>
            </a:r>
            <a:r>
              <a:rPr lang="en-US" sz="2400">
                <a:latin typeface="Times New Roman" panose="02020603050405020304" charset="0"/>
                <a:sym typeface="+mn-ea"/>
              </a:rPr>
              <a:t>Herhangi bir kaza, yangın veya olay esnasında yetkilileri anında uyarmak için kullanılan araçlardır. </a:t>
            </a:r>
            <a:endParaRPr lang="en-US" sz="2400">
              <a:latin typeface="Times New Roman" panose="02020603050405020304" charset="0"/>
            </a:endParaRPr>
          </a:p>
          <a:p>
            <a:pPr marL="0" indent="0">
              <a:lnSpc>
                <a:spcPct val="50000"/>
              </a:lnSpc>
              <a:buNone/>
            </a:pPr>
            <a:endParaRPr lang="en-US" sz="2400">
              <a:latin typeface="Times New Roman" panose="02020603050405020304" charset="0"/>
            </a:endParaRPr>
          </a:p>
          <a:p>
            <a:pPr marL="0" indent="0">
              <a:buNone/>
            </a:pPr>
            <a:r>
              <a:rPr lang="en-US" sz="2800" b="1">
                <a:latin typeface="Times New Roman" panose="02020603050405020304" charset="0"/>
                <a:sym typeface="+mn-ea"/>
              </a:rPr>
              <a:t>C. Saç kurutma makinesi:</a:t>
            </a:r>
            <a:r>
              <a:rPr lang="en-US" sz="2800">
                <a:latin typeface="Times New Roman" panose="02020603050405020304" charset="0"/>
                <a:sym typeface="+mn-ea"/>
              </a:rPr>
              <a:t> </a:t>
            </a:r>
            <a:r>
              <a:rPr lang="en-US" sz="2400">
                <a:latin typeface="Times New Roman" panose="02020603050405020304" charset="0"/>
                <a:sym typeface="+mn-ea"/>
              </a:rPr>
              <a:t>Konuğun duştan çıktıktan sonra saçlarını kurulamak amacıyla kullandığı elektrikli araçlardır. </a:t>
            </a: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r>
              <a:rPr lang="en-US" sz="2800" b="1">
                <a:latin typeface="Times New Roman" panose="02020603050405020304" charset="0"/>
                <a:sym typeface="+mn-ea"/>
              </a:rPr>
              <a:t>D. Ayna: </a:t>
            </a:r>
            <a:r>
              <a:rPr lang="en-US" sz="2400">
                <a:latin typeface="Times New Roman" panose="02020603050405020304" charset="0"/>
                <a:sym typeface="+mn-ea"/>
              </a:rPr>
              <a:t>Konuğun taranmak, tıraş olmak ve giyinmek için kendini rahatça görebildiği değişik ebatlı kristal araçlardır. </a:t>
            </a:r>
            <a:endParaRPr lang="en-US" sz="2400">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210"/>
            <a:ext cx="12131675" cy="6782435"/>
          </a:xfrm>
        </p:spPr>
        <p:txBody>
          <a:bodyPr/>
          <a:p>
            <a:pPr marL="0" indent="0">
              <a:buNone/>
            </a:pPr>
            <a:r>
              <a:rPr lang="en-US" sz="2800" b="1">
                <a:latin typeface="Times New Roman" panose="02020603050405020304" charset="0"/>
              </a:rPr>
              <a:t>E. Bardak vs.:</a:t>
            </a:r>
            <a:r>
              <a:rPr lang="en-US" sz="2400" b="1">
                <a:latin typeface="Times New Roman" panose="02020603050405020304" charset="0"/>
              </a:rPr>
              <a:t> </a:t>
            </a:r>
            <a:r>
              <a:rPr lang="en-US" sz="2400">
                <a:latin typeface="Times New Roman" panose="02020603050405020304" charset="0"/>
              </a:rPr>
              <a:t>Konuğun su vb. içecekleri içmesine yarayan genellikle kristal araçlardır.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solidFill>
                  <a:srgbClr val="FF0000"/>
                </a:solidFill>
                <a:latin typeface="Times New Roman" panose="02020603050405020304" charset="0"/>
                <a:sym typeface="+mn-ea"/>
              </a:rPr>
              <a:t>7. Seramik ve Fayans Yüzeyler </a:t>
            </a:r>
            <a:endParaRPr lang="en-US" sz="2800" b="1">
              <a:solidFill>
                <a:srgbClr val="FF0000"/>
              </a:solidFill>
              <a:latin typeface="Times New Roman" panose="02020603050405020304" charset="0"/>
              <a:sym typeface="+mn-ea"/>
            </a:endParaRPr>
          </a:p>
          <a:p>
            <a:pPr marL="0" indent="0">
              <a:buNone/>
            </a:pPr>
            <a:r>
              <a:rPr lang="en-US" sz="2800" b="1">
                <a:latin typeface="Times New Roman" panose="02020603050405020304" charset="0"/>
                <a:sym typeface="+mn-ea"/>
              </a:rPr>
              <a:t>A. Tanımı:</a:t>
            </a:r>
            <a:r>
              <a:rPr lang="en-US" sz="2400" b="1">
                <a:latin typeface="Times New Roman" panose="02020603050405020304" charset="0"/>
                <a:sym typeface="+mn-ea"/>
              </a:rPr>
              <a:t> </a:t>
            </a:r>
            <a:r>
              <a:rPr lang="en-US" sz="2400">
                <a:latin typeface="Times New Roman" panose="02020603050405020304" charset="0"/>
                <a:sym typeface="+mn-ea"/>
              </a:rPr>
              <a:t>Kil, kaolin ve çeşitli minerallerden hazırlanmış s ırlanıp fırınlanmış malzemelerdir. Seramik ve fayansların ana maddesi kildir. Seramik ve fayans binlerce yıl bozulmadan kalabilen pişmiş toprak olarak adlandırılırlar.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B. Özellikleri:</a:t>
            </a:r>
            <a:r>
              <a:rPr lang="en-US" sz="2800">
                <a:latin typeface="Times New Roman" panose="02020603050405020304" charset="0"/>
                <a:sym typeface="+mn-ea"/>
              </a:rPr>
              <a:t> </a:t>
            </a:r>
            <a:r>
              <a:rPr lang="en-US" sz="2400">
                <a:latin typeface="Times New Roman" panose="02020603050405020304" charset="0"/>
                <a:sym typeface="+mn-ea"/>
              </a:rPr>
              <a:t>Temizliğinin kolay olması suyu geçirmeyen bir malzeme olması, dayanıklı olması, sırlı olmasından dolayı bakteri barındırmaması ve sağlıklı açıdan daha temiz ve güzel görünüm sağladığı için günümüzde mutfak, banyo, tuvalet, hamam, havuz gibi alanlarda kullanılırlar. </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0" y="15875"/>
            <a:ext cx="12089765" cy="6785610"/>
          </a:xfrm>
        </p:spPr>
        <p:txBody>
          <a:bodyPr/>
          <a:p>
            <a:pPr marL="0" indent="0">
              <a:buNone/>
            </a:pPr>
            <a:r>
              <a:rPr lang="en-US" sz="2800" b="1">
                <a:solidFill>
                  <a:srgbClr val="FF0000"/>
                </a:solidFill>
                <a:latin typeface="Times New Roman" panose="02020603050405020304" charset="0"/>
              </a:rPr>
              <a:t>8. Temizleme Araçları </a:t>
            </a:r>
            <a:endParaRPr lang="en-US" sz="2800" b="1">
              <a:solidFill>
                <a:srgbClr val="FF0000"/>
              </a:solidFill>
              <a:latin typeface="Times New Roman" panose="02020603050405020304" charset="0"/>
            </a:endParaRPr>
          </a:p>
          <a:p>
            <a:pPr marL="0" indent="0">
              <a:buNone/>
            </a:pPr>
            <a:r>
              <a:rPr lang="en-US" sz="2800" b="1">
                <a:latin typeface="Times New Roman" panose="02020603050405020304" charset="0"/>
              </a:rPr>
              <a:t>A. Eldiven: </a:t>
            </a:r>
            <a:r>
              <a:rPr lang="en-US" sz="2400">
                <a:latin typeface="Times New Roman" panose="02020603050405020304" charset="0"/>
              </a:rPr>
              <a:t>Enfeksiyon riski taşıyan alanların temizliğinde, temizlik yapan kişinin enfeksiyon kapmasını engelleyen, su geçirmeyen, rahat çalışma imkânı sağlayan, kullanılan temizlik ilaçlarından etkilenmeyen, ellerin tahriş olmasını önleyen genellikle plastikten yapılmış değişik ebatlı temizlik aracıdır.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latin typeface="Times New Roman" panose="02020603050405020304" charset="0"/>
              </a:rPr>
              <a:t>B. Kova: </a:t>
            </a:r>
            <a:r>
              <a:rPr lang="en-US" sz="2400">
                <a:latin typeface="Times New Roman" panose="02020603050405020304" charset="0"/>
              </a:rPr>
              <a:t>Temizlik esnasında kullanılacak su ve benzeri maddelerin konulduğu yıkama ve durulama işlerine yarayan, sudan ve deterjandan etkilenmeyen, kolay temizlenen ve taşıması kolay genellikle plastikten yapılan, değişik büyüklükteki temizlik araçlarıdır.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b="1">
                <a:latin typeface="Times New Roman" panose="02020603050405020304" charset="0"/>
                <a:sym typeface="+mn-ea"/>
              </a:rPr>
              <a:t>C. Bezler: </a:t>
            </a:r>
            <a:r>
              <a:rPr lang="en-US" sz="2400">
                <a:latin typeface="Times New Roman" panose="02020603050405020304" charset="0"/>
                <a:sym typeface="+mn-ea"/>
              </a:rPr>
              <a:t>Toz alma, kurulama, durulama ve nemli toz almada kullanılan; solmayan, yumuşak dokulu, genellikle pamuk dokumalı temizlik aracıdır. Kullanıldıkları yerlere göre farklı renklerde olan, fazla büyük ve küçük olmayan temizlik malzemesidir. Sıcak sudan ve deterjandan etkilenmeyen, suyu emen özellikte olması tercih edilir.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800">
                <a:latin typeface="Times New Roman" panose="02020603050405020304" charset="0"/>
              </a:rPr>
              <a:t> </a:t>
            </a:r>
            <a:endParaRPr lang="en-US" sz="28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15519</Words>
  <Application>WPS Presentation</Application>
  <PresentationFormat>Widescreen</PresentationFormat>
  <Paragraphs>183</Paragraphs>
  <Slides>21</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21</vt:i4>
      </vt:variant>
    </vt:vector>
  </HeadingPairs>
  <TitlesOfParts>
    <vt:vector size="30" baseType="lpstr">
      <vt:lpstr>Arial</vt:lpstr>
      <vt:lpstr>SimSun</vt:lpstr>
      <vt:lpstr>Wingdings</vt:lpstr>
      <vt:lpstr>Times New Roman</vt:lpstr>
      <vt:lpstr>Microsoft YaHei</vt:lpstr>
      <vt:lpstr/>
      <vt:lpstr>Arial Unicode MS</vt:lpstr>
      <vt:lpstr>Calibri</vt:lpstr>
      <vt:lpstr>Blue Waves</vt:lpstr>
      <vt:lpstr>KAT HİZMETLERİ YÖNETİMİ</vt:lpstr>
      <vt:lpstr>PowerPoint 演示文稿</vt:lpstr>
      <vt:lpstr>6.ODA TEMİZLİĞİ II ( ISLAK ZEMİN TEMİZLİĞİ)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5</cp:revision>
  <dcterms:created xsi:type="dcterms:W3CDTF">2018-01-30T12:27:00Z</dcterms:created>
  <dcterms:modified xsi:type="dcterms:W3CDTF">2018-02-16T11:54:15Z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