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1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82AB5F21-080B-004C-8A98-09A135C0C336}" type="datetimeFigureOut">
              <a:rPr lang="en-US" smtClean="0"/>
              <a:t>9.10.17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D5C99-1169-814C-B160-9CA0016E50D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8142728" cy="5112568"/>
          </a:xfrm>
          <a:ln>
            <a:miter lim="800000"/>
            <a:headEnd/>
            <a:tailEnd/>
          </a:ln>
          <a:extLst/>
        </p:spPr>
        <p:txBody>
          <a:bodyPr rtlCol="0">
            <a:normAutofit fontScale="4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tr-TR" sz="5100" b="1" dirty="0">
                <a:ea typeface="+mn-ea"/>
                <a:cs typeface="+mn-cs"/>
              </a:rPr>
              <a:t>Kirletici </a:t>
            </a:r>
            <a:r>
              <a:rPr lang="tr-TR" sz="5100" b="1" dirty="0" err="1">
                <a:ea typeface="+mn-ea"/>
                <a:cs typeface="+mn-cs"/>
              </a:rPr>
              <a:t>Biyoremediasyonunda</a:t>
            </a:r>
            <a:r>
              <a:rPr lang="tr-TR" sz="5100" b="1" dirty="0">
                <a:ea typeface="+mn-ea"/>
                <a:cs typeface="+mn-cs"/>
              </a:rPr>
              <a:t> </a:t>
            </a:r>
            <a:r>
              <a:rPr lang="tr-TR" sz="5100" b="1" dirty="0" err="1">
                <a:ea typeface="+mn-ea"/>
                <a:cs typeface="+mn-cs"/>
              </a:rPr>
              <a:t>Rekombinant</a:t>
            </a:r>
            <a:r>
              <a:rPr lang="tr-TR" sz="5100" b="1" dirty="0">
                <a:ea typeface="+mn-ea"/>
                <a:cs typeface="+mn-cs"/>
              </a:rPr>
              <a:t> DNA Teknolojisi</a:t>
            </a:r>
            <a:endParaRPr lang="tr-TR" sz="5100" dirty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3600" dirty="0" err="1">
                <a:ea typeface="+mn-ea"/>
                <a:cs typeface="+mn-cs"/>
              </a:rPr>
              <a:t>Biyoremediasyon</a:t>
            </a:r>
            <a:r>
              <a:rPr lang="tr-TR" sz="3600" dirty="0">
                <a:ea typeface="+mn-ea"/>
                <a:cs typeface="+mn-cs"/>
              </a:rPr>
              <a:t> </a:t>
            </a:r>
            <a:r>
              <a:rPr lang="tr-TR" sz="3600" dirty="0" err="1">
                <a:ea typeface="+mn-ea"/>
                <a:cs typeface="+mn-cs"/>
              </a:rPr>
              <a:t>metabolik</a:t>
            </a:r>
            <a:r>
              <a:rPr lang="tr-TR" sz="3600" dirty="0">
                <a:ea typeface="+mn-ea"/>
                <a:cs typeface="+mn-cs"/>
              </a:rPr>
              <a:t> çeşitliliği ve farklı genleri keşfeder.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3600" dirty="0" err="1" smtClean="0">
                <a:ea typeface="+mn-ea"/>
                <a:cs typeface="+mn-cs"/>
              </a:rPr>
              <a:t>Biyoremediasyon</a:t>
            </a:r>
            <a:r>
              <a:rPr lang="tr-TR" sz="3600" dirty="0" smtClean="0">
                <a:ea typeface="+mn-ea"/>
                <a:cs typeface="+mn-cs"/>
              </a:rPr>
              <a:t> </a:t>
            </a:r>
            <a:r>
              <a:rPr lang="tr-TR" sz="3600" dirty="0">
                <a:ea typeface="+mn-ea"/>
                <a:cs typeface="+mn-cs"/>
              </a:rPr>
              <a:t>yapabilen mikroorganizmaların genetik yapısı onları </a:t>
            </a:r>
            <a:r>
              <a:rPr lang="tr-TR" sz="3600" dirty="0" err="1">
                <a:ea typeface="+mn-ea"/>
                <a:cs typeface="+mn-cs"/>
              </a:rPr>
              <a:t>biyodegredasyonda</a:t>
            </a:r>
            <a:r>
              <a:rPr lang="tr-TR" sz="3600" dirty="0">
                <a:ea typeface="+mn-ea"/>
                <a:cs typeface="+mn-cs"/>
              </a:rPr>
              <a:t>, </a:t>
            </a:r>
            <a:r>
              <a:rPr lang="tr-TR" sz="3600" dirty="0" err="1">
                <a:ea typeface="+mn-ea"/>
                <a:cs typeface="+mn-cs"/>
              </a:rPr>
              <a:t>biyotransformasyonda</a:t>
            </a:r>
            <a:r>
              <a:rPr lang="tr-TR" sz="3600" dirty="0">
                <a:ea typeface="+mn-ea"/>
                <a:cs typeface="+mn-cs"/>
              </a:rPr>
              <a:t>, </a:t>
            </a:r>
            <a:r>
              <a:rPr lang="tr-TR" sz="3600" dirty="0" err="1">
                <a:ea typeface="+mn-ea"/>
                <a:cs typeface="+mn-cs"/>
              </a:rPr>
              <a:t>biyosorpsiyonda</a:t>
            </a:r>
            <a:r>
              <a:rPr lang="tr-TR" sz="3600" dirty="0">
                <a:ea typeface="+mn-ea"/>
                <a:cs typeface="+mn-cs"/>
              </a:rPr>
              <a:t> ve </a:t>
            </a:r>
            <a:r>
              <a:rPr lang="tr-TR" sz="3600" dirty="0" err="1">
                <a:ea typeface="+mn-ea"/>
                <a:cs typeface="+mn-cs"/>
              </a:rPr>
              <a:t>biyoakümülasyonda</a:t>
            </a:r>
            <a:r>
              <a:rPr lang="tr-TR" sz="3600" dirty="0">
                <a:ea typeface="+mn-ea"/>
                <a:cs typeface="+mn-cs"/>
              </a:rPr>
              <a:t> değerli kılar.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Bu </a:t>
            </a:r>
            <a:r>
              <a:rPr lang="tr-TR" sz="3600" dirty="0">
                <a:ea typeface="+mn-ea"/>
                <a:cs typeface="+mn-cs"/>
              </a:rPr>
              <a:t>biyolojik olaylarda kullanılan proteinleri (</a:t>
            </a:r>
            <a:r>
              <a:rPr lang="tr-TR" sz="3600" dirty="0" err="1" smtClean="0">
                <a:ea typeface="+mn-ea"/>
                <a:cs typeface="+mn-cs"/>
              </a:rPr>
              <a:t>degredasyon</a:t>
            </a:r>
            <a:r>
              <a:rPr lang="tr-TR" sz="3600" dirty="0" smtClean="0">
                <a:ea typeface="+mn-ea"/>
                <a:cs typeface="+mn-cs"/>
              </a:rPr>
              <a:t> </a:t>
            </a:r>
            <a:r>
              <a:rPr lang="tr-TR" sz="3600" dirty="0">
                <a:ea typeface="+mn-ea"/>
                <a:cs typeface="+mn-cs"/>
              </a:rPr>
              <a:t>enzimleri) kodlayan genler mikroorganizmaların kromozomlarında veya </a:t>
            </a:r>
            <a:r>
              <a:rPr lang="tr-TR" sz="3600" dirty="0" err="1">
                <a:ea typeface="+mn-ea"/>
                <a:cs typeface="+mn-cs"/>
              </a:rPr>
              <a:t>ektsrakromozomal</a:t>
            </a:r>
            <a:r>
              <a:rPr lang="tr-TR" sz="3600" dirty="0">
                <a:ea typeface="+mn-ea"/>
                <a:cs typeface="+mn-cs"/>
              </a:rPr>
              <a:t> DNA </a:t>
            </a:r>
            <a:r>
              <a:rPr lang="tr-TR" sz="3600" dirty="0" err="1">
                <a:ea typeface="+mn-ea"/>
                <a:cs typeface="+mn-cs"/>
              </a:rPr>
              <a:t>larında</a:t>
            </a:r>
            <a:r>
              <a:rPr lang="tr-TR" sz="3600" dirty="0">
                <a:ea typeface="+mn-ea"/>
                <a:cs typeface="+mn-cs"/>
              </a:rPr>
              <a:t> bulunur. Bu genleri tasarlamak </a:t>
            </a:r>
            <a:r>
              <a:rPr lang="tr-TR" sz="3600" dirty="0" err="1">
                <a:ea typeface="+mn-ea"/>
                <a:cs typeface="+mn-cs"/>
              </a:rPr>
              <a:t>rekombinant</a:t>
            </a:r>
            <a:r>
              <a:rPr lang="tr-TR" sz="3600" dirty="0">
                <a:ea typeface="+mn-ea"/>
                <a:cs typeface="+mn-cs"/>
              </a:rPr>
              <a:t> DNA teknolojisi ile olur.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3600" dirty="0" err="1" smtClean="0">
                <a:ea typeface="+mn-ea"/>
                <a:cs typeface="+mn-cs"/>
              </a:rPr>
              <a:t>Rekombinant</a:t>
            </a:r>
            <a:r>
              <a:rPr lang="tr-TR" sz="3600" dirty="0" smtClean="0">
                <a:ea typeface="+mn-ea"/>
                <a:cs typeface="+mn-cs"/>
              </a:rPr>
              <a:t> </a:t>
            </a:r>
            <a:r>
              <a:rPr lang="tr-TR" sz="3600" dirty="0">
                <a:ea typeface="+mn-ea"/>
                <a:cs typeface="+mn-cs"/>
              </a:rPr>
              <a:t>DNA teknolojisi, bu “</a:t>
            </a:r>
            <a:r>
              <a:rPr lang="tr-TR" sz="3600" dirty="0" err="1">
                <a:ea typeface="+mn-ea"/>
                <a:cs typeface="+mn-cs"/>
              </a:rPr>
              <a:t>degredatif</a:t>
            </a:r>
            <a:r>
              <a:rPr lang="tr-TR" sz="3600" dirty="0">
                <a:ea typeface="+mn-ea"/>
                <a:cs typeface="+mn-cs"/>
              </a:rPr>
              <a:t> genleri” bularak bunların uygun bir vektöre yerleştirip uygun bir konağa aktarılması ve sıkı </a:t>
            </a:r>
            <a:r>
              <a:rPr lang="tr-TR" sz="3600" dirty="0" err="1">
                <a:ea typeface="+mn-ea"/>
                <a:cs typeface="+mn-cs"/>
              </a:rPr>
              <a:t>promotorların</a:t>
            </a:r>
            <a:r>
              <a:rPr lang="tr-TR" sz="3600" dirty="0">
                <a:ea typeface="+mn-ea"/>
                <a:cs typeface="+mn-cs"/>
              </a:rPr>
              <a:t> kontrolü altında ifade bulmasını sağlar.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PCR</a:t>
            </a:r>
            <a:r>
              <a:rPr lang="tr-TR" sz="3600" dirty="0">
                <a:ea typeface="+mn-ea"/>
                <a:cs typeface="+mn-cs"/>
              </a:rPr>
              <a:t>, anti-sense RNA, bölge spesifik </a:t>
            </a:r>
            <a:r>
              <a:rPr lang="tr-TR" sz="3600" dirty="0" err="1">
                <a:ea typeface="+mn-ea"/>
                <a:cs typeface="+mn-cs"/>
              </a:rPr>
              <a:t>mutagenez</a:t>
            </a:r>
            <a:r>
              <a:rPr lang="tr-TR" sz="3600" dirty="0">
                <a:ea typeface="+mn-ea"/>
                <a:cs typeface="+mn-cs"/>
              </a:rPr>
              <a:t>, </a:t>
            </a:r>
            <a:r>
              <a:rPr lang="tr-TR" sz="3600" dirty="0" err="1">
                <a:ea typeface="+mn-ea"/>
                <a:cs typeface="+mn-cs"/>
              </a:rPr>
              <a:t>elektroporasyon</a:t>
            </a:r>
            <a:r>
              <a:rPr lang="tr-TR" sz="3600" dirty="0">
                <a:ea typeface="+mn-ea"/>
                <a:cs typeface="+mn-cs"/>
              </a:rPr>
              <a:t>, partikül tabancası </a:t>
            </a:r>
            <a:r>
              <a:rPr lang="tr-TR" sz="3600" dirty="0" err="1">
                <a:ea typeface="+mn-ea"/>
                <a:cs typeface="+mn-cs"/>
              </a:rPr>
              <a:t>rekombinant</a:t>
            </a:r>
            <a:r>
              <a:rPr lang="tr-TR" sz="3600" dirty="0">
                <a:ea typeface="+mn-ea"/>
                <a:cs typeface="+mn-cs"/>
              </a:rPr>
              <a:t> DNA teknolojileri arasında </a:t>
            </a:r>
            <a:r>
              <a:rPr lang="tr-TR" sz="3600" dirty="0" err="1">
                <a:ea typeface="+mn-ea"/>
                <a:cs typeface="+mn-cs"/>
              </a:rPr>
              <a:t>biyoremediasyonda</a:t>
            </a:r>
            <a:r>
              <a:rPr lang="tr-TR" sz="3600" dirty="0">
                <a:ea typeface="+mn-ea"/>
                <a:cs typeface="+mn-cs"/>
              </a:rPr>
              <a:t> kullanılmıştır. </a:t>
            </a: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endParaRPr lang="tr-T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40000"/>
                  <a:lumOff val="6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15764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950" y="260350"/>
            <a:ext cx="8785225" cy="4176713"/>
          </a:xfrm>
          <a:ln>
            <a:miter lim="800000"/>
            <a:headEnd/>
            <a:tailEnd/>
          </a:ln>
        </p:spPr>
        <p:txBody>
          <a:bodyPr rtlCol="0">
            <a:normAutofit fontScale="62500" lnSpcReduction="20000"/>
          </a:bodyPr>
          <a:lstStyle/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 err="1">
                <a:ea typeface="+mn-ea"/>
                <a:cs typeface="+mn-cs"/>
              </a:rPr>
              <a:t>Biyoremediasyon</a:t>
            </a:r>
            <a:r>
              <a:rPr lang="tr-TR" sz="3600" dirty="0">
                <a:ea typeface="+mn-ea"/>
                <a:cs typeface="+mn-cs"/>
              </a:rPr>
              <a:t> Dünya da sürekli olarak kendiliğinden de olur.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Fakat </a:t>
            </a:r>
            <a:r>
              <a:rPr lang="tr-TR" sz="3600" dirty="0">
                <a:ea typeface="+mn-ea"/>
                <a:cs typeface="+mn-cs"/>
              </a:rPr>
              <a:t>bu süreç oldukça yavaştır. Bu doğal </a:t>
            </a:r>
            <a:r>
              <a:rPr lang="tr-TR" sz="3600" dirty="0" err="1">
                <a:ea typeface="+mn-ea"/>
                <a:cs typeface="+mn-cs"/>
              </a:rPr>
              <a:t>biyoremediasyon</a:t>
            </a:r>
            <a:r>
              <a:rPr lang="tr-TR" sz="3600" dirty="0">
                <a:ea typeface="+mn-ea"/>
                <a:cs typeface="+mn-cs"/>
              </a:rPr>
              <a:t> fiziksel ve kimyasal şartlara bağlı olmakla birlikte, o çevrede bulunan diğer organizmalarla mücadele halindedir. 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Modern </a:t>
            </a:r>
            <a:r>
              <a:rPr lang="tr-TR" sz="3600" dirty="0" err="1">
                <a:ea typeface="+mn-ea"/>
                <a:cs typeface="+mn-cs"/>
              </a:rPr>
              <a:t>biyoremediasyon</a:t>
            </a:r>
            <a:r>
              <a:rPr lang="tr-TR" sz="3600" dirty="0">
                <a:ea typeface="+mn-ea"/>
                <a:cs typeface="+mn-cs"/>
              </a:rPr>
              <a:t>, bu sınırlamaların ustaca tasarlanmış ve tanımlanmış </a:t>
            </a:r>
            <a:r>
              <a:rPr lang="tr-TR" sz="3600" dirty="0" err="1">
                <a:ea typeface="+mn-ea"/>
                <a:cs typeface="+mn-cs"/>
              </a:rPr>
              <a:t>degredatif</a:t>
            </a:r>
            <a:r>
              <a:rPr lang="tr-TR" sz="3600" dirty="0">
                <a:ea typeface="+mn-ea"/>
                <a:cs typeface="+mn-cs"/>
              </a:rPr>
              <a:t> mikroorganizmaların kullanımı ve </a:t>
            </a:r>
            <a:r>
              <a:rPr lang="tr-TR" sz="3600" dirty="0" err="1">
                <a:ea typeface="+mn-ea"/>
                <a:cs typeface="+mn-cs"/>
              </a:rPr>
              <a:t>hibrid</a:t>
            </a:r>
            <a:r>
              <a:rPr lang="tr-TR" sz="3600" dirty="0">
                <a:ea typeface="+mn-ea"/>
                <a:cs typeface="+mn-cs"/>
              </a:rPr>
              <a:t> organizmaların veya GDO </a:t>
            </a:r>
            <a:r>
              <a:rPr lang="tr-TR" sz="3600" dirty="0" err="1">
                <a:ea typeface="+mn-ea"/>
                <a:cs typeface="+mn-cs"/>
              </a:rPr>
              <a:t>ların</a:t>
            </a:r>
            <a:r>
              <a:rPr lang="tr-TR" sz="3600" dirty="0">
                <a:ea typeface="+mn-ea"/>
                <a:cs typeface="+mn-cs"/>
              </a:rPr>
              <a:t> yapılması ile üstesinden gelir.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Klasik </a:t>
            </a:r>
            <a:r>
              <a:rPr lang="tr-TR" sz="3600" dirty="0" err="1">
                <a:ea typeface="+mn-ea"/>
                <a:cs typeface="+mn-cs"/>
              </a:rPr>
              <a:t>biyoremediasyon</a:t>
            </a:r>
            <a:r>
              <a:rPr lang="tr-TR" sz="3600" dirty="0">
                <a:ea typeface="+mn-ea"/>
                <a:cs typeface="+mn-cs"/>
              </a:rPr>
              <a:t> tekniklerine </a:t>
            </a:r>
            <a:r>
              <a:rPr lang="tr-TR" sz="3600" dirty="0" err="1">
                <a:ea typeface="+mn-ea"/>
                <a:cs typeface="+mn-cs"/>
              </a:rPr>
              <a:t>rekombinant</a:t>
            </a:r>
            <a:r>
              <a:rPr lang="tr-TR" sz="3600" dirty="0">
                <a:ea typeface="+mn-ea"/>
                <a:cs typeface="+mn-cs"/>
              </a:rPr>
              <a:t> DNA teknolojisinin eklenmesiyle </a:t>
            </a:r>
            <a:r>
              <a:rPr lang="tr-TR" sz="3600" dirty="0" smtClean="0">
                <a:ea typeface="+mn-ea"/>
                <a:cs typeface="+mn-cs"/>
              </a:rPr>
              <a:t>yapılacak </a:t>
            </a:r>
            <a:r>
              <a:rPr lang="tr-TR" sz="3600" dirty="0">
                <a:ea typeface="+mn-ea"/>
                <a:cs typeface="+mn-cs"/>
              </a:rPr>
              <a:t>arıtım büyük gelecek </a:t>
            </a:r>
            <a:r>
              <a:rPr lang="tr-TR" sz="3600" dirty="0" smtClean="0">
                <a:ea typeface="+mn-ea"/>
                <a:cs typeface="+mn-cs"/>
              </a:rPr>
              <a:t>vaat </a:t>
            </a:r>
            <a:r>
              <a:rPr lang="tr-TR" sz="3600" dirty="0">
                <a:ea typeface="+mn-ea"/>
                <a:cs typeface="+mn-cs"/>
              </a:rPr>
              <a:t>eder. </a:t>
            </a:r>
            <a:endParaRPr lang="tr-TR" sz="3600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73371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7504" y="260648"/>
            <a:ext cx="8784976" cy="2448272"/>
          </a:xfrm>
          <a:ln>
            <a:miter lim="800000"/>
            <a:headEnd/>
            <a:tailEnd/>
          </a:ln>
          <a:extLst/>
        </p:spPr>
        <p:txBody>
          <a:bodyPr rtlCol="0">
            <a:normAutofit fontScale="70000" lnSpcReduction="20000"/>
          </a:bodyPr>
          <a:lstStyle/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Öncelikle </a:t>
            </a:r>
            <a:r>
              <a:rPr lang="tr-TR" sz="3600" dirty="0">
                <a:ea typeface="+mn-ea"/>
                <a:cs typeface="+mn-cs"/>
              </a:rPr>
              <a:t>bu yöntemle arıtılmak istenen kirleticiler yüksek yoğunluktaki petrol hidrokarbonları, ağır metaller (kurşun, </a:t>
            </a:r>
            <a:r>
              <a:rPr lang="tr-TR" sz="3600" dirty="0" err="1">
                <a:ea typeface="+mn-ea"/>
                <a:cs typeface="+mn-cs"/>
              </a:rPr>
              <a:t>civa</a:t>
            </a:r>
            <a:r>
              <a:rPr lang="tr-TR" sz="3600" dirty="0">
                <a:ea typeface="+mn-ea"/>
                <a:cs typeface="+mn-cs"/>
              </a:rPr>
              <a:t>, kadmiyum, arsenik gibi), pestisitler, klorlu hidrokarbonlar, </a:t>
            </a:r>
            <a:r>
              <a:rPr lang="tr-TR" sz="3600" dirty="0" err="1">
                <a:ea typeface="+mn-ea"/>
                <a:cs typeface="+mn-cs"/>
              </a:rPr>
              <a:t>insektisidler</a:t>
            </a:r>
            <a:r>
              <a:rPr lang="tr-TR" sz="3600" dirty="0">
                <a:ea typeface="+mn-ea"/>
                <a:cs typeface="+mn-cs"/>
              </a:rPr>
              <a:t>, polimerler (polietilen, </a:t>
            </a:r>
            <a:r>
              <a:rPr lang="tr-TR" sz="3600" dirty="0" err="1">
                <a:ea typeface="+mn-ea"/>
                <a:cs typeface="+mn-cs"/>
              </a:rPr>
              <a:t>polipropilen</a:t>
            </a:r>
            <a:r>
              <a:rPr lang="tr-TR" sz="3600" dirty="0">
                <a:ea typeface="+mn-ea"/>
                <a:cs typeface="+mn-cs"/>
              </a:rPr>
              <a:t>, </a:t>
            </a:r>
            <a:r>
              <a:rPr lang="tr-TR" sz="3600" dirty="0" err="1">
                <a:ea typeface="+mn-ea"/>
                <a:cs typeface="+mn-cs"/>
              </a:rPr>
              <a:t>polikarbonlar</a:t>
            </a:r>
            <a:r>
              <a:rPr lang="tr-TR" sz="3600" dirty="0">
                <a:ea typeface="+mn-ea"/>
                <a:cs typeface="+mn-cs"/>
              </a:rPr>
              <a:t>, poliüretanlar gibi), deterjanlar ve patlayıcılar (TNT, GTN, RDX) </a:t>
            </a:r>
            <a:r>
              <a:rPr lang="tr-TR" sz="3600" dirty="0" err="1">
                <a:ea typeface="+mn-ea"/>
                <a:cs typeface="+mn-cs"/>
              </a:rPr>
              <a:t>dır</a:t>
            </a:r>
            <a:r>
              <a:rPr lang="tr-TR" sz="3600" dirty="0">
                <a:ea typeface="+mn-ea"/>
                <a:cs typeface="+mn-cs"/>
              </a:rPr>
              <a:t>. </a:t>
            </a: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endParaRPr lang="tr-T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40000"/>
                  <a:lumOff val="6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98210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854696" cy="3456384"/>
          </a:xfrm>
          <a:ln>
            <a:miter lim="800000"/>
            <a:headEnd/>
            <a:tailEnd/>
          </a:ln>
          <a:extLst/>
        </p:spPr>
        <p:txBody>
          <a:bodyPr rtlCol="0">
            <a:normAutofit fontScale="70000" lnSpcReduction="20000"/>
          </a:bodyPr>
          <a:lstStyle/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>
                <a:ea typeface="+mn-ea"/>
                <a:cs typeface="+mn-cs"/>
              </a:rPr>
              <a:t>Bu teknolojide genel amaç istenen DNA dan kopyalar elde edip istenen pozisyonda </a:t>
            </a:r>
            <a:r>
              <a:rPr lang="tr-TR" sz="3600" dirty="0" err="1">
                <a:ea typeface="+mn-ea"/>
                <a:cs typeface="+mn-cs"/>
              </a:rPr>
              <a:t>genomik</a:t>
            </a:r>
            <a:r>
              <a:rPr lang="tr-TR" sz="3600" dirty="0">
                <a:ea typeface="+mn-ea"/>
                <a:cs typeface="+mn-cs"/>
              </a:rPr>
              <a:t> veya </a:t>
            </a:r>
            <a:r>
              <a:rPr lang="tr-TR" sz="3600" dirty="0" err="1">
                <a:ea typeface="+mn-ea"/>
                <a:cs typeface="+mn-cs"/>
              </a:rPr>
              <a:t>plazmid</a:t>
            </a:r>
            <a:r>
              <a:rPr lang="tr-TR" sz="3600" dirty="0">
                <a:ea typeface="+mn-ea"/>
                <a:cs typeface="+mn-cs"/>
              </a:rPr>
              <a:t> DNA ile birleştirmektir.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Böylece </a:t>
            </a:r>
            <a:r>
              <a:rPr lang="tr-TR" sz="3600" dirty="0" err="1">
                <a:ea typeface="+mn-ea"/>
                <a:cs typeface="+mn-cs"/>
              </a:rPr>
              <a:t>hibrid</a:t>
            </a:r>
            <a:r>
              <a:rPr lang="tr-TR" sz="3600" dirty="0">
                <a:ea typeface="+mn-ea"/>
                <a:cs typeface="+mn-cs"/>
              </a:rPr>
              <a:t> DNA elde edilir.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Çoğunlukla</a:t>
            </a:r>
            <a:r>
              <a:rPr lang="tr-TR" sz="3600" dirty="0">
                <a:ea typeface="+mn-ea"/>
                <a:cs typeface="+mn-cs"/>
              </a:rPr>
              <a:t>, bir </a:t>
            </a:r>
            <a:r>
              <a:rPr lang="tr-TR" sz="3600" dirty="0" err="1">
                <a:ea typeface="+mn-ea"/>
                <a:cs typeface="+mn-cs"/>
              </a:rPr>
              <a:t>hibrid</a:t>
            </a:r>
            <a:r>
              <a:rPr lang="tr-TR" sz="3600" dirty="0">
                <a:ea typeface="+mn-ea"/>
                <a:cs typeface="+mn-cs"/>
              </a:rPr>
              <a:t> DNA da konağın </a:t>
            </a:r>
            <a:r>
              <a:rPr lang="tr-TR" sz="3600" dirty="0" err="1">
                <a:ea typeface="+mn-ea"/>
                <a:cs typeface="+mn-cs"/>
              </a:rPr>
              <a:t>rekombinant</a:t>
            </a:r>
            <a:r>
              <a:rPr lang="tr-TR" sz="3600" dirty="0">
                <a:ea typeface="+mn-ea"/>
                <a:cs typeface="+mn-cs"/>
              </a:rPr>
              <a:t> olduğunu gösterecek bir veya daha fazla gen bulunur.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Bu </a:t>
            </a:r>
            <a:r>
              <a:rPr lang="tr-TR" sz="3600" dirty="0">
                <a:ea typeface="+mn-ea"/>
                <a:cs typeface="+mn-cs"/>
              </a:rPr>
              <a:t>klonlar yabancı genleri ifade ederler. Bu tip çalışmalar, bakteri, alg, </a:t>
            </a:r>
            <a:r>
              <a:rPr lang="tr-TR" sz="3600" dirty="0" err="1">
                <a:ea typeface="+mn-ea"/>
                <a:cs typeface="+mn-cs"/>
              </a:rPr>
              <a:t>fungus</a:t>
            </a:r>
            <a:r>
              <a:rPr lang="tr-TR" sz="3600" dirty="0">
                <a:ea typeface="+mn-ea"/>
                <a:cs typeface="+mn-cs"/>
              </a:rPr>
              <a:t>, </a:t>
            </a:r>
            <a:r>
              <a:rPr lang="tr-TR" sz="3600" dirty="0" err="1">
                <a:ea typeface="+mn-ea"/>
                <a:cs typeface="+mn-cs"/>
              </a:rPr>
              <a:t>nematod</a:t>
            </a:r>
            <a:r>
              <a:rPr lang="tr-TR" sz="3600" dirty="0">
                <a:ea typeface="+mn-ea"/>
                <a:cs typeface="+mn-cs"/>
              </a:rPr>
              <a:t> ve memeli hücrelerinde yapılmıştır. </a:t>
            </a: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endParaRPr lang="tr-T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40000"/>
                  <a:lumOff val="6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187638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568952" cy="2880320"/>
          </a:xfrm>
          <a:ln>
            <a:miter lim="800000"/>
            <a:headEnd/>
            <a:tailEnd/>
          </a:ln>
          <a:extLst/>
        </p:spPr>
        <p:txBody>
          <a:bodyPr rtlCol="0">
            <a:normAutofit fontScale="70000" lnSpcReduction="20000"/>
          </a:bodyPr>
          <a:lstStyle/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>
                <a:ea typeface="+mn-ea"/>
                <a:cs typeface="+mn-cs"/>
              </a:rPr>
              <a:t>Klasik olarak kirli alandaki </a:t>
            </a:r>
            <a:r>
              <a:rPr lang="tr-TR" sz="3600" dirty="0" err="1">
                <a:ea typeface="+mn-ea"/>
                <a:cs typeface="+mn-cs"/>
              </a:rPr>
              <a:t>biyoremediasyon</a:t>
            </a:r>
            <a:r>
              <a:rPr lang="tr-TR" sz="3600" dirty="0">
                <a:ea typeface="+mn-ea"/>
                <a:cs typeface="+mn-cs"/>
              </a:rPr>
              <a:t> </a:t>
            </a:r>
            <a:r>
              <a:rPr lang="tr-TR" sz="3600" dirty="0" err="1">
                <a:ea typeface="+mn-ea"/>
                <a:cs typeface="+mn-cs"/>
              </a:rPr>
              <a:t>oksidasyon</a:t>
            </a:r>
            <a:r>
              <a:rPr lang="tr-TR" sz="3600" dirty="0">
                <a:ea typeface="+mn-ea"/>
                <a:cs typeface="+mn-cs"/>
              </a:rPr>
              <a:t> redüksiyon potansiyeli  (redoks) ve bununla birlikte </a:t>
            </a:r>
            <a:r>
              <a:rPr lang="tr-TR" sz="3600" dirty="0" err="1">
                <a:ea typeface="+mn-ea"/>
                <a:cs typeface="+mn-cs"/>
              </a:rPr>
              <a:t>pH</a:t>
            </a:r>
            <a:r>
              <a:rPr lang="tr-TR" sz="3600" dirty="0">
                <a:ea typeface="+mn-ea"/>
                <a:cs typeface="+mn-cs"/>
              </a:rPr>
              <a:t>, sıcaklık, </a:t>
            </a:r>
            <a:r>
              <a:rPr lang="tr-TR" sz="3600" dirty="0" err="1">
                <a:ea typeface="+mn-ea"/>
                <a:cs typeface="+mn-cs"/>
              </a:rPr>
              <a:t>okisjen</a:t>
            </a:r>
            <a:r>
              <a:rPr lang="tr-TR" sz="3600" dirty="0">
                <a:ea typeface="+mn-ea"/>
                <a:cs typeface="+mn-cs"/>
              </a:rPr>
              <a:t> içeriği, elektron alıcı/verici konsantrasyonu ve parçalanma ürünleri (CO2) ölçülerek izlenebilir. </a:t>
            </a:r>
            <a:endParaRPr lang="tr-TR" sz="3600" dirty="0" smtClean="0">
              <a:ea typeface="+mn-ea"/>
              <a:cs typeface="+mn-cs"/>
            </a:endParaRP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tr-TR" sz="3600" dirty="0" smtClean="0">
                <a:ea typeface="+mn-ea"/>
                <a:cs typeface="+mn-cs"/>
              </a:rPr>
              <a:t>Bakteriyel </a:t>
            </a:r>
            <a:r>
              <a:rPr lang="tr-TR" sz="3600" dirty="0" err="1">
                <a:ea typeface="+mn-ea"/>
                <a:cs typeface="+mn-cs"/>
              </a:rPr>
              <a:t>biyosensörler</a:t>
            </a:r>
            <a:r>
              <a:rPr lang="tr-TR" sz="3600" dirty="0">
                <a:ea typeface="+mn-ea"/>
                <a:cs typeface="+mn-cs"/>
              </a:rPr>
              <a:t> de kirletilmiş alanlarda </a:t>
            </a:r>
            <a:r>
              <a:rPr lang="tr-TR" sz="3600" dirty="0" err="1">
                <a:ea typeface="+mn-ea"/>
                <a:cs typeface="+mn-cs"/>
              </a:rPr>
              <a:t>biyoremediasyonu</a:t>
            </a:r>
            <a:r>
              <a:rPr lang="tr-TR" sz="3600" dirty="0">
                <a:ea typeface="+mn-ea"/>
                <a:cs typeface="+mn-cs"/>
              </a:rPr>
              <a:t> analiz etmek için kullanır. </a:t>
            </a:r>
          </a:p>
          <a:p>
            <a:pPr marL="571500" indent="-571500" algn="just" eaLnBrk="1" fontAlgn="auto" hangingPunct="1">
              <a:spcAft>
                <a:spcPts val="0"/>
              </a:spcAft>
              <a:buClr>
                <a:schemeClr val="accent3"/>
              </a:buClr>
              <a:buFont typeface="Arial"/>
              <a:buChar char="•"/>
              <a:defRPr/>
            </a:pPr>
            <a:endParaRPr lang="tr-TR" sz="34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2">
                  <a:lumMod val="40000"/>
                  <a:lumOff val="6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702657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Kilter.thmx</Template>
  <TotalTime>12</TotalTime>
  <Words>344</Words>
  <Application>Microsoft Macintosh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Kilter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ANKARA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Nur KILIÇ</dc:creator>
  <cp:lastModifiedBy>Nur KILIÇ</cp:lastModifiedBy>
  <cp:revision>2</cp:revision>
  <dcterms:created xsi:type="dcterms:W3CDTF">2017-10-09T07:15:58Z</dcterms:created>
  <dcterms:modified xsi:type="dcterms:W3CDTF">2017-10-09T07:28:28Z</dcterms:modified>
</cp:coreProperties>
</file>