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8"/>
  </p:notesMasterIdLst>
  <p:sldIdLst>
    <p:sldId id="256" r:id="rId2"/>
    <p:sldId id="334" r:id="rId3"/>
    <p:sldId id="335" r:id="rId4"/>
    <p:sldId id="336" r:id="rId5"/>
    <p:sldId id="360" r:id="rId6"/>
    <p:sldId id="337" r:id="rId7"/>
    <p:sldId id="361" r:id="rId8"/>
    <p:sldId id="362" r:id="rId9"/>
    <p:sldId id="338" r:id="rId10"/>
    <p:sldId id="339" r:id="rId11"/>
    <p:sldId id="364" r:id="rId12"/>
    <p:sldId id="365" r:id="rId13"/>
    <p:sldId id="363" r:id="rId14"/>
    <p:sldId id="366" r:id="rId15"/>
    <p:sldId id="367" r:id="rId16"/>
    <p:sldId id="368" r:id="rId17"/>
    <p:sldId id="369" r:id="rId18"/>
    <p:sldId id="370" r:id="rId19"/>
    <p:sldId id="340" r:id="rId20"/>
    <p:sldId id="371" r:id="rId21"/>
    <p:sldId id="341" r:id="rId22"/>
    <p:sldId id="342" r:id="rId23"/>
    <p:sldId id="343" r:id="rId24"/>
    <p:sldId id="344" r:id="rId25"/>
    <p:sldId id="345" r:id="rId26"/>
    <p:sldId id="333" r:id="rId27"/>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28.11.2017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28.11.2017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28.11.2017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28.11.2017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28.11.2017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28.11.2017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28.11.2017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28.11.2017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28.11.2017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28.11.2017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28.11.2017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28.11.2017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tr/imgres?imgurl=http://www.dnalounge.com/backstage/src/kiosk/sbin/loading.gif&amp;imgrefurl=http://www.dnalounge.com/backstage/src/kiosk/&amp;usg=__vl9xxX03vQzbI6KAZY2n0YPEqoc=&amp;h=768&amp;w=1024&amp;sz=54&amp;hl=tr&amp;start=9&amp;um=1&amp;itbs=1&amp;tbnid=6eHRXrAAkRQYqM:&amp;tbnh=113&amp;tbnw=150&amp;prev=/images%3Fq%3Dloading%26um%3D1%26hl%3Dtr%26tbs%3Disch: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normAutofit/>
          </a:bodyPr>
          <a:lstStyle/>
          <a:p>
            <a:pPr fontAlgn="auto">
              <a:spcAft>
                <a:spcPts val="0"/>
              </a:spcAft>
              <a:defRPr/>
            </a:pPr>
            <a:r>
              <a:rPr lang="tr-TR" altLang="tr-TR" dirty="0" smtClean="0"/>
              <a:t> </a:t>
            </a:r>
            <a:r>
              <a:rPr lang="tr-TR" altLang="tr-TR" dirty="0" smtClean="0"/>
              <a:t>Mobil </a:t>
            </a:r>
            <a:r>
              <a:rPr lang="tr-TR" altLang="tr-TR" dirty="0" err="1" smtClean="0"/>
              <a:t>Arayüz</a:t>
            </a:r>
            <a:r>
              <a:rPr lang="tr-TR" altLang="tr-TR" dirty="0" smtClean="0"/>
              <a:t> Tasarımı</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None/>
            </a:pPr>
            <a:r>
              <a:rPr lang="tr-TR" altLang="tr-TR" b="1" dirty="0"/>
              <a:t>Uygulama</a:t>
            </a:r>
          </a:p>
          <a:p>
            <a:pPr eaLnBrk="1" hangingPunct="1">
              <a:buFont typeface="Wingdings" panose="05000000000000000000" pitchFamily="2" charset="2"/>
              <a:buChar char="Ø"/>
            </a:pPr>
            <a:r>
              <a:rPr lang="tr-TR" altLang="tr-TR" dirty="0"/>
              <a:t>Destelerin kullanıcının istediği belirli fonksiyonları içerecek biçimde hazırlanması,</a:t>
            </a:r>
          </a:p>
          <a:p>
            <a:pPr eaLnBrk="1" hangingPunct="1">
              <a:buFont typeface="Wingdings" panose="05000000000000000000" pitchFamily="2" charset="2"/>
              <a:buChar char="Ø"/>
            </a:pPr>
            <a:r>
              <a:rPr lang="tr-TR" altLang="tr-TR" dirty="0"/>
              <a:t>Görsel ve işlevsel öğelerin birbiri ile uyumlu olması,</a:t>
            </a:r>
          </a:p>
          <a:p>
            <a:pPr eaLnBrk="1" hangingPunct="1">
              <a:buFont typeface="Wingdings" panose="05000000000000000000" pitchFamily="2" charset="2"/>
              <a:buChar char="Ø"/>
            </a:pPr>
            <a:r>
              <a:rPr lang="tr-TR" altLang="tr-TR" dirty="0"/>
              <a:t>Sunucuya ulaşımda olabildiğince tasarruflu davranılması,</a:t>
            </a:r>
          </a:p>
          <a:p>
            <a:pPr eaLnBrk="1" hangingPunct="1">
              <a:buFont typeface="Wingdings" panose="05000000000000000000" pitchFamily="2" charset="2"/>
              <a:buChar char="Ø"/>
            </a:pPr>
            <a:r>
              <a:rPr lang="tr-TR" altLang="tr-TR" dirty="0"/>
              <a:t>uygulama ilkelerindendir.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spTree>
    <p:extLst>
      <p:ext uri="{BB962C8B-B14F-4D97-AF65-F5344CB8AC3E}">
        <p14:creationId xmlns:p14="http://schemas.microsoft.com/office/powerpoint/2010/main" val="179941293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 İLKELERİ</a:t>
            </a:r>
            <a:endParaRPr lang="tr-TR" dirty="0"/>
          </a:p>
        </p:txBody>
      </p:sp>
      <p:sp>
        <p:nvSpPr>
          <p:cNvPr id="3" name="İçerik Yer Tutucusu 2"/>
          <p:cNvSpPr>
            <a:spLocks noGrp="1"/>
          </p:cNvSpPr>
          <p:nvPr>
            <p:ph idx="1"/>
          </p:nvPr>
        </p:nvSpPr>
        <p:spPr>
          <a:xfrm>
            <a:off x="1096963" y="1556792"/>
            <a:ext cx="6439197" cy="4670797"/>
          </a:xfrm>
        </p:spPr>
        <p:txBody>
          <a:bodyPr/>
          <a:lstStyle/>
          <a:p>
            <a:pPr eaLnBrk="1" hangingPunct="1">
              <a:buFont typeface="Wingdings" panose="05000000000000000000" pitchFamily="2" charset="2"/>
              <a:buNone/>
            </a:pPr>
            <a:r>
              <a:rPr lang="tr-TR" altLang="tr-TR" b="1" dirty="0"/>
              <a:t>Deste</a:t>
            </a:r>
          </a:p>
          <a:p>
            <a:pPr eaLnBrk="1" hangingPunct="1">
              <a:buFont typeface="Wingdings" panose="05000000000000000000" pitchFamily="2" charset="2"/>
              <a:buChar char="Ø"/>
            </a:pPr>
            <a:r>
              <a:rPr lang="tr-TR" altLang="tr-TR" dirty="0"/>
              <a:t>Desteler birden fazla kartın birleştirilmesi ile oluşturulurlar. Desteler genellikle arka arkaya izlenmek/ekrana verilmek üzere oluşturulmuş kartlardan meydana gelir.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pic>
        <p:nvPicPr>
          <p:cNvPr id="5" name="Picture 3" descr="5.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36160" y="1772816"/>
            <a:ext cx="3409950" cy="314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3201120"/>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 İLKELERİ</a:t>
            </a:r>
            <a:endParaRPr lang="tr-TR" dirty="0"/>
          </a:p>
        </p:txBody>
      </p:sp>
      <p:sp>
        <p:nvSpPr>
          <p:cNvPr id="3" name="İçerik Yer Tutucusu 2"/>
          <p:cNvSpPr>
            <a:spLocks noGrp="1"/>
          </p:cNvSpPr>
          <p:nvPr>
            <p:ph idx="1"/>
          </p:nvPr>
        </p:nvSpPr>
        <p:spPr>
          <a:xfrm>
            <a:off x="1096963" y="1556792"/>
            <a:ext cx="7375301" cy="4670797"/>
          </a:xfrm>
        </p:spPr>
        <p:txBody>
          <a:bodyPr/>
          <a:lstStyle/>
          <a:p>
            <a:pPr eaLnBrk="1" hangingPunct="1">
              <a:buFont typeface="Wingdings" panose="05000000000000000000" pitchFamily="2" charset="2"/>
              <a:buNone/>
            </a:pPr>
            <a:r>
              <a:rPr lang="tr-TR" altLang="tr-TR" b="1" dirty="0"/>
              <a:t>Kart</a:t>
            </a:r>
          </a:p>
          <a:p>
            <a:pPr eaLnBrk="1" hangingPunct="1">
              <a:buFont typeface="Wingdings" panose="05000000000000000000" pitchFamily="2" charset="2"/>
              <a:buChar char="Ø"/>
            </a:pPr>
            <a:r>
              <a:rPr lang="tr-TR" altLang="tr-TR" dirty="0"/>
              <a:t>Kart kavramı mobil ekranda belirli bir anda gösterilen içeriğe verilen addır. Görülen bölüm, içerik, giriş kutucukları, diğer kartlara ait linkler kart üzerinde bulunurlar.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6" name="Picture 3" descr="4.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51825" y="1988840"/>
            <a:ext cx="3298825" cy="307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175274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None/>
            </a:pPr>
            <a:r>
              <a:rPr lang="tr-TR" altLang="tr-TR" b="1" dirty="0" err="1"/>
              <a:t>Navigasyon</a:t>
            </a:r>
            <a:endParaRPr lang="tr-TR" altLang="tr-TR" b="1" dirty="0"/>
          </a:p>
          <a:p>
            <a:pPr eaLnBrk="1" hangingPunct="1">
              <a:buFont typeface="Wingdings" panose="05000000000000000000" pitchFamily="2" charset="2"/>
              <a:buChar char="Ø"/>
            </a:pPr>
            <a:r>
              <a:rPr lang="tr-TR" altLang="tr-TR" dirty="0" err="1"/>
              <a:t>Navigasyon</a:t>
            </a:r>
            <a:r>
              <a:rPr lang="tr-TR" altLang="tr-TR" dirty="0"/>
              <a:t> ilkeleri, mobil </a:t>
            </a:r>
            <a:r>
              <a:rPr lang="tr-TR" altLang="tr-TR" dirty="0" err="1"/>
              <a:t>arayüzü</a:t>
            </a:r>
            <a:r>
              <a:rPr lang="tr-TR" altLang="tr-TR" dirty="0"/>
              <a:t> kullanırken bir deste içinde veya kartlar arasında gidiş ya da geri dönüş şeklinde yapılan tüm gezintilerin esas alması gereken ilkelerdir.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spTree>
    <p:extLst>
      <p:ext uri="{BB962C8B-B14F-4D97-AF65-F5344CB8AC3E}">
        <p14:creationId xmlns:p14="http://schemas.microsoft.com/office/powerpoint/2010/main" val="1584879643"/>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İlk olarak göz önünde bulundurulması gereken ilkelerden birisi, destelerin kullanıcının istediği belirli fonksiyonları içerecek biçimde bir sihirbaz yardımıyla organize edilmesidir.</a:t>
            </a:r>
          </a:p>
          <a:p>
            <a:pPr eaLnBrk="1" hangingPunct="1">
              <a:buFont typeface="Wingdings" panose="05000000000000000000" pitchFamily="2" charset="2"/>
              <a:buChar char="Ø"/>
            </a:pPr>
            <a:r>
              <a:rPr lang="tr-TR" altLang="tr-TR" dirty="0"/>
              <a:t>Bilindiği üzere sihirbazlar özellikle masaüstü bilgisayarlarda yazılım yüklenmesi ve güncellenmesi amacıyla sıklıkla kullanılırlar.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3871542898"/>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Mobil ortamda sihirbaz hazırlanması ise oldukça yoğun bir dikkat gerektirir. Burada amaç, kullanıcıya yalnızca kendisini ilgilendiren bilgileri sunmaktır. Çünkü ekstralar için hem bant genişliği yoktur hem de ekranda yer yoktur. Tüm gereksiz bilgilerin gösterimden çıkarılması gereklidir</a:t>
            </a:r>
            <a:r>
              <a:rPr lang="tr-TR" altLang="tr-TR" dirty="0" smtClean="0"/>
              <a:t>.</a:t>
            </a:r>
          </a:p>
          <a:p>
            <a:pPr>
              <a:buFont typeface="Wingdings" panose="05000000000000000000" pitchFamily="2" charset="2"/>
              <a:buChar char="Ø"/>
            </a:pPr>
            <a:r>
              <a:rPr lang="tr-TR" altLang="tr-TR" dirty="0"/>
              <a:t>Benzer şekilde tüm etkileşimlerde kullanıcı girdilerinin olabildiğince azaltılması gerekmektedir.</a:t>
            </a:r>
          </a:p>
          <a:p>
            <a:pPr eaLnBrk="1" hangingPunct="1">
              <a:buFont typeface="Wingdings" panose="05000000000000000000" pitchFamily="2" charset="2"/>
              <a:buChar char="Ø"/>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pic>
        <p:nvPicPr>
          <p:cNvPr id="6" name="Picture 3" descr="IBE09025_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32104" y="3878970"/>
            <a:ext cx="3181350" cy="207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IBE09025_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34452" y="3593220"/>
            <a:ext cx="1887964" cy="2634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766315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Tüm mobil uygulama (ya da tüm platform) üzerinde kullanılan görsel ve işlevsel öğelerin birbiri ile uyumlu olması gereklidir. Aynı cins bilgilerin gösteriminde ve işlenmesinde her defasında aynı tipte </a:t>
            </a:r>
            <a:r>
              <a:rPr lang="tr-TR" altLang="tr-TR" dirty="0" err="1"/>
              <a:t>arayüz</a:t>
            </a:r>
            <a:r>
              <a:rPr lang="tr-TR" altLang="tr-TR" dirty="0"/>
              <a:t> elemanları kullanılmalıdır (</a:t>
            </a:r>
            <a:r>
              <a:rPr lang="tr-TR" altLang="tr-TR" dirty="0" err="1"/>
              <a:t>checkbox</a:t>
            </a:r>
            <a:r>
              <a:rPr lang="tr-TR" altLang="tr-TR" dirty="0"/>
              <a:t>, radyo butonu, listeler, menüler </a:t>
            </a:r>
            <a:r>
              <a:rPr lang="tr-TR" altLang="tr-TR" dirty="0" err="1"/>
              <a:t>vb</a:t>
            </a:r>
            <a:r>
              <a:rPr lang="tr-TR" altLang="tr-TR" dirty="0" smtClean="0"/>
              <a:t>).</a:t>
            </a:r>
          </a:p>
          <a:p>
            <a:pPr>
              <a:buFont typeface="Wingdings" panose="05000000000000000000" pitchFamily="2" charset="2"/>
              <a:buChar char="Ø"/>
            </a:pPr>
            <a:r>
              <a:rPr lang="tr-TR" altLang="tr-TR" dirty="0"/>
              <a:t>Uygulama olabildiğince basit hazırlanmalıdır. Normalde gerekli olmayan "</a:t>
            </a:r>
            <a:r>
              <a:rPr lang="tr-TR" altLang="tr-TR" dirty="0" err="1"/>
              <a:t>intro</a:t>
            </a:r>
            <a:r>
              <a:rPr lang="tr-TR" altLang="tr-TR" dirty="0"/>
              <a:t>" içeriklerin, seslerin, resimlerin gösterilmemesi gerekir. Sunucuya ulaşımda olabildiğince tasarruflu davranılmalıdır. Bazı mobil servislerin kullanılan veri boyutuna göre ücretlendirildiği de düşünüldüğünde bant genişliği tasarrufunun önemi daha da artmaktadır.</a:t>
            </a:r>
          </a:p>
          <a:p>
            <a:pPr eaLnBrk="1" hangingPunct="1">
              <a:buFont typeface="Wingdings" panose="05000000000000000000" pitchFamily="2" charset="2"/>
              <a:buChar char="Ø"/>
            </a:pP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spTree>
    <p:extLst>
      <p:ext uri="{BB962C8B-B14F-4D97-AF65-F5344CB8AC3E}">
        <p14:creationId xmlns:p14="http://schemas.microsoft.com/office/powerpoint/2010/main" val="291479573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Mobil </a:t>
            </a:r>
            <a:r>
              <a:rPr lang="tr-TR" altLang="tr-TR" dirty="0" err="1"/>
              <a:t>arayüz</a:t>
            </a:r>
            <a:r>
              <a:rPr lang="tr-TR" altLang="tr-TR" dirty="0"/>
              <a:t> tasarımında "hissedilen gecikme" (</a:t>
            </a:r>
            <a:r>
              <a:rPr lang="tr-TR" altLang="tr-TR" dirty="0" err="1"/>
              <a:t>latency</a:t>
            </a:r>
            <a:r>
              <a:rPr lang="tr-TR" altLang="tr-TR" dirty="0"/>
              <a:t>) kritik derecede önemlidir. </a:t>
            </a:r>
          </a:p>
          <a:p>
            <a:pPr eaLnBrk="1" hangingPunct="1">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Kablo bağlantılı olan ağlarla karşılaştırıldığında mobil iletişimde gözlenen gecikme çok daha kötüdür</a:t>
            </a:r>
            <a:r>
              <a:rPr lang="tr-TR" altLang="tr-TR" dirty="0" smtClean="0"/>
              <a:t>.</a:t>
            </a:r>
          </a:p>
          <a:p>
            <a:pPr>
              <a:buFont typeface="Wingdings" panose="05000000000000000000" pitchFamily="2" charset="2"/>
              <a:buChar char="Ø"/>
            </a:pPr>
            <a:r>
              <a:rPr lang="tr-TR" altLang="tr-TR" dirty="0" err="1"/>
              <a:t>Arayüzlerde</a:t>
            </a:r>
            <a:r>
              <a:rPr lang="tr-TR" altLang="tr-TR" dirty="0"/>
              <a:t> kullanıcının yaptığı işlem sonucunda hemen tepki alması ise (sonuç henüz gelmese bile) hayati önem taşır. Dolayısı ile örneğin "yükle" seçeneği seçildikten sonra yükleme işleminin tamamlanmasını beklemeden önce, "yükleme işlemi başlatılıyor" şeklinde bir mesajın kullanıcıya hemen sunulması gereklidir.</a:t>
            </a:r>
          </a:p>
          <a:p>
            <a:pPr eaLnBrk="1" hangingPunct="1">
              <a:buFont typeface="Wingdings" panose="05000000000000000000" pitchFamily="2" charset="2"/>
              <a:buChar char="Ø"/>
            </a:pP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385305319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Kullanıcı, yükleme işlemini isterse arka plana atabilmelidir, çünkü yükleme işlemi bant genişliği nedeniyle uzun zaman alabilecektir. Böylelikle kullanıcı bekletilmemiş olur.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pic>
        <p:nvPicPr>
          <p:cNvPr id="5" name="Picture 6" descr="loadi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6040" y="2996952"/>
            <a:ext cx="1860550"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68742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DESTE TASARIM İLKELERİ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Mobil bir uygulamada desteler kartların birleşmesiyle oluşturulurlar. Uygulamalar ise birden çok destenin (bazen sadece bir tane de olabilir) birleşmesi ile oluşturulur. Mobil yazılım tasarımcıları kullanıcılara kart ve desteleri etkin bir biçimde göstermekle yükümlüdür.</a:t>
            </a:r>
          </a:p>
          <a:p>
            <a:pPr>
              <a:buFont typeface="Wingdings" panose="05000000000000000000" pitchFamily="2" charset="2"/>
              <a:buChar char="Ø"/>
            </a:pPr>
            <a:r>
              <a:rPr lang="tr-TR" altLang="tr-TR" dirty="0"/>
              <a:t>Bu amaçla öncelikle büyük olan içerikler aynı deste içerisinde olacak biçimde birden çok karta bölünmelidir. Buna ek olarak, deste içindeki her kart 1/3, 2/3, 3/3 gibi numaralandırılmalı ve kullanıcı hangi kartta olduğunu ve destede toplam kaç adet kart olduğunu sürekli izleyebilmelidir.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Tree>
    <p:extLst>
      <p:ext uri="{BB962C8B-B14F-4D97-AF65-F5344CB8AC3E}">
        <p14:creationId xmlns:p14="http://schemas.microsoft.com/office/powerpoint/2010/main" val="2257342195"/>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Gün geçtikçe daha çok teknolojik cihaz, bilgisayar ve benzeri araçlar pek çok çeşitli </a:t>
            </a:r>
            <a:r>
              <a:rPr lang="tr-TR" altLang="tr-TR" dirty="0" err="1"/>
              <a:t>arayüzlerle</a:t>
            </a:r>
            <a:r>
              <a:rPr lang="tr-TR" altLang="tr-TR" dirty="0"/>
              <a:t> kullanıcının karşısına çıkmaktadır. Mobil cihazlar bir cep bilgisayarı, dijital fotoğraf makinesi ya da faks, fotokopi makinesi olabilir. Bu tür cihazların insan hayatında giderek yaygınlaşması, insan bilgisayar etkileşimi prensiplerinin bu alanda da etkili rol oynaması anlamına gelmektedir. </a:t>
            </a:r>
          </a:p>
          <a:p>
            <a:pPr eaLnBrk="1" hangingPunct="1">
              <a:buFont typeface="Wingdings" panose="05000000000000000000" pitchFamily="2" charset="2"/>
              <a:buChar char="Ø"/>
            </a:pPr>
            <a:endParaRPr lang="tr-TR" altLang="tr-TR" dirty="0" smtClean="0"/>
          </a:p>
          <a:p>
            <a:pPr eaLnBrk="1" hangingPunct="1">
              <a:buFont typeface="Wingdings" panose="05000000000000000000" pitchFamily="2" charset="2"/>
              <a:buChar char="Ø"/>
            </a:pPr>
            <a:r>
              <a:rPr lang="tr-TR" altLang="tr-TR" dirty="0" smtClean="0"/>
              <a:t>Mobil </a:t>
            </a:r>
            <a:r>
              <a:rPr lang="tr-TR" altLang="tr-TR" dirty="0"/>
              <a:t>cihaz kullanıcılarına, neyin daha etkin olduğunu, hangi </a:t>
            </a:r>
            <a:r>
              <a:rPr lang="tr-TR" altLang="tr-TR" dirty="0" err="1"/>
              <a:t>arayüzün</a:t>
            </a:r>
            <a:r>
              <a:rPr lang="tr-TR" altLang="tr-TR" dirty="0"/>
              <a:t> daha iyi olduğunu sorduğumuzda alacağımız yanıtlar tasarımcı olarak bizleri yeni sorular sormaya yönlendirecektir. Bu şekilde </a:t>
            </a:r>
            <a:r>
              <a:rPr lang="tr-TR" altLang="tr-TR" dirty="0" err="1"/>
              <a:t>arayüzün</a:t>
            </a:r>
            <a:r>
              <a:rPr lang="tr-TR" altLang="tr-TR" dirty="0"/>
              <a:t> iyi olmasını sağlayan faktörlerin neler olduğunu bulmamız mümkün olacaktır. </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13494162"/>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DESTE TASARIM İLKELERİ</a:t>
            </a:r>
            <a:endParaRPr lang="tr-TR" dirty="0"/>
          </a:p>
        </p:txBody>
      </p:sp>
      <p:sp>
        <p:nvSpPr>
          <p:cNvPr id="3" name="İçerik Yer Tutucusu 2"/>
          <p:cNvSpPr>
            <a:spLocks noGrp="1"/>
          </p:cNvSpPr>
          <p:nvPr>
            <p:ph idx="1"/>
          </p:nvPr>
        </p:nvSpPr>
        <p:spPr/>
        <p:txBody>
          <a:bodyPr/>
          <a:lstStyle/>
          <a:p>
            <a:pPr eaLnBrk="1" hangingPunct="1">
              <a:buFont typeface="Wingdings" panose="05000000000000000000" pitchFamily="2" charset="2"/>
              <a:buChar char="Ø"/>
            </a:pPr>
            <a:r>
              <a:rPr lang="tr-TR" altLang="tr-TR" dirty="0"/>
              <a:t>Silme işlemleri yapılacağında, farklı bir silme kartına geçilmeli ve kullanıcının silme işlemi yapmak istediğinden emin olunmalı, yanlışlıkla bilgileri silmesine izin verilmemelidir. Bu özellikle mobil </a:t>
            </a:r>
            <a:r>
              <a:rPr lang="tr-TR" altLang="tr-TR" dirty="0" err="1"/>
              <a:t>arayüzlerde</a:t>
            </a:r>
            <a:r>
              <a:rPr lang="tr-TR" altLang="tr-TR" dirty="0"/>
              <a:t> çok önemlidir.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spTree>
    <p:extLst>
      <p:ext uri="{BB962C8B-B14F-4D97-AF65-F5344CB8AC3E}">
        <p14:creationId xmlns:p14="http://schemas.microsoft.com/office/powerpoint/2010/main" val="3581145218"/>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KART TASARIM İLKELERİ</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a:t>Mobil </a:t>
            </a:r>
            <a:r>
              <a:rPr lang="tr-TR" altLang="tr-TR" dirty="0" err="1"/>
              <a:t>arayüzler</a:t>
            </a:r>
            <a:r>
              <a:rPr lang="tr-TR" altLang="tr-TR" dirty="0"/>
              <a:t> için tasarlanan kartların uyması gereken ilkeler şu başlıklar altında incelenir:</a:t>
            </a:r>
          </a:p>
          <a:p>
            <a:pPr eaLnBrk="1" hangingPunct="1">
              <a:buFont typeface="Wingdings" panose="05000000000000000000" pitchFamily="2" charset="2"/>
              <a:buChar char="Ø"/>
            </a:pPr>
            <a:r>
              <a:rPr lang="tr-TR" altLang="tr-TR" dirty="0"/>
              <a:t> Kaydırma İşlemi</a:t>
            </a:r>
          </a:p>
          <a:p>
            <a:pPr eaLnBrk="1" hangingPunct="1">
              <a:buFont typeface="Wingdings" panose="05000000000000000000" pitchFamily="2" charset="2"/>
              <a:buChar char="Ø"/>
            </a:pPr>
            <a:r>
              <a:rPr lang="tr-TR" altLang="tr-TR" dirty="0"/>
              <a:t> Başlık Atama</a:t>
            </a:r>
          </a:p>
          <a:p>
            <a:pPr eaLnBrk="1" hangingPunct="1">
              <a:buFont typeface="Wingdings" panose="05000000000000000000" pitchFamily="2" charset="2"/>
              <a:buChar char="Ø"/>
            </a:pPr>
            <a:r>
              <a:rPr lang="tr-TR" altLang="tr-TR" dirty="0"/>
              <a:t> </a:t>
            </a:r>
            <a:r>
              <a:rPr lang="tr-TR" altLang="tr-TR" dirty="0" err="1"/>
              <a:t>Softkey</a:t>
            </a:r>
            <a:endParaRPr lang="tr-TR" altLang="tr-TR" dirty="0"/>
          </a:p>
          <a:p>
            <a:pPr eaLnBrk="1" hangingPunct="1">
              <a:buFont typeface="Wingdings" panose="05000000000000000000" pitchFamily="2" charset="2"/>
              <a:buChar char="Ø"/>
            </a:pPr>
            <a:r>
              <a:rPr lang="tr-TR" altLang="tr-TR" dirty="0"/>
              <a:t> Sekmeler</a:t>
            </a:r>
          </a:p>
          <a:p>
            <a:pPr eaLnBrk="1" hangingPunct="1">
              <a:buFont typeface="Wingdings" panose="05000000000000000000" pitchFamily="2" charset="2"/>
              <a:buChar char="Ø"/>
            </a:pPr>
            <a:r>
              <a:rPr lang="tr-TR" altLang="tr-TR" dirty="0"/>
              <a:t> Erişim</a:t>
            </a:r>
          </a:p>
          <a:p>
            <a:pPr eaLnBrk="1" hangingPunct="1">
              <a:buFont typeface="Wingdings" panose="05000000000000000000" pitchFamily="2" charset="2"/>
              <a:buChar char="Ø"/>
            </a:pPr>
            <a:r>
              <a:rPr lang="tr-TR" altLang="tr-TR" dirty="0"/>
              <a:t> İkon ve Resimlerin Kullanımı</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spTree>
    <p:extLst>
      <p:ext uri="{BB962C8B-B14F-4D97-AF65-F5344CB8AC3E}">
        <p14:creationId xmlns:p14="http://schemas.microsoft.com/office/powerpoint/2010/main" val="808982929"/>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KAYDIRMA İŞLEMİ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Kartlar kısaca mobil cihazda gösterilen ekranlardır. Eğer kart fiziksel ekrandan daha büyükse, kullanıcıya kart boyunca kaydırma olanağı tanınır. Öte yandan mobil cihazlarda kaydırma işlemi olabildiğince minimum seviyede tutulmalıdır. Kullanıcılar açısından bir karttan diğerine ilerlemek, uzun bir kartı kaydırmaktan daha kolaydır.</a:t>
            </a:r>
          </a:p>
          <a:p>
            <a:pPr>
              <a:buFont typeface="Wingdings" panose="05000000000000000000" pitchFamily="2" charset="2"/>
              <a:buChar char="Ø"/>
            </a:pPr>
            <a:r>
              <a:rPr lang="tr-TR" altLang="tr-TR" dirty="0"/>
              <a:t>Kaydırma gerektiren sayfalarda, metin içinde boş satır kullanılarak aralık vermek doğru değildir. Kullanıcılar metnin orada bittiğini düşünebilirler ya da kaydırma çubuğu gizlenmiş durumda olduğundan kaydırmaları gereken içerik olduğunu fark edemeyebilirler. Aralık verme amacıyla çizgi ya da boşluğu dolduran bir süsleme harfi (~</a:t>
            </a:r>
            <a:r>
              <a:rPr lang="tr-TR" altLang="tr-TR" dirty="0" err="1"/>
              <a:t>oOo</a:t>
            </a:r>
            <a:r>
              <a:rPr lang="tr-TR" altLang="tr-TR" dirty="0"/>
              <a:t>~ ya da .::. gibi) dizisi kullanılabilir, böylece kullanıcılar sayfanın henüz bitmediğini düşünerek kaydırma işlemini yapabilirler.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spTree>
    <p:extLst>
      <p:ext uri="{BB962C8B-B14F-4D97-AF65-F5344CB8AC3E}">
        <p14:creationId xmlns:p14="http://schemas.microsoft.com/office/powerpoint/2010/main" val="4142832283"/>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KAYDIRMA İŞLEMİ</a:t>
            </a:r>
            <a:endParaRPr lang="tr-TR" dirty="0"/>
          </a:p>
        </p:txBody>
      </p:sp>
      <p:sp>
        <p:nvSpPr>
          <p:cNvPr id="3" name="İçerik Yer Tutucusu 2"/>
          <p:cNvSpPr>
            <a:spLocks noGrp="1"/>
          </p:cNvSpPr>
          <p:nvPr>
            <p:ph idx="1"/>
          </p:nvPr>
        </p:nvSpPr>
        <p:spPr>
          <a:xfrm>
            <a:off x="1096963" y="1556793"/>
            <a:ext cx="10058400" cy="648072"/>
          </a:xfrm>
        </p:spPr>
        <p:txBody>
          <a:bodyPr/>
          <a:lstStyle/>
          <a:p>
            <a:r>
              <a:rPr lang="tr-TR" altLang="tr-TR" dirty="0"/>
              <a:t>Kullanıcı “devam” tuşu ile ilerliyor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pic>
        <p:nvPicPr>
          <p:cNvPr id="5" name="Picture 3" descr="7.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24520" y="2636912"/>
            <a:ext cx="2387115" cy="332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8.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55107" y="2636912"/>
            <a:ext cx="2376264" cy="3331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9.bmp"/>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40016" y="2636911"/>
            <a:ext cx="2376264" cy="3320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10.bmp"/>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688288" y="2636912"/>
            <a:ext cx="2376264" cy="3331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4921789"/>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BAŞLIK ATAMA</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Kartlara başlık konulmalıdır ve bu başlıklar olabildiğince kısa tutulmalıdır. Her kartta seçilecek malzeme en çok 9 adet olmalı, daha fazla içerik olduğunda "devam" opsiyonu 10. olarak gösterilmelidir. Bir karta yerleştirilen çok sayıda seçenek kaydırma ihtiyacına neden olur ve kaydırma ile birlikte kullanıcılar kaybolabilirler.</a:t>
            </a:r>
          </a:p>
          <a:p>
            <a:pPr>
              <a:buFont typeface="Wingdings" panose="05000000000000000000" pitchFamily="2" charset="2"/>
              <a:buChar char="Ø"/>
            </a:pPr>
            <a:r>
              <a:rPr lang="tr-TR" altLang="tr-TR" dirty="0"/>
              <a:t>Ayrıca seçenek başlıklarında ikinci satıra taşma yapmaktan kaçınılmalı, gereksiz, uzun açıklama biçiminde başlıklar kullanılmamalıdır. Böylece aynı anda daha çok seçenek ekranda görülebilmektedir. Ayrıca kullanıcıların uzun ve çok satırlı seçenekleri algılaması daha zor olmaktadır. Ayrıca URL linkleri de genel anlamda mümkün olduğunca birden çok satıra taşırmadan tek satıra yazılmalıdır.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spTree>
    <p:extLst>
      <p:ext uri="{BB962C8B-B14F-4D97-AF65-F5344CB8AC3E}">
        <p14:creationId xmlns:p14="http://schemas.microsoft.com/office/powerpoint/2010/main" val="1039768438"/>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BAŞLIK ATAMA</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tr-TR" dirty="0"/>
              <a:t>Alan tipini ve formatını bildiren başlıklar kullanılmalıdır (ay/gün/yıl, ya da (xxx)(xxx-</a:t>
            </a:r>
            <a:r>
              <a:rPr lang="tr-TR" altLang="tr-TR" dirty="0" err="1"/>
              <a:t>xxxx</a:t>
            </a:r>
            <a:r>
              <a:rPr lang="tr-TR" altLang="tr-TR" dirty="0"/>
              <a:t>) gibi). Giriş alanlarında uzunluğun olabildiğince az tutulması gereklidir ve rakamsal alanlar ile alfabetik alanların karıştırılmamasına dikkat edilir. Kullanıcıların büyük ihtimalle telefon tuşları ile veri girişi yaptıkları unutulmamalı, bu nedenle ne istenildiği açıkça kullanıcıya açıklanmış olmalıdır (deneme yanılma kullanıcıya çok zaman kaybettirir).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spTree>
    <p:extLst>
      <p:ext uri="{BB962C8B-B14F-4D97-AF65-F5344CB8AC3E}">
        <p14:creationId xmlns:p14="http://schemas.microsoft.com/office/powerpoint/2010/main" val="542138433"/>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26</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TASARIMI</a:t>
            </a:r>
            <a:endParaRPr lang="tr-TR" dirty="0"/>
          </a:p>
        </p:txBody>
      </p:sp>
      <p:sp>
        <p:nvSpPr>
          <p:cNvPr id="3" name="İçerik Yer Tutucusu 2"/>
          <p:cNvSpPr>
            <a:spLocks noGrp="1"/>
          </p:cNvSpPr>
          <p:nvPr>
            <p:ph idx="1"/>
          </p:nvPr>
        </p:nvSpPr>
        <p:spPr>
          <a:xfrm>
            <a:off x="1096962" y="1556792"/>
            <a:ext cx="10543653" cy="4670797"/>
          </a:xfrm>
        </p:spPr>
        <p:txBody>
          <a:bodyPr/>
          <a:lstStyle/>
          <a:p>
            <a:pPr>
              <a:buFont typeface="Wingdings" panose="05000000000000000000" pitchFamily="2" charset="2"/>
              <a:buChar char="Ø"/>
            </a:pPr>
            <a:r>
              <a:rPr lang="tr-TR" altLang="tr-TR" dirty="0"/>
              <a:t>Genel tasarım ilkeleri ve kazanılmış olan tecrübeler bu sorunların yanıtlanmasında önemli rol oynar. Dikkatle bakıldığında mobil </a:t>
            </a:r>
            <a:r>
              <a:rPr lang="tr-TR" altLang="tr-TR" dirty="0" err="1"/>
              <a:t>arayüzler</a:t>
            </a:r>
            <a:r>
              <a:rPr lang="tr-TR" altLang="tr-TR" dirty="0"/>
              <a:t>, geliştiriciler için hazırlanmış olan prensipler ve kılavuzlar takip edilerek yapılan, ve insanlarla etkileşimde optimum (en uygun) performansla kullanabilen uygulamaları hemen öne çıkaran </a:t>
            </a:r>
            <a:r>
              <a:rPr lang="tr-TR" altLang="tr-TR" dirty="0" err="1"/>
              <a:t>arayüzlerdir</a:t>
            </a:r>
            <a:r>
              <a:rPr lang="tr-TR" altLang="tr-TR" dirty="0"/>
              <a:t>. Genel anlamda kullanıcı sorunları ise şunlardır</a:t>
            </a:r>
            <a:r>
              <a:rPr lang="tr-TR" altLang="tr-TR" dirty="0" smtClean="0"/>
              <a:t>:</a:t>
            </a:r>
          </a:p>
          <a:p>
            <a:pPr>
              <a:buFont typeface="Wingdings" panose="05000000000000000000" pitchFamily="2" charset="2"/>
              <a:buChar char="Ø"/>
            </a:pPr>
            <a:endParaRPr lang="tr-TR" altLang="tr-TR" dirty="0"/>
          </a:p>
          <a:p>
            <a:pPr eaLnBrk="1" hangingPunct="1">
              <a:buFont typeface="Wingdings" panose="05000000000000000000" pitchFamily="2" charset="2"/>
              <a:buChar char="Ø"/>
            </a:pPr>
            <a:r>
              <a:rPr lang="tr-TR" altLang="tr-TR" dirty="0"/>
              <a:t>Kullanıcının bulunduğu ortamın tam olarak kontrol edilememesi (otobüs, ev, ofis vb.)</a:t>
            </a:r>
          </a:p>
          <a:p>
            <a:pPr marL="442913" indent="188913" eaLnBrk="1" hangingPunct="1">
              <a:buFont typeface="Arial" panose="020B0604020202020204" pitchFamily="34" charset="0"/>
              <a:buChar char="•"/>
            </a:pPr>
            <a:r>
              <a:rPr lang="tr-TR" altLang="tr-TR" dirty="0"/>
              <a:t>Cihazlardaki küçük ekran alanı</a:t>
            </a:r>
          </a:p>
          <a:p>
            <a:pPr marL="442913" indent="188913" eaLnBrk="1" hangingPunct="1">
              <a:buFont typeface="Arial" panose="020B0604020202020204" pitchFamily="34" charset="0"/>
              <a:buChar char="•"/>
            </a:pPr>
            <a:r>
              <a:rPr lang="tr-TR" altLang="tr-TR" dirty="0"/>
              <a:t>Veri girişi için kısıtlı olanaklar</a:t>
            </a:r>
          </a:p>
          <a:p>
            <a:pPr marL="442913" indent="188913" eaLnBrk="1" hangingPunct="1">
              <a:buFont typeface="Arial" panose="020B0604020202020204" pitchFamily="34" charset="0"/>
              <a:buChar char="•"/>
            </a:pPr>
            <a:r>
              <a:rPr lang="tr-TR" altLang="tr-TR" dirty="0"/>
              <a:t>Göreceli olarak düşük ağ bağlantı hızı</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1468773490"/>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ORTAM İLE İLGİLİ ÖZELLİKLER</a:t>
            </a:r>
            <a:endParaRPr lang="tr-TR" dirty="0"/>
          </a:p>
        </p:txBody>
      </p:sp>
      <p:sp>
        <p:nvSpPr>
          <p:cNvPr id="3" name="İçerik Yer Tutucusu 2"/>
          <p:cNvSpPr>
            <a:spLocks noGrp="1"/>
          </p:cNvSpPr>
          <p:nvPr>
            <p:ph idx="1"/>
          </p:nvPr>
        </p:nvSpPr>
        <p:spPr>
          <a:xfrm>
            <a:off x="761567" y="1700808"/>
            <a:ext cx="10729191" cy="3004112"/>
          </a:xfrm>
        </p:spPr>
        <p:txBody>
          <a:bodyPr/>
          <a:lstStyle/>
          <a:p>
            <a:r>
              <a:rPr lang="tr-TR" altLang="tr-TR" dirty="0"/>
              <a:t>Mobil </a:t>
            </a:r>
            <a:r>
              <a:rPr lang="tr-TR" altLang="tr-TR" dirty="0" err="1"/>
              <a:t>arayüzler</a:t>
            </a:r>
            <a:r>
              <a:rPr lang="tr-TR" altLang="tr-TR" dirty="0"/>
              <a:t> için tasarım yapılmadan önce mobil ortam ile ilgili özelliklerin ve kullanıcı ile etkileşimde hedeflenen işlemlerin neler olduğunun öncelikle araştırılması gereklidir</a:t>
            </a:r>
            <a:r>
              <a:rPr lang="tr-TR" altLang="tr-TR" dirty="0" smtClean="0"/>
              <a:t>.</a:t>
            </a: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190155844"/>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ORTAM İLE İLGİLİ ÖZELLİKLER</a:t>
            </a:r>
            <a:endParaRPr lang="tr-TR" dirty="0"/>
          </a:p>
        </p:txBody>
      </p:sp>
      <p:sp>
        <p:nvSpPr>
          <p:cNvPr id="3" name="İçerik Yer Tutucusu 2"/>
          <p:cNvSpPr>
            <a:spLocks noGrp="1"/>
          </p:cNvSpPr>
          <p:nvPr>
            <p:ph idx="1"/>
          </p:nvPr>
        </p:nvSpPr>
        <p:spPr>
          <a:xfrm>
            <a:off x="839417" y="1433000"/>
            <a:ext cx="10729191" cy="4670797"/>
          </a:xfrm>
        </p:spPr>
        <p:txBody>
          <a:bodyPr/>
          <a:lstStyle/>
          <a:p>
            <a:pPr eaLnBrk="1" hangingPunct="1">
              <a:buFont typeface="Wingdings" panose="05000000000000000000" pitchFamily="2" charset="2"/>
              <a:buNone/>
            </a:pPr>
            <a:r>
              <a:rPr lang="tr-TR" altLang="tr-TR" b="1" dirty="0" smtClean="0"/>
              <a:t>Farklı </a:t>
            </a:r>
            <a:r>
              <a:rPr lang="tr-TR" altLang="tr-TR" b="1" dirty="0"/>
              <a:t>İletişim Protokolleri</a:t>
            </a:r>
          </a:p>
          <a:p>
            <a:pPr eaLnBrk="1" hangingPunct="1">
              <a:buFont typeface="Wingdings" panose="05000000000000000000" pitchFamily="2" charset="2"/>
              <a:buNone/>
            </a:pPr>
            <a:r>
              <a:rPr lang="tr-TR" altLang="tr-TR" dirty="0"/>
              <a:t> </a:t>
            </a:r>
            <a:r>
              <a:rPr lang="tr-TR" altLang="tr-TR" dirty="0" smtClean="0"/>
              <a:t>İlk </a:t>
            </a:r>
            <a:r>
              <a:rPr lang="tr-TR" altLang="tr-TR" dirty="0"/>
              <a:t>düşünülmesi gereken konu farklı iletişim protokollerinin varlığıdır. Örneğin CHTML, XHTML, WML gibi farklı içerik dilleri, GSM, GPRS, UMTS. </a:t>
            </a:r>
            <a:r>
              <a:rPr lang="tr-TR" altLang="tr-TR" dirty="0" err="1"/>
              <a:t>Wi</a:t>
            </a:r>
            <a:r>
              <a:rPr lang="tr-TR" altLang="tr-TR" dirty="0"/>
              <a:t>-Fi, Bluetooth gibi farklı alt seviye protokolleri aracılığı ile kullanılmaktadır. </a:t>
            </a:r>
          </a:p>
          <a:p>
            <a:pPr eaLnBrk="1" hangingPunct="1">
              <a:buFont typeface="Wingdings" panose="05000000000000000000" pitchFamily="2" charset="2"/>
              <a:buNone/>
            </a:pPr>
            <a:r>
              <a:rPr lang="tr-TR" altLang="tr-TR" sz="2000" dirty="0"/>
              <a:t> </a:t>
            </a:r>
            <a:r>
              <a:rPr lang="tr-TR" altLang="tr-TR" dirty="0"/>
              <a:t>(</a:t>
            </a:r>
            <a:r>
              <a:rPr lang="tr-TR" altLang="tr-TR" dirty="0" err="1"/>
              <a:t>Not:Mobil</a:t>
            </a:r>
            <a:r>
              <a:rPr lang="tr-TR" altLang="tr-TR" dirty="0"/>
              <a:t> web sayfaları WML, XHTML Basic, XHTML MP ve CHTML dahil olmak üzere çeşitli biçimlendirme dillerinde gelir. WML, pek çok tarayıcının desteklediği daha eski bir standarttır ve kimi pazarlarda yaygın bir şekilde kullanılmaya devam edilmektedir. CHTML, en çok Japonya'da, ayrıca Avrupa'nın bazı bölgelerinde kullanılmaktadır. XHTML Basic ve XHTML MP, dünyanın pek çok yerinde, ama özellikle Kuzey Amerika ve Avrupa'da kullanılan </a:t>
            </a:r>
            <a:r>
              <a:rPr lang="tr-TR" altLang="tr-TR" dirty="0" err="1"/>
              <a:t>HTML'nin</a:t>
            </a:r>
            <a:r>
              <a:rPr lang="tr-TR" altLang="tr-TR" dirty="0"/>
              <a:t> neredeyse özdeş alt kümeleridir. XHTML dilleri, biçimlendirme dilleri içinde en yeni ve ifade gücü en yüksek olanıdır ve kullanımı yaygınlaşmaktadır.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100569044"/>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839417" y="1433000"/>
            <a:ext cx="10729191" cy="467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4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sz="22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eaLnBrk="1" hangingPunct="1">
              <a:buFont typeface="Wingdings" panose="05000000000000000000" pitchFamily="2" charset="2"/>
              <a:buNone/>
            </a:pPr>
            <a:r>
              <a:rPr lang="tr-TR" altLang="tr-TR" b="1" dirty="0"/>
              <a:t>Farklı İletişim Protokolleri</a:t>
            </a:r>
          </a:p>
          <a:p>
            <a:pPr eaLnBrk="1" hangingPunct="1">
              <a:buFont typeface="Wingdings" panose="05000000000000000000" pitchFamily="2" charset="2"/>
              <a:buNone/>
            </a:pPr>
            <a:r>
              <a:rPr lang="tr-TR" altLang="tr-TR" dirty="0"/>
              <a:t>    Program geliştiricinin bu ortam içindeki hedefi, farklı protokolleri kapsayabilmek ve aynı zamanda yazılım geliştirme süresini de olabildiğince düşürebilmektir. Bu amaçla hazırlanmış geliştirme ortamları tek bir </a:t>
            </a:r>
            <a:r>
              <a:rPr lang="tr-TR" altLang="tr-TR" dirty="0" err="1"/>
              <a:t>arayüz</a:t>
            </a:r>
            <a:r>
              <a:rPr lang="tr-TR" altLang="tr-TR" dirty="0"/>
              <a:t> modelini farklı protokollere ve farklı donanımlara uyarlayabilecek kapasitededir. Bu ortamlarda yazılım geliştirilmesi görsel programlama dilleri yardımıyla da desteklenmektedir.</a:t>
            </a:r>
          </a:p>
          <a:p>
            <a:pPr marL="0" indent="0" eaLnBrk="1" hangingPunct="1">
              <a:buFont typeface="Wingdings" panose="05000000000000000000" pitchFamily="2" charset="2"/>
              <a:buNone/>
            </a:pPr>
            <a:r>
              <a:rPr lang="tr-TR" altLang="tr-TR" b="1" dirty="0"/>
              <a:t>Küçük Ekranlara </a:t>
            </a:r>
            <a:r>
              <a:rPr lang="tr-TR" altLang="tr-TR" b="1" dirty="0" err="1"/>
              <a:t>Arayüz</a:t>
            </a:r>
            <a:r>
              <a:rPr lang="tr-TR" altLang="tr-TR" b="1" dirty="0"/>
              <a:t> Tasarlama Zorunluluğu</a:t>
            </a:r>
          </a:p>
          <a:p>
            <a:pPr marL="0" indent="0" eaLnBrk="1" hangingPunct="1">
              <a:buFont typeface="Wingdings" panose="05000000000000000000" pitchFamily="2" charset="2"/>
              <a:buNone/>
            </a:pPr>
            <a:r>
              <a:rPr lang="tr-TR" altLang="tr-TR" dirty="0"/>
              <a:t>Bir sonraki nokta ise yazılım geliştiricilerin küçük ekranlara </a:t>
            </a:r>
            <a:r>
              <a:rPr lang="tr-TR" altLang="tr-TR" dirty="0" err="1"/>
              <a:t>arayüz</a:t>
            </a:r>
            <a:r>
              <a:rPr lang="tr-TR" altLang="tr-TR" dirty="0"/>
              <a:t> tasarlamak zorunda oldukları gerçeğidir. Cep telefonları ve kol saatleri, en küçük ekranları oluştururken; cep bilgisayarları orta büyüklükte ekran alanı sağlamaktadır.</a:t>
            </a:r>
          </a:p>
          <a:p>
            <a:endParaRPr lang="tr-TR" dirty="0"/>
          </a:p>
          <a:p>
            <a:pPr eaLnBrk="1" hangingPunct="1"/>
            <a:endParaRPr lang="tr-TR" dirty="0"/>
          </a:p>
        </p:txBody>
      </p:sp>
      <p:sp>
        <p:nvSpPr>
          <p:cNvPr id="2" name="Unvan 1"/>
          <p:cNvSpPr>
            <a:spLocks noGrp="1"/>
          </p:cNvSpPr>
          <p:nvPr>
            <p:ph type="title"/>
          </p:nvPr>
        </p:nvSpPr>
        <p:spPr/>
        <p:txBody>
          <a:bodyPr/>
          <a:lstStyle/>
          <a:p>
            <a:r>
              <a:rPr lang="tr-TR" altLang="tr-TR" dirty="0"/>
              <a:t>MOBİL ORTAM İLE İLGİLİ ÖZELLİKLER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spTree>
    <p:extLst>
      <p:ext uri="{BB962C8B-B14F-4D97-AF65-F5344CB8AC3E}">
        <p14:creationId xmlns:p14="http://schemas.microsoft.com/office/powerpoint/2010/main" val="425110666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839417" y="1433000"/>
            <a:ext cx="10729191" cy="467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4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sz="22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eaLnBrk="1" hangingPunct="1">
              <a:buFont typeface="Wingdings" panose="05000000000000000000" pitchFamily="2" charset="2"/>
              <a:buNone/>
            </a:pPr>
            <a:r>
              <a:rPr lang="tr-TR" altLang="tr-TR" b="1" dirty="0"/>
              <a:t>Küçük Ekranlara </a:t>
            </a:r>
            <a:r>
              <a:rPr lang="tr-TR" altLang="tr-TR" b="1" dirty="0" err="1"/>
              <a:t>Arayüz</a:t>
            </a:r>
            <a:r>
              <a:rPr lang="tr-TR" altLang="tr-TR" b="1" dirty="0"/>
              <a:t> Tasarlama Zorunluluğu</a:t>
            </a:r>
          </a:p>
          <a:p>
            <a:pPr marL="0" indent="0" eaLnBrk="1" hangingPunct="1">
              <a:buFont typeface="Wingdings" panose="05000000000000000000" pitchFamily="2" charset="2"/>
              <a:buNone/>
            </a:pPr>
            <a:r>
              <a:rPr lang="tr-TR" altLang="tr-TR" dirty="0"/>
              <a:t>Çoğu zaman, özellikle cep telefonlarında ve kol saatlerinde çok sınırlı sayıda tuş kullanılarak </a:t>
            </a:r>
            <a:r>
              <a:rPr lang="tr-TR" altLang="tr-TR" dirty="0" err="1"/>
              <a:t>arayüz</a:t>
            </a:r>
            <a:r>
              <a:rPr lang="tr-TR" altLang="tr-TR" dirty="0"/>
              <a:t> tasarlanmak zorundadır. Genellikle (dokunmaya duyarlı ekranlı cep bilgisayarları hariç) pozisyon kontrollü giriş (fare vb.) olanaksız olduğu için tuşlara basılarak girdi yapılması hedeflenmektedir. Bu durumda ekranın kaydırılma ihtiyacı olabildiğince aza </a:t>
            </a:r>
            <a:r>
              <a:rPr lang="tr-TR" altLang="tr-TR" dirty="0" err="1"/>
              <a:t>aza</a:t>
            </a:r>
            <a:r>
              <a:rPr lang="tr-TR" altLang="tr-TR" dirty="0"/>
              <a:t> indirilmelidir.</a:t>
            </a:r>
          </a:p>
          <a:p>
            <a:endParaRPr lang="tr-TR" dirty="0"/>
          </a:p>
          <a:p>
            <a:pPr eaLnBrk="1" hangingPunct="1"/>
            <a:endParaRPr lang="tr-TR" dirty="0"/>
          </a:p>
        </p:txBody>
      </p:sp>
      <p:sp>
        <p:nvSpPr>
          <p:cNvPr id="2" name="Unvan 1"/>
          <p:cNvSpPr>
            <a:spLocks noGrp="1"/>
          </p:cNvSpPr>
          <p:nvPr>
            <p:ph type="title"/>
          </p:nvPr>
        </p:nvSpPr>
        <p:spPr/>
        <p:txBody>
          <a:bodyPr/>
          <a:lstStyle/>
          <a:p>
            <a:r>
              <a:rPr lang="tr-TR" altLang="tr-TR" dirty="0"/>
              <a:t>MOBİL ORTAM İLE İLGİLİ ÖZELLİKLER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388371535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839417" y="1433000"/>
            <a:ext cx="10729191" cy="467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4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sz="22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eaLnBrk="1" hangingPunct="1">
              <a:buFont typeface="Wingdings" panose="05000000000000000000" pitchFamily="2" charset="2"/>
              <a:buNone/>
            </a:pPr>
            <a:r>
              <a:rPr lang="tr-TR" altLang="tr-TR" b="1" dirty="0"/>
              <a:t>Sunucu Erişimi ve Bant Genişliği Sorunları</a:t>
            </a:r>
          </a:p>
          <a:p>
            <a:pPr marL="0" indent="0" eaLnBrk="1" hangingPunct="1">
              <a:buFont typeface="Wingdings" panose="05000000000000000000" pitchFamily="2" charset="2"/>
              <a:buNone/>
            </a:pPr>
            <a:r>
              <a:rPr lang="tr-TR" altLang="tr-TR" dirty="0"/>
              <a:t>Tüm mobil uygulamaları ortak olarak ilgilendiren bir diğer önemli nokta ise sunucu erişimi ve bant genişliği sorunlarıdır. Bant genişliği verimli bir biçimde ve akıllıca kullanılmalıdır. </a:t>
            </a:r>
          </a:p>
          <a:p>
            <a:endParaRPr lang="tr-TR" dirty="0"/>
          </a:p>
          <a:p>
            <a:pPr eaLnBrk="1" hangingPunct="1"/>
            <a:endParaRPr lang="tr-TR" dirty="0"/>
          </a:p>
        </p:txBody>
      </p:sp>
      <p:sp>
        <p:nvSpPr>
          <p:cNvPr id="2" name="Unvan 1"/>
          <p:cNvSpPr>
            <a:spLocks noGrp="1"/>
          </p:cNvSpPr>
          <p:nvPr>
            <p:ph type="title"/>
          </p:nvPr>
        </p:nvSpPr>
        <p:spPr/>
        <p:txBody>
          <a:bodyPr/>
          <a:lstStyle/>
          <a:p>
            <a:r>
              <a:rPr lang="tr-TR" altLang="tr-TR" dirty="0"/>
              <a:t>MOBİL ORTAM İLE İLGİLİ ÖZELLİKLER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spTree>
    <p:extLst>
      <p:ext uri="{BB962C8B-B14F-4D97-AF65-F5344CB8AC3E}">
        <p14:creationId xmlns:p14="http://schemas.microsoft.com/office/powerpoint/2010/main" val="1197759209"/>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MOBİL ARAYÜZ TASARIM İLKELERİ</a:t>
            </a:r>
            <a:endParaRPr lang="tr-TR" dirty="0"/>
          </a:p>
        </p:txBody>
      </p:sp>
      <p:sp>
        <p:nvSpPr>
          <p:cNvPr id="3" name="İçerik Yer Tutucusu 2"/>
          <p:cNvSpPr>
            <a:spLocks noGrp="1"/>
          </p:cNvSpPr>
          <p:nvPr>
            <p:ph idx="1"/>
          </p:nvPr>
        </p:nvSpPr>
        <p:spPr/>
        <p:txBody>
          <a:bodyPr/>
          <a:lstStyle/>
          <a:p>
            <a:pPr eaLnBrk="1" hangingPunct="1"/>
            <a:r>
              <a:rPr lang="tr-TR" altLang="tr-TR" dirty="0"/>
              <a:t>Mobil </a:t>
            </a:r>
            <a:r>
              <a:rPr lang="tr-TR" altLang="tr-TR" dirty="0" err="1"/>
              <a:t>arayüz</a:t>
            </a:r>
            <a:r>
              <a:rPr lang="tr-TR" altLang="tr-TR" dirty="0"/>
              <a:t> geliştiricileri, tecrübelerine dayanarak tasarım ilkelerini dört ana başlık altında toplamışlardır: </a:t>
            </a:r>
          </a:p>
          <a:p>
            <a:pPr lvl="1" eaLnBrk="1" hangingPunct="1">
              <a:buFont typeface="Wingdings" panose="05000000000000000000" pitchFamily="2" charset="2"/>
              <a:buChar char="Ø"/>
            </a:pPr>
            <a:r>
              <a:rPr lang="tr-TR" altLang="tr-TR" dirty="0"/>
              <a:t>Uygulama İlkeleri, </a:t>
            </a:r>
          </a:p>
          <a:p>
            <a:pPr lvl="1" eaLnBrk="1" hangingPunct="1">
              <a:buFont typeface="Wingdings" panose="05000000000000000000" pitchFamily="2" charset="2"/>
              <a:buChar char="Ø"/>
            </a:pPr>
            <a:r>
              <a:rPr lang="tr-TR" altLang="tr-TR" dirty="0"/>
              <a:t>Deste Tasarım İlkeleri,</a:t>
            </a:r>
          </a:p>
          <a:p>
            <a:pPr lvl="1" eaLnBrk="1" hangingPunct="1">
              <a:buFont typeface="Wingdings" panose="05000000000000000000" pitchFamily="2" charset="2"/>
              <a:buChar char="Ø"/>
            </a:pPr>
            <a:r>
              <a:rPr lang="tr-TR" altLang="tr-TR" dirty="0"/>
              <a:t>Kart Tasarım İlkeleri,</a:t>
            </a:r>
          </a:p>
          <a:p>
            <a:pPr lvl="1" eaLnBrk="1" hangingPunct="1">
              <a:buFont typeface="Wingdings" panose="05000000000000000000" pitchFamily="2" charset="2"/>
              <a:buChar char="Ø"/>
            </a:pPr>
            <a:r>
              <a:rPr lang="tr-TR" altLang="tr-TR" dirty="0" err="1"/>
              <a:t>Navigasyon</a:t>
            </a:r>
            <a:r>
              <a:rPr lang="tr-TR" altLang="tr-TR" dirty="0"/>
              <a:t> İlkeleri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3758055875"/>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1116</TotalTime>
  <Words>1647</Words>
  <Application>Microsoft Office PowerPoint</Application>
  <PresentationFormat>Geniş ekran</PresentationFormat>
  <Paragraphs>124</Paragraphs>
  <Slides>26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26</vt:i4>
      </vt:variant>
    </vt:vector>
  </HeadingPairs>
  <TitlesOfParts>
    <vt:vector size="33" baseType="lpstr">
      <vt:lpstr>Arial</vt:lpstr>
      <vt:lpstr>Calibri</vt:lpstr>
      <vt:lpstr>Franklin Gothic Book</vt:lpstr>
      <vt:lpstr>Times New Roman</vt:lpstr>
      <vt:lpstr>Verdana</vt:lpstr>
      <vt:lpstr>Wingdings</vt:lpstr>
      <vt:lpstr>AnkaraÜniversitesiDersNotları</vt:lpstr>
      <vt:lpstr> Mobil Arayüz Tasarımı</vt:lpstr>
      <vt:lpstr>MOBİL ARAYÜZ TASARIMI</vt:lpstr>
      <vt:lpstr>MOBİL ARAYÜZ TASARIMI</vt:lpstr>
      <vt:lpstr>MOBİL ORTAM İLE İLGİLİ ÖZELLİKLER</vt:lpstr>
      <vt:lpstr>MOBİL ORTAM İLE İLGİLİ ÖZELLİKLER</vt:lpstr>
      <vt:lpstr>MOBİL ORTAM İLE İLGİLİ ÖZELLİKLER</vt:lpstr>
      <vt:lpstr>MOBİL ORTAM İLE İLGİLİ ÖZELLİKLER</vt:lpstr>
      <vt:lpstr>MOBİL ORTAM İLE İLGİLİ ÖZELLİKLER</vt:lpstr>
      <vt:lpstr>MOBİL ARAYÜZ TASARIM İLKELERİ</vt:lpstr>
      <vt:lpstr>MOBİL ARAYÜZ TASARIM İLKELERİ</vt:lpstr>
      <vt:lpstr>MOBİL ARAYÜZ TASARIM İLKELERİ</vt:lpstr>
      <vt:lpstr>MOBİL ARAYÜZ TASARIM İLKELERİ</vt:lpstr>
      <vt:lpstr>MOBİL ARAYÜZ TASARIM İLKELERİ</vt:lpstr>
      <vt:lpstr>UYGULAMA İLKELERİ</vt:lpstr>
      <vt:lpstr>UYGULAMA İLKELERİ</vt:lpstr>
      <vt:lpstr>UYGULAMA İLKELERİ</vt:lpstr>
      <vt:lpstr>UYGULAMA İLKELERİ</vt:lpstr>
      <vt:lpstr>UYGULAMA İLKELERİ</vt:lpstr>
      <vt:lpstr>DESTE TASARIM İLKELERİ</vt:lpstr>
      <vt:lpstr>DESTE TASARIM İLKELERİ</vt:lpstr>
      <vt:lpstr>KART TASARIM İLKELERİ</vt:lpstr>
      <vt:lpstr>KAYDIRMA İŞLEMİ</vt:lpstr>
      <vt:lpstr>KAYDIRMA İŞLEMİ</vt:lpstr>
      <vt:lpstr>BAŞLIK ATAMA</vt:lpstr>
      <vt:lpstr>BAŞLIK ATAMA</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184</cp:revision>
  <dcterms:created xsi:type="dcterms:W3CDTF">2010-03-18T21:19:52Z</dcterms:created>
  <dcterms:modified xsi:type="dcterms:W3CDTF">2017-11-28T14:33:10Z</dcterms:modified>
</cp:coreProperties>
</file>