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3" r:id="rId4"/>
    <p:sldId id="264" r:id="rId5"/>
    <p:sldId id="265" r:id="rId6"/>
    <p:sldId id="266" r:id="rId7"/>
    <p:sldId id="340" r:id="rId8"/>
    <p:sldId id="341" r:id="rId9"/>
    <p:sldId id="306" r:id="rId10"/>
    <p:sldId id="342" r:id="rId11"/>
    <p:sldId id="343" r:id="rId12"/>
    <p:sldId id="267" r:id="rId13"/>
    <p:sldId id="268" r:id="rId14"/>
    <p:sldId id="296" r:id="rId15"/>
    <p:sldId id="269" r:id="rId16"/>
    <p:sldId id="271" r:id="rId17"/>
    <p:sldId id="298" r:id="rId18"/>
    <p:sldId id="302" r:id="rId19"/>
    <p:sldId id="273" r:id="rId20"/>
    <p:sldId id="303" r:id="rId21"/>
    <p:sldId id="307" r:id="rId22"/>
    <p:sldId id="344" r:id="rId23"/>
    <p:sldId id="345" r:id="rId24"/>
    <p:sldId id="346" r:id="rId25"/>
    <p:sldId id="347" r:id="rId26"/>
    <p:sldId id="348" r:id="rId27"/>
    <p:sldId id="349" r:id="rId28"/>
    <p:sldId id="350" r:id="rId29"/>
    <p:sldId id="304" r:id="rId30"/>
    <p:sldId id="308" r:id="rId31"/>
    <p:sldId id="351" r:id="rId32"/>
    <p:sldId id="352" r:id="rId33"/>
    <p:sldId id="353" r:id="rId34"/>
    <p:sldId id="354" r:id="rId3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57" d="100"/>
          <a:sy n="57" d="100"/>
        </p:scale>
        <p:origin x="36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2570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9996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1327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1931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3488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0278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7216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3605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5679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6656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0283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088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921184" y="112734"/>
            <a:ext cx="9684845" cy="6413666"/>
            <a:chOff x="921184" y="112734"/>
            <a:chExt cx="9684845" cy="6413666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21184" y="112734"/>
              <a:ext cx="9684845" cy="5536503"/>
            </a:xfrm>
            <a:prstGeom prst="rect">
              <a:avLst/>
            </a:prstGeom>
          </p:spPr>
        </p:pic>
        <p:sp>
          <p:nvSpPr>
            <p:cNvPr id="5" name="Rectangle 4"/>
            <p:cNvSpPr/>
            <p:nvPr/>
          </p:nvSpPr>
          <p:spPr>
            <a:xfrm>
              <a:off x="2069774" y="4772074"/>
              <a:ext cx="7387663" cy="175432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tr-TR" sz="5400" b="1">
                  <a:solidFill>
                    <a:srgbClr val="FF0000"/>
                  </a:solidFill>
                </a:rPr>
                <a:t>MSS 432</a:t>
              </a:r>
            </a:p>
            <a:p>
              <a:r>
                <a:rPr lang="tr-TR" sz="5400" b="1" smtClean="0">
                  <a:solidFill>
                    <a:srgbClr val="FF0000"/>
                  </a:solidFill>
                </a:rPr>
                <a:t>İŞ </a:t>
              </a:r>
              <a:r>
                <a:rPr lang="tr-TR" sz="5400" b="1" dirty="0" smtClean="0">
                  <a:solidFill>
                    <a:srgbClr val="FF0000"/>
                  </a:solidFill>
                </a:rPr>
                <a:t>SAĞLIĞI VE GÜVENLİĞİ</a:t>
              </a:r>
              <a:endParaRPr lang="tr-TR" sz="5400" dirty="0"/>
            </a:p>
          </p:txBody>
        </p:sp>
      </p:grpSp>
    </p:spTree>
    <p:extLst>
      <p:ext uri="{BB962C8B-B14F-4D97-AF65-F5344CB8AC3E}">
        <p14:creationId xmlns:p14="http://schemas.microsoft.com/office/powerpoint/2010/main" val="5866911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>
            <a:spLocks noGrp="1"/>
          </p:cNvSpPr>
          <p:nvPr>
            <p:ph idx="1"/>
          </p:nvPr>
        </p:nvSpPr>
        <p:spPr>
          <a:xfrm>
            <a:off x="337157" y="1023959"/>
            <a:ext cx="11512463" cy="435133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tr-TR" b="1" dirty="0" smtClean="0">
                <a:solidFill>
                  <a:srgbClr val="FF0000"/>
                </a:solidFill>
              </a:rPr>
              <a:t>vi. </a:t>
            </a:r>
            <a:r>
              <a:rPr lang="tr-TR" dirty="0" smtClean="0">
                <a:latin typeface="Batang" panose="02030600000101010101" pitchFamily="18" charset="-127"/>
                <a:ea typeface="Batang" panose="02030600000101010101" pitchFamily="18" charset="-127"/>
              </a:rPr>
              <a:t>“Demiryolları, karayolları ve köprülerin yapılması, korunması ya da onarım ve tadili gibi, işçilerin yerleşim yerlerinden uzak bir mesafede bulunan işyerlerine hep </a:t>
            </a:r>
            <a:r>
              <a:rPr lang="tr-TR" u="sng" dirty="0" smtClean="0">
                <a:latin typeface="Batang" panose="02030600000101010101" pitchFamily="18" charset="-127"/>
                <a:ea typeface="Batang" panose="02030600000101010101" pitchFamily="18" charset="-127"/>
              </a:rPr>
              <a:t>birlikte getirilip götürülmeleri gereken her türlü işlerde </a:t>
            </a:r>
            <a:r>
              <a:rPr lang="tr-TR" dirty="0" smtClean="0">
                <a:latin typeface="Batang" panose="02030600000101010101" pitchFamily="18" charset="-127"/>
                <a:ea typeface="Batang" panose="02030600000101010101" pitchFamily="18" charset="-127"/>
              </a:rPr>
              <a:t>bunların toplu ve düzenli bir şekilde götürülüp getirilmeleri esnasında geçen süreler.” </a:t>
            </a:r>
            <a:r>
              <a:rPr lang="tr-TR" sz="1800" dirty="0" smtClean="0">
                <a:latin typeface="Batang" panose="02030600000101010101" pitchFamily="18" charset="-127"/>
                <a:ea typeface="Batang" panose="02030600000101010101" pitchFamily="18" charset="-127"/>
              </a:rPr>
              <a:t>(md.66/bent 1, f). </a:t>
            </a:r>
          </a:p>
          <a:p>
            <a:pPr>
              <a:lnSpc>
                <a:spcPct val="150000"/>
              </a:lnSpc>
            </a:pPr>
            <a:endParaRPr lang="tr-TR" dirty="0" smtClean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5" name="1 Başlık"/>
          <p:cNvSpPr>
            <a:spLocks noGrp="1"/>
          </p:cNvSpPr>
          <p:nvPr/>
        </p:nvSpPr>
        <p:spPr>
          <a:xfrm>
            <a:off x="1705627" y="5725961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tr-TR" dirty="0" smtClean="0">
                <a:solidFill>
                  <a:srgbClr val="FF0000"/>
                </a:solidFill>
              </a:rPr>
              <a:t>***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40632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/>
        </p:nvSpPr>
        <p:spPr>
          <a:xfrm>
            <a:off x="1816273" y="0"/>
            <a:ext cx="8229600" cy="15391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tr-TR" sz="3200" b="1" u="sng" dirty="0" smtClean="0">
                <a:solidFill>
                  <a:srgbClr val="FF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İş Hukukunda </a:t>
            </a:r>
          </a:p>
          <a:p>
            <a:pPr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tr-TR" sz="3200" b="1" u="sng" dirty="0" smtClean="0">
                <a:solidFill>
                  <a:srgbClr val="FF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Gece Süresi-Gece Çalışması</a:t>
            </a:r>
            <a:endParaRPr lang="tr-TR" sz="3200" b="1" u="sng" dirty="0">
              <a:solidFill>
                <a:srgbClr val="FF0000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5156" y="2040410"/>
            <a:ext cx="1206674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tr-TR" sz="3200" dirty="0">
                <a:latin typeface="Batang" panose="02030600000101010101" pitchFamily="18" charset="-127"/>
                <a:ea typeface="Batang" panose="02030600000101010101" pitchFamily="18" charset="-127"/>
              </a:rPr>
              <a:t>“Çalışma hayatında gece en geç saat </a:t>
            </a:r>
            <a:r>
              <a:rPr lang="tr-TR" sz="3200" b="1" u="sng" dirty="0">
                <a:latin typeface="Batang" panose="02030600000101010101" pitchFamily="18" charset="-127"/>
                <a:ea typeface="Batang" panose="02030600000101010101" pitchFamily="18" charset="-127"/>
              </a:rPr>
              <a:t>20.00’de </a:t>
            </a:r>
            <a:r>
              <a:rPr lang="tr-TR" sz="3200" dirty="0">
                <a:latin typeface="Batang" panose="02030600000101010101" pitchFamily="18" charset="-127"/>
                <a:ea typeface="Batang" panose="02030600000101010101" pitchFamily="18" charset="-127"/>
              </a:rPr>
              <a:t>başlayarak en erken saat </a:t>
            </a:r>
            <a:r>
              <a:rPr lang="tr-TR" sz="3200" b="1" u="sng" dirty="0">
                <a:latin typeface="Batang" panose="02030600000101010101" pitchFamily="18" charset="-127"/>
                <a:ea typeface="Batang" panose="02030600000101010101" pitchFamily="18" charset="-127"/>
              </a:rPr>
              <a:t>06.00</a:t>
            </a:r>
            <a:r>
              <a:rPr lang="tr-TR" sz="3200" dirty="0">
                <a:latin typeface="Batang" panose="02030600000101010101" pitchFamily="18" charset="-127"/>
                <a:ea typeface="Batang" panose="02030600000101010101" pitchFamily="18" charset="-127"/>
              </a:rPr>
              <a:t>’ya kadar geçen ve herhalde </a:t>
            </a:r>
            <a:r>
              <a:rPr lang="tr-TR" sz="3200" b="1" u="sng" dirty="0">
                <a:latin typeface="Batang" panose="02030600000101010101" pitchFamily="18" charset="-127"/>
                <a:ea typeface="Batang" panose="02030600000101010101" pitchFamily="18" charset="-127"/>
              </a:rPr>
              <a:t>en fazla </a:t>
            </a:r>
            <a:r>
              <a:rPr lang="tr-TR" sz="3200" b="1" u="sng" dirty="0" smtClean="0">
                <a:latin typeface="Batang" panose="02030600000101010101" pitchFamily="18" charset="-127"/>
                <a:ea typeface="Batang" panose="02030600000101010101" pitchFamily="18" charset="-127"/>
              </a:rPr>
              <a:t>11 saat </a:t>
            </a:r>
            <a:r>
              <a:rPr lang="tr-TR" sz="3200" dirty="0">
                <a:latin typeface="Batang" panose="02030600000101010101" pitchFamily="18" charset="-127"/>
                <a:ea typeface="Batang" panose="02030600000101010101" pitchFamily="18" charset="-127"/>
              </a:rPr>
              <a:t>süren dönemdir”.</a:t>
            </a:r>
          </a:p>
        </p:txBody>
      </p:sp>
    </p:spTree>
    <p:extLst>
      <p:ext uri="{BB962C8B-B14F-4D97-AF65-F5344CB8AC3E}">
        <p14:creationId xmlns:p14="http://schemas.microsoft.com/office/powerpoint/2010/main" val="28351479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17535" y="397360"/>
            <a:ext cx="10968624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tr-TR" sz="2800" dirty="0" smtClean="0">
                <a:latin typeface="Batang" panose="02030600000101010101" pitchFamily="18" charset="-127"/>
                <a:ea typeface="Batang" panose="02030600000101010101" pitchFamily="18" charset="-127"/>
              </a:rPr>
              <a:t>Kanun der ki;</a:t>
            </a:r>
          </a:p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endParaRPr lang="tr-TR" sz="28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endParaRPr lang="tr-TR" sz="2800" dirty="0" smtClean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en-US" sz="2800" dirty="0" smtClean="0">
                <a:latin typeface="Batang" panose="02030600000101010101" pitchFamily="18" charset="-127"/>
                <a:ea typeface="Batang" panose="02030600000101010101" pitchFamily="18" charset="-127"/>
              </a:rPr>
              <a:t>“en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geç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”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ve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“en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erken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”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ve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“en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fazla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on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bir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saat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”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tabirleri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,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gece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döneminin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başlangıç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ve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bitiş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zamanlarının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değiştirilebileceğini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; </a:t>
            </a:r>
            <a:r>
              <a:rPr lang="en-US" sz="2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ancak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başlangıcının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akşam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20.00’den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sonraki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,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bitişinin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ise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sabah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6’dan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önceki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bir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saat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olarak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ve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buna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göre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de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gece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süresinin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, </a:t>
            </a:r>
            <a:r>
              <a:rPr lang="en-US" sz="2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hiçbir</a:t>
            </a:r>
            <a:r>
              <a:rPr 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şekilde</a:t>
            </a:r>
            <a:r>
              <a:rPr 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 on </a:t>
            </a:r>
            <a:r>
              <a:rPr lang="en-US" sz="2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bir</a:t>
            </a:r>
            <a:r>
              <a:rPr 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saatin</a:t>
            </a:r>
            <a:r>
              <a:rPr 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üzerinde</a:t>
            </a:r>
            <a:r>
              <a:rPr 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belirlenemeyeceğini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ifade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etmektedir</a:t>
            </a:r>
            <a:endParaRPr lang="tr-TR" sz="2800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955635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80411" y="426657"/>
            <a:ext cx="5719556" cy="60124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000" dirty="0" smtClean="0">
                <a:solidFill>
                  <a:srgbClr val="FF0000"/>
                </a:solidFill>
              </a:rPr>
              <a:t/>
            </a:r>
            <a:br>
              <a:rPr lang="tr-TR" sz="4000" dirty="0" smtClean="0">
                <a:solidFill>
                  <a:srgbClr val="FF0000"/>
                </a:solidFill>
              </a:rPr>
            </a:br>
            <a:r>
              <a:rPr lang="tr-TR" sz="4000" dirty="0" smtClean="0">
                <a:solidFill>
                  <a:srgbClr val="FF0000"/>
                </a:solidFill>
              </a:rPr>
              <a:t>Kimler gece çalışabilir:</a:t>
            </a:r>
            <a:endParaRPr lang="tr-TR" sz="4000" dirty="0">
              <a:solidFill>
                <a:srgbClr val="FF0000"/>
              </a:solidFill>
            </a:endParaRPr>
          </a:p>
        </p:txBody>
      </p:sp>
      <p:sp>
        <p:nvSpPr>
          <p:cNvPr id="4" name="2 İçerik Yer Tutucusu"/>
          <p:cNvSpPr>
            <a:spLocks noGrp="1"/>
          </p:cNvSpPr>
          <p:nvPr/>
        </p:nvSpPr>
        <p:spPr>
          <a:xfrm>
            <a:off x="280410" y="1654535"/>
            <a:ext cx="11581737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 hangingPunct="0">
              <a:spcAft>
                <a:spcPts val="0"/>
              </a:spcAft>
              <a:buNone/>
              <a:defRPr/>
            </a:pPr>
            <a:r>
              <a:rPr lang="tr-TR" dirty="0" smtClean="0"/>
              <a:t>Gece çalışması, mesleki ve fizyolojik nitelikte risklere ortam hazırlaması, işçi sağlığını bozması, aile başta olmak üzere sosyal çevreden kopmaya yol açması, kişiliğin oluşumu ve gelişimini olumsuz etkilemesi gibi nedenlerle </a:t>
            </a:r>
            <a:r>
              <a:rPr lang="tr-TR" b="1" u="sng" dirty="0" smtClean="0"/>
              <a:t>18 yaşını doldurmamış çocuk ve genç işçilerin sanayiye ait işlerde gece çalıştırılması yasaklanmış</a:t>
            </a:r>
            <a:r>
              <a:rPr lang="tr-TR" dirty="0" smtClean="0"/>
              <a:t>; +</a:t>
            </a:r>
          </a:p>
          <a:p>
            <a:pPr marL="0" indent="0" fontAlgn="auto" hangingPunct="0">
              <a:spcAft>
                <a:spcPts val="0"/>
              </a:spcAft>
              <a:buNone/>
              <a:defRPr/>
            </a:pPr>
            <a:endParaRPr lang="tr-TR" dirty="0" smtClean="0"/>
          </a:p>
          <a:p>
            <a:pPr marL="0" indent="0" fontAlgn="auto" hangingPunct="0">
              <a:spcAft>
                <a:spcPts val="0"/>
              </a:spcAft>
              <a:buNone/>
              <a:defRPr/>
            </a:pPr>
            <a:r>
              <a:rPr lang="tr-TR" b="1" u="sng" dirty="0" smtClean="0"/>
              <a:t>18 yaşını doldurmuş kadın işçilerin </a:t>
            </a:r>
            <a:r>
              <a:rPr lang="tr-TR" dirty="0" smtClean="0"/>
              <a:t>gece postalarında çalıştırılması için özel düzenlemeler öngörülmüştür.</a:t>
            </a:r>
          </a:p>
          <a:p>
            <a:pPr fontAlgn="auto" hangingPunct="0">
              <a:spcAft>
                <a:spcPts val="0"/>
              </a:spcAft>
              <a:buFont typeface="Arial" pitchFamily="34" charset="0"/>
              <a:buNone/>
              <a:defRPr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9549229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/>
        </p:nvSpPr>
        <p:spPr>
          <a:xfrm>
            <a:off x="1345554" y="152400"/>
            <a:ext cx="9576048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u="sng" dirty="0" smtClean="0">
                <a:solidFill>
                  <a:schemeClr val="tx2"/>
                </a:solidFill>
              </a:rPr>
              <a:t>Fazla Çalışma </a:t>
            </a:r>
            <a:r>
              <a:rPr lang="tr-TR" sz="3200" u="sng" dirty="0" smtClean="0">
                <a:solidFill>
                  <a:schemeClr val="tx2"/>
                </a:solidFill>
              </a:rPr>
              <a:t>ve </a:t>
            </a:r>
            <a:r>
              <a:rPr lang="tr-TR" sz="3200" b="1" u="sng" dirty="0" smtClean="0">
                <a:solidFill>
                  <a:schemeClr val="tx2"/>
                </a:solidFill>
              </a:rPr>
              <a:t>Fazla Sürelerle </a:t>
            </a:r>
            <a:r>
              <a:rPr lang="tr-TR" sz="3200" u="sng" dirty="0" smtClean="0">
                <a:solidFill>
                  <a:schemeClr val="tx2"/>
                </a:solidFill>
              </a:rPr>
              <a:t>Yapılan Çalışma </a:t>
            </a:r>
          </a:p>
        </p:txBody>
      </p:sp>
      <p:sp>
        <p:nvSpPr>
          <p:cNvPr id="2" name="Rectangle 1"/>
          <p:cNvSpPr/>
          <p:nvPr/>
        </p:nvSpPr>
        <p:spPr>
          <a:xfrm>
            <a:off x="288099" y="1949875"/>
            <a:ext cx="1099785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tr-TR" sz="2400" dirty="0">
                <a:solidFill>
                  <a:srgbClr val="FF0000"/>
                </a:solidFill>
                <a:latin typeface="Candara" panose="020E0502030303020204" pitchFamily="34" charset="0"/>
              </a:rPr>
              <a:t>Fazla </a:t>
            </a:r>
            <a:r>
              <a:rPr lang="tr-TR" sz="2400" dirty="0" smtClean="0">
                <a:solidFill>
                  <a:srgbClr val="FF0000"/>
                </a:solidFill>
                <a:latin typeface="Candara" panose="020E0502030303020204" pitchFamily="34" charset="0"/>
              </a:rPr>
              <a:t>çalışma</a:t>
            </a:r>
            <a:r>
              <a:rPr lang="tr-TR" sz="2400" dirty="0" smtClean="0">
                <a:latin typeface="Candara" panose="020E0502030303020204" pitchFamily="34" charset="0"/>
              </a:rPr>
              <a:t>: </a:t>
            </a:r>
            <a:r>
              <a:rPr lang="tr-TR" sz="2400" dirty="0">
                <a:latin typeface="Candara" panose="020E0502030303020204" pitchFamily="34" charset="0"/>
              </a:rPr>
              <a:t>Kanunda yazılı koşullar çerçevesinde, haftalık </a:t>
            </a:r>
            <a:r>
              <a:rPr lang="tr-TR" sz="2400" dirty="0" smtClean="0">
                <a:latin typeface="Candara" panose="020E0502030303020204" pitchFamily="34" charset="0"/>
              </a:rPr>
              <a:t>45 </a:t>
            </a:r>
            <a:r>
              <a:rPr lang="tr-TR" sz="2400" dirty="0">
                <a:latin typeface="Candara" panose="020E0502030303020204" pitchFamily="34" charset="0"/>
              </a:rPr>
              <a:t>saati aşan </a:t>
            </a:r>
            <a:r>
              <a:rPr lang="tr-TR" sz="2400" dirty="0" smtClean="0">
                <a:latin typeface="Candara" panose="020E0502030303020204" pitchFamily="34" charset="0"/>
              </a:rPr>
              <a:t>çalışmalar</a:t>
            </a:r>
            <a:endParaRPr lang="tr-TR" sz="2400" dirty="0">
              <a:latin typeface="Candara" panose="020E0502030303020204" pitchFamily="34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tr-TR" sz="2400" dirty="0" smtClean="0">
                <a:solidFill>
                  <a:srgbClr val="FF0000"/>
                </a:solidFill>
                <a:latin typeface="Candara" panose="020E0502030303020204" pitchFamily="34" charset="0"/>
              </a:rPr>
              <a:t>    (Mesai)</a:t>
            </a:r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endParaRPr lang="tr-TR" sz="2400" dirty="0">
              <a:latin typeface="Candara" panose="020E0502030303020204" pitchFamily="34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tr-TR" sz="2400" dirty="0" smtClean="0">
                <a:solidFill>
                  <a:srgbClr val="FF0000"/>
                </a:solidFill>
                <a:latin typeface="Candara" panose="020E0502030303020204" pitchFamily="34" charset="0"/>
              </a:rPr>
              <a:t>Fazla </a:t>
            </a:r>
            <a:r>
              <a:rPr lang="tr-TR" sz="2400" dirty="0">
                <a:solidFill>
                  <a:srgbClr val="FF0000"/>
                </a:solidFill>
                <a:latin typeface="Candara" panose="020E0502030303020204" pitchFamily="34" charset="0"/>
              </a:rPr>
              <a:t>sürelerle </a:t>
            </a:r>
            <a:r>
              <a:rPr lang="tr-TR" sz="2400" dirty="0" smtClean="0">
                <a:solidFill>
                  <a:srgbClr val="FF0000"/>
                </a:solidFill>
                <a:latin typeface="Candara" panose="020E0502030303020204" pitchFamily="34" charset="0"/>
              </a:rPr>
              <a:t>çalışma: </a:t>
            </a:r>
            <a:r>
              <a:rPr lang="tr-TR" sz="2400" dirty="0" smtClean="0">
                <a:latin typeface="Candara" panose="020E0502030303020204" pitchFamily="34" charset="0"/>
              </a:rPr>
              <a:t>Haftalık </a:t>
            </a:r>
            <a:r>
              <a:rPr lang="tr-TR" sz="2400" dirty="0">
                <a:latin typeface="Candara" panose="020E0502030303020204" pitchFamily="34" charset="0"/>
              </a:rPr>
              <a:t>çalışma süresinin sözleşmelerle </a:t>
            </a:r>
            <a:r>
              <a:rPr lang="tr-TR" sz="2400" dirty="0" smtClean="0">
                <a:latin typeface="Candara" panose="020E0502030303020204" pitchFamily="34" charset="0"/>
              </a:rPr>
              <a:t>45 </a:t>
            </a:r>
            <a:r>
              <a:rPr lang="tr-TR" sz="2400" dirty="0">
                <a:latin typeface="Candara" panose="020E0502030303020204" pitchFamily="34" charset="0"/>
              </a:rPr>
              <a:t>saatin altında belirlendiği durumlarda </a:t>
            </a:r>
            <a:r>
              <a:rPr lang="tr-TR" sz="2400" dirty="0" smtClean="0">
                <a:latin typeface="Candara" panose="020E0502030303020204" pitchFamily="34" charset="0"/>
              </a:rPr>
              <a:t>(işçinin sağlının olumsuz etkileeyecek işler) uygulanan </a:t>
            </a:r>
            <a:r>
              <a:rPr lang="tr-TR" sz="2400" dirty="0">
                <a:latin typeface="Candara" panose="020E0502030303020204" pitchFamily="34" charset="0"/>
              </a:rPr>
              <a:t>ortalama  haftalık çalışma süresini aşan ve </a:t>
            </a:r>
            <a:r>
              <a:rPr lang="tr-TR" sz="2400" dirty="0" smtClean="0">
                <a:latin typeface="Candara" panose="020E0502030303020204" pitchFamily="34" charset="0"/>
              </a:rPr>
              <a:t>max. 45 </a:t>
            </a:r>
            <a:r>
              <a:rPr lang="tr-TR" sz="2400" dirty="0">
                <a:latin typeface="Candara" panose="020E0502030303020204" pitchFamily="34" charset="0"/>
              </a:rPr>
              <a:t>saate kadar yapılan </a:t>
            </a:r>
            <a:r>
              <a:rPr lang="tr-TR" sz="2400" dirty="0" smtClean="0">
                <a:latin typeface="Candara" panose="020E0502030303020204" pitchFamily="34" charset="0"/>
              </a:rPr>
              <a:t>çalışmalar</a:t>
            </a:r>
            <a:endParaRPr lang="tr-TR" sz="2400" dirty="0">
              <a:solidFill>
                <a:srgbClr val="FF0000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8544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/>
        </p:nvSpPr>
        <p:spPr>
          <a:xfrm>
            <a:off x="1553749" y="304800"/>
            <a:ext cx="8458200" cy="6553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sz="3600" b="1" dirty="0" smtClean="0">
                <a:solidFill>
                  <a:schemeClr val="tx2"/>
                </a:solidFill>
              </a:rPr>
              <a:t>Fazla Çalışma Ücreti</a:t>
            </a:r>
            <a:r>
              <a:rPr lang="tr-TR" sz="2500" b="1" dirty="0" smtClean="0">
                <a:solidFill>
                  <a:schemeClr val="tx2"/>
                </a:solidFill>
              </a:rPr>
              <a:t>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tr-TR" sz="2500" b="1" dirty="0" smtClean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sz="3600" dirty="0" smtClean="0"/>
              <a:t>“</a:t>
            </a:r>
            <a:r>
              <a:rPr lang="tr-TR" sz="3600" dirty="0"/>
              <a:t>F</a:t>
            </a:r>
            <a:r>
              <a:rPr lang="tr-TR" sz="3600" dirty="0" smtClean="0"/>
              <a:t>azla çalışma”lar için ise normal ücretin saat başına düşen miktarının % 50 zamlı olarak hesaplanacaktır.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tr-TR" sz="36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tr-TR" sz="3600" dirty="0" smtClean="0"/>
          </a:p>
          <a:p>
            <a:pPr>
              <a:lnSpc>
                <a:spcPct val="90000"/>
              </a:lnSpc>
              <a:buNone/>
            </a:pPr>
            <a:r>
              <a:rPr lang="tr-TR" sz="3600" dirty="0"/>
              <a:t>“Fazla sürelerle yapılan çalışma”ların ücreti normal ücretin saat başına düşen miktarının % 25 yükseltilmesi </a:t>
            </a:r>
            <a:r>
              <a:rPr lang="tr-TR" sz="3600" dirty="0" smtClean="0"/>
              <a:t>suretiyle hesaplanır.</a:t>
            </a:r>
            <a:endParaRPr lang="tr-TR" sz="36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tr-TR" sz="3600" dirty="0" smtClean="0"/>
          </a:p>
        </p:txBody>
      </p:sp>
    </p:spTree>
    <p:extLst>
      <p:ext uri="{BB962C8B-B14F-4D97-AF65-F5344CB8AC3E}">
        <p14:creationId xmlns:p14="http://schemas.microsoft.com/office/powerpoint/2010/main" val="932757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>
          <a:xfrm>
            <a:off x="2358231" y="-1045"/>
            <a:ext cx="8229600" cy="3505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tr-T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DİNLENME SÜRELERİ</a:t>
            </a:r>
            <a:br>
              <a:rPr kumimoji="0" lang="tr-TR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tr-TR" sz="4400" b="1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/>
        </p:nvSpPr>
        <p:spPr>
          <a:xfrm>
            <a:off x="2358231" y="3176587"/>
            <a:ext cx="7475538" cy="504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tr-TR" sz="2400" dirty="0" smtClean="0">
                <a:solidFill>
                  <a:schemeClr val="tx2"/>
                </a:solidFill>
              </a:rPr>
              <a:t/>
            </a:r>
            <a:br>
              <a:rPr lang="tr-TR" sz="2400" dirty="0" smtClean="0">
                <a:solidFill>
                  <a:schemeClr val="tx2"/>
                </a:solidFill>
              </a:rPr>
            </a:br>
            <a:r>
              <a:rPr lang="tr-TR" sz="2400" dirty="0" smtClean="0">
                <a:solidFill>
                  <a:schemeClr val="tx2"/>
                </a:solidFill>
              </a:rPr>
              <a:t/>
            </a:r>
            <a:br>
              <a:rPr lang="tr-TR" sz="2400" dirty="0" smtClean="0">
                <a:solidFill>
                  <a:schemeClr val="tx2"/>
                </a:solidFill>
              </a:rPr>
            </a:br>
            <a:r>
              <a:rPr lang="tr-TR" dirty="0" smtClean="0">
                <a:solidFill>
                  <a:schemeClr val="tx2"/>
                </a:solidFill>
              </a:rPr>
              <a:t>Hafta Tatili</a:t>
            </a:r>
            <a:r>
              <a:rPr lang="tr-TR" sz="4800" dirty="0" smtClean="0">
                <a:solidFill>
                  <a:schemeClr val="tx2"/>
                </a:solidFill>
              </a:rPr>
              <a:t/>
            </a:r>
            <a:br>
              <a:rPr lang="tr-TR" sz="4800" dirty="0" smtClean="0">
                <a:solidFill>
                  <a:schemeClr val="tx2"/>
                </a:solidFill>
              </a:rPr>
            </a:br>
            <a:endParaRPr lang="tr-TR" sz="480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52554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/>
        </p:nvSpPr>
        <p:spPr>
          <a:xfrm>
            <a:off x="1486422" y="269310"/>
            <a:ext cx="9144000" cy="5943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indent="-742950">
              <a:lnSpc>
                <a:spcPct val="150000"/>
              </a:lnSpc>
              <a:buFont typeface="Wingdings" pitchFamily="2" charset="2"/>
              <a:buAutoNum type="arabicPeriod"/>
            </a:pPr>
            <a:r>
              <a:rPr lang="tr-TR" sz="2800" b="1" dirty="0" smtClean="0">
                <a:solidFill>
                  <a:srgbClr val="FF0000"/>
                </a:solidFill>
              </a:rPr>
              <a:t>İş Kanununa Göre Hafta Tatiline Hak Kazanma</a:t>
            </a:r>
          </a:p>
          <a:p>
            <a:pPr marL="0" indent="0">
              <a:lnSpc>
                <a:spcPct val="150000"/>
              </a:lnSpc>
              <a:buNone/>
            </a:pPr>
            <a:endParaRPr lang="tr-TR" sz="28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tr-TR" sz="2800" dirty="0" smtClean="0"/>
              <a:t>İş Kanunu kapsamındaki işyerlerinde, işçilere yedi günlük bir zaman dilimi içinde kesintisiz </a:t>
            </a:r>
            <a:r>
              <a:rPr lang="tr-TR" sz="2800" b="1" u="sng" dirty="0" smtClean="0"/>
              <a:t>en az yirmi dört saat </a:t>
            </a:r>
            <a:r>
              <a:rPr lang="tr-TR" sz="2800" dirty="0" smtClean="0"/>
              <a:t>dinlenme (hafta tatili) verilir.  </a:t>
            </a:r>
            <a:endParaRPr lang="tr-TR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32564147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>
            <a:spLocks noGrp="1"/>
          </p:cNvSpPr>
          <p:nvPr/>
        </p:nvSpPr>
        <p:spPr>
          <a:xfrm>
            <a:off x="1981200" y="1166019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2800" b="1" dirty="0" smtClean="0">
                <a:solidFill>
                  <a:srgbClr val="FF0000"/>
                </a:solidFill>
              </a:rPr>
              <a:t>2. Hafta Tatili Ücreti</a:t>
            </a:r>
          </a:p>
          <a:p>
            <a:pPr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tr-TR" sz="2800" b="1" dirty="0">
              <a:solidFill>
                <a:srgbClr val="FF0000"/>
              </a:solidFill>
            </a:endParaRPr>
          </a:p>
          <a:p>
            <a:pPr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2800" dirty="0" smtClean="0"/>
              <a:t>Çalışılmayan hafta tatili günü için işveren tarafından bir iş karşılığı olmaksızın o günün ücreti tam olarak ödenir”. Bu ücret, işçinin çalıştığı günlere göre bir güne düşen ücretidir”.</a:t>
            </a:r>
          </a:p>
        </p:txBody>
      </p:sp>
    </p:spTree>
    <p:extLst>
      <p:ext uri="{BB962C8B-B14F-4D97-AF65-F5344CB8AC3E}">
        <p14:creationId xmlns:p14="http://schemas.microsoft.com/office/powerpoint/2010/main" val="12199155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>
            <a:spLocks noGrp="1"/>
          </p:cNvSpPr>
          <p:nvPr/>
        </p:nvSpPr>
        <p:spPr>
          <a:xfrm>
            <a:off x="1329847" y="677504"/>
            <a:ext cx="9317276" cy="54853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Font typeface="Arial" charset="0"/>
              <a:buNone/>
            </a:pPr>
            <a:r>
              <a:rPr lang="tr-TR" sz="2800" b="1" dirty="0" smtClean="0">
                <a:solidFill>
                  <a:srgbClr val="FF0000"/>
                </a:solidFill>
              </a:rPr>
              <a:t>3. İşçinin Hafta Tatilinde Çalışması</a:t>
            </a:r>
          </a:p>
          <a:p>
            <a:pPr>
              <a:lnSpc>
                <a:spcPct val="150000"/>
              </a:lnSpc>
              <a:buFont typeface="Arial" charset="0"/>
              <a:buNone/>
            </a:pPr>
            <a:r>
              <a:rPr lang="tr-TR" sz="2800" dirty="0" smtClean="0"/>
              <a:t>Yasal zorunluluk olmasına karşın, uygulamada işçilerin ücretli hafta tatilinde çalıştırıldıkları görülmektedir. Hafta tatilinde yapılan çalışma bir tür “fazla çalışma” olduğundan, hafta tatilinde çalışan işçiye </a:t>
            </a:r>
            <a:r>
              <a:rPr lang="tr-TR" sz="2800" u="sng" dirty="0" smtClean="0"/>
              <a:t>hafta tatili ücreti dışında ayrıca yüzde elli arttırılmış ücret ödenir</a:t>
            </a:r>
            <a:r>
              <a:rPr lang="tr-TR" sz="28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381160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Dikdörtgen"/>
          <p:cNvSpPr/>
          <p:nvPr/>
        </p:nvSpPr>
        <p:spPr>
          <a:xfrm>
            <a:off x="1825379" y="2341033"/>
            <a:ext cx="815786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>
            <a:defPPr>
              <a:defRPr lang="tr-T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/>
            <a:r>
              <a:rPr lang="tr-TR" sz="5400" b="1" i="1" cap="none" spc="0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İŞ HUKUKU</a:t>
            </a:r>
            <a:endParaRPr lang="tr-TR" sz="5400" b="1" i="1" cap="none" spc="0" dirty="0">
              <a:ln w="1905"/>
              <a:solidFill>
                <a:schemeClr val="tx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324307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/>
        </p:nvSpPr>
        <p:spPr>
          <a:xfrm>
            <a:off x="2358230" y="727281"/>
            <a:ext cx="7475538" cy="3429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000" dirty="0" smtClean="0">
                <a:solidFill>
                  <a:schemeClr val="tx2"/>
                </a:solidFill>
              </a:rPr>
              <a:t>Yıllık Ücretli İzin</a:t>
            </a:r>
          </a:p>
        </p:txBody>
      </p:sp>
      <p:sp>
        <p:nvSpPr>
          <p:cNvPr id="6" name="Rectangle 5"/>
          <p:cNvSpPr>
            <a:spLocks noGrp="1" noChangeArrowheads="1"/>
          </p:cNvSpPr>
          <p:nvPr/>
        </p:nvSpPr>
        <p:spPr>
          <a:xfrm>
            <a:off x="2135559" y="1659698"/>
            <a:ext cx="7920880" cy="43152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tr-TR" sz="2800" b="1" dirty="0" smtClean="0">
                <a:solidFill>
                  <a:srgbClr val="FF0000"/>
                </a:solidFill>
              </a:rPr>
              <a:t>Yıllık Ücretli İzne Hak Kazanma</a:t>
            </a:r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endParaRPr lang="tr-TR" sz="28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tr-TR" sz="2800" dirty="0" smtClean="0"/>
              <a:t>Yıllık ücretli izne haz kazanabilmek için “işçinin işyerinde işe başladığı günden itibaren, deneme süresi de içinde olmak üzere, </a:t>
            </a:r>
            <a:r>
              <a:rPr lang="tr-TR" sz="2800" b="1" u="sng" dirty="0" smtClean="0"/>
              <a:t>en az bir yıl çalışmış </a:t>
            </a:r>
            <a:r>
              <a:rPr lang="tr-TR" sz="2800" dirty="0" smtClean="0"/>
              <a:t>olması gerekir.</a:t>
            </a:r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endParaRPr lang="tr-TR" sz="2800" dirty="0" smtClean="0"/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tr-TR" sz="28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161145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Grp="1" noChangeArrowheads="1"/>
          </p:cNvSpPr>
          <p:nvPr/>
        </p:nvSpPr>
        <p:spPr>
          <a:xfrm>
            <a:off x="814192" y="548680"/>
            <a:ext cx="10196186" cy="576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charset="0"/>
              <a:buNone/>
            </a:pPr>
            <a:r>
              <a:rPr lang="tr-TR" sz="2600" b="1" dirty="0" smtClean="0">
                <a:solidFill>
                  <a:srgbClr val="FF0000"/>
                </a:solidFill>
              </a:rPr>
              <a:t>			 </a:t>
            </a:r>
            <a:r>
              <a:rPr lang="tr-TR" sz="2600" b="1" dirty="0" smtClean="0">
                <a:solidFill>
                  <a:schemeClr val="tx2"/>
                </a:solidFill>
              </a:rPr>
              <a:t>Yıllık Ücretli İzin Süreleri</a:t>
            </a:r>
          </a:p>
          <a:p>
            <a:pPr>
              <a:buFont typeface="Wingdings" pitchFamily="2" charset="2"/>
              <a:buNone/>
            </a:pPr>
            <a:r>
              <a:rPr lang="tr-TR" sz="2600" b="1" dirty="0" smtClean="0"/>
              <a:t>İzin süreleri işçilerin işyerindeki çalışma sürelerine göre olmak üzere (md.54/IV); </a:t>
            </a:r>
          </a:p>
          <a:p>
            <a:pPr>
              <a:buFont typeface="Wingdings" pitchFamily="2" charset="2"/>
              <a:buNone/>
            </a:pPr>
            <a:endParaRPr lang="tr-TR" sz="2600" b="1" dirty="0" smtClean="0"/>
          </a:p>
          <a:p>
            <a:pPr>
              <a:buFont typeface="Wingdings" pitchFamily="2" charset="2"/>
              <a:buNone/>
            </a:pPr>
            <a:endParaRPr lang="tr-TR" sz="2600" b="1" dirty="0" smtClean="0"/>
          </a:p>
          <a:p>
            <a:pPr>
              <a:buFont typeface="Wingdings" pitchFamily="2" charset="2"/>
              <a:buNone/>
            </a:pPr>
            <a:endParaRPr lang="tr-TR" sz="2600" b="1" dirty="0" smtClean="0"/>
          </a:p>
          <a:p>
            <a:pPr>
              <a:buFont typeface="Wingdings" pitchFamily="2" charset="2"/>
              <a:buNone/>
            </a:pPr>
            <a:endParaRPr lang="tr-TR" sz="2600" b="1" dirty="0"/>
          </a:p>
          <a:p>
            <a:pPr>
              <a:buFont typeface="Wingdings" pitchFamily="2" charset="2"/>
              <a:buNone/>
            </a:pPr>
            <a:endParaRPr lang="tr-TR" sz="2600" b="1" dirty="0" smtClean="0"/>
          </a:p>
          <a:p>
            <a:pPr>
              <a:buFont typeface="Wingdings" pitchFamily="2" charset="2"/>
              <a:buNone/>
            </a:pPr>
            <a:r>
              <a:rPr lang="tr-TR" sz="2600" b="1" dirty="0" smtClean="0"/>
              <a:t>Ancak,</a:t>
            </a:r>
          </a:p>
          <a:p>
            <a:pPr>
              <a:buFont typeface="Wingdings" pitchFamily="2" charset="2"/>
              <a:buNone/>
            </a:pPr>
            <a:endParaRPr lang="tr-TR" sz="2600" b="1" dirty="0"/>
          </a:p>
          <a:p>
            <a:pPr>
              <a:buFont typeface="Wingdings" pitchFamily="2" charset="2"/>
              <a:buNone/>
            </a:pPr>
            <a:r>
              <a:rPr lang="tr-TR" sz="2600" b="1" dirty="0" smtClean="0"/>
              <a:t>18 ve daha küçük yaştaki işçilerle +  50 ve daha yukarı yaştaki işçilere verilecek yıllık ücretli izin süresi </a:t>
            </a:r>
            <a:r>
              <a:rPr lang="tr-TR" sz="2600" b="1" u="sng" dirty="0" smtClean="0">
                <a:solidFill>
                  <a:srgbClr val="FF0000"/>
                </a:solidFill>
              </a:rPr>
              <a:t>yirmi günden az olamaz</a:t>
            </a:r>
          </a:p>
          <a:p>
            <a:pPr>
              <a:buFont typeface="Wingdings" pitchFamily="2" charset="2"/>
              <a:buNone/>
            </a:pPr>
            <a:endParaRPr lang="tr-TR" sz="2600" b="1" u="sng" dirty="0" smtClean="0">
              <a:solidFill>
                <a:srgbClr val="FF0000"/>
              </a:solidFill>
            </a:endParaRPr>
          </a:p>
        </p:txBody>
      </p:sp>
      <p:sp>
        <p:nvSpPr>
          <p:cNvPr id="11" name="Right Arrow 10"/>
          <p:cNvSpPr/>
          <p:nvPr/>
        </p:nvSpPr>
        <p:spPr>
          <a:xfrm>
            <a:off x="4402898" y="2842885"/>
            <a:ext cx="2348631" cy="288621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Rectangle 1"/>
          <p:cNvSpPr/>
          <p:nvPr/>
        </p:nvSpPr>
        <p:spPr>
          <a:xfrm>
            <a:off x="2622115" y="2296123"/>
            <a:ext cx="6096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Kıdem                                       ( </a:t>
            </a:r>
            <a:r>
              <a:rPr lang="tr-TR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EN AZ ) </a:t>
            </a:r>
          </a:p>
          <a:p>
            <a:r>
              <a:rPr lang="tr-TR" sz="2800" dirty="0" smtClean="0">
                <a:latin typeface="Calibri" panose="020F0502020204030204" pitchFamily="34" charset="0"/>
              </a:rPr>
              <a:t> </a:t>
            </a:r>
            <a:r>
              <a:rPr lang="de-DE" sz="2800" dirty="0" smtClean="0">
                <a:latin typeface="Calibri" panose="020F0502020204030204" pitchFamily="34" charset="0"/>
              </a:rPr>
              <a:t>1 </a:t>
            </a:r>
            <a:r>
              <a:rPr lang="de-DE" sz="2800" dirty="0">
                <a:latin typeface="Calibri" panose="020F0502020204030204" pitchFamily="34" charset="0"/>
              </a:rPr>
              <a:t>– 5 YIL </a:t>
            </a:r>
            <a:r>
              <a:rPr lang="tr-TR" sz="2800" dirty="0" smtClean="0">
                <a:latin typeface="Calibri" panose="020F0502020204030204" pitchFamily="34" charset="0"/>
              </a:rPr>
              <a:t>                                   </a:t>
            </a:r>
            <a:r>
              <a:rPr lang="de-DE" sz="2800" dirty="0" smtClean="0">
                <a:latin typeface="Calibri" panose="020F0502020204030204" pitchFamily="34" charset="0"/>
              </a:rPr>
              <a:t>14 </a:t>
            </a:r>
            <a:r>
              <a:rPr lang="de-DE" sz="2800" dirty="0">
                <a:latin typeface="Calibri" panose="020F0502020204030204" pitchFamily="34" charset="0"/>
              </a:rPr>
              <a:t>GÜN </a:t>
            </a:r>
          </a:p>
          <a:p>
            <a:r>
              <a:rPr lang="de-DE" sz="2800" dirty="0">
                <a:latin typeface="Calibri" panose="020F0502020204030204" pitchFamily="34" charset="0"/>
              </a:rPr>
              <a:t>5 – 15 YIL </a:t>
            </a:r>
            <a:r>
              <a:rPr lang="tr-TR" sz="2800" dirty="0" smtClean="0">
                <a:latin typeface="Calibri" panose="020F0502020204030204" pitchFamily="34" charset="0"/>
              </a:rPr>
              <a:t>                                  </a:t>
            </a:r>
            <a:r>
              <a:rPr lang="de-DE" sz="2800" dirty="0" smtClean="0">
                <a:latin typeface="Calibri" panose="020F0502020204030204" pitchFamily="34" charset="0"/>
              </a:rPr>
              <a:t>20 </a:t>
            </a:r>
            <a:r>
              <a:rPr lang="de-DE" sz="2800" dirty="0">
                <a:latin typeface="Calibri" panose="020F0502020204030204" pitchFamily="34" charset="0"/>
              </a:rPr>
              <a:t>GÜN </a:t>
            </a:r>
          </a:p>
          <a:p>
            <a:r>
              <a:rPr lang="es-ES" sz="2800" dirty="0">
                <a:latin typeface="Calibri" panose="020F0502020204030204" pitchFamily="34" charset="0"/>
              </a:rPr>
              <a:t>15 ve </a:t>
            </a:r>
            <a:r>
              <a:rPr lang="es-ES" sz="2800" dirty="0" err="1">
                <a:latin typeface="Calibri" panose="020F0502020204030204" pitchFamily="34" charset="0"/>
              </a:rPr>
              <a:t>fazla</a:t>
            </a:r>
            <a:r>
              <a:rPr lang="es-ES" sz="2800" dirty="0">
                <a:latin typeface="Calibri" panose="020F0502020204030204" pitchFamily="34" charset="0"/>
              </a:rPr>
              <a:t> </a:t>
            </a:r>
            <a:r>
              <a:rPr lang="tr-TR" sz="2800" dirty="0" smtClean="0">
                <a:latin typeface="Calibri" panose="020F0502020204030204" pitchFamily="34" charset="0"/>
              </a:rPr>
              <a:t>                                2</a:t>
            </a:r>
            <a:r>
              <a:rPr lang="es-ES" sz="2800" dirty="0" smtClean="0">
                <a:latin typeface="Calibri" panose="020F0502020204030204" pitchFamily="34" charset="0"/>
              </a:rPr>
              <a:t>6 </a:t>
            </a:r>
            <a:r>
              <a:rPr lang="es-ES" sz="2800" dirty="0">
                <a:latin typeface="Calibri" panose="020F0502020204030204" pitchFamily="34" charset="0"/>
              </a:rPr>
              <a:t>GÜN </a:t>
            </a:r>
            <a:endParaRPr lang="tr-TR" sz="2800" dirty="0"/>
          </a:p>
        </p:txBody>
      </p:sp>
      <p:sp>
        <p:nvSpPr>
          <p:cNvPr id="14" name="Right Arrow 13"/>
          <p:cNvSpPr/>
          <p:nvPr/>
        </p:nvSpPr>
        <p:spPr>
          <a:xfrm>
            <a:off x="4495799" y="3282115"/>
            <a:ext cx="2348631" cy="288621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Right Arrow 14"/>
          <p:cNvSpPr/>
          <p:nvPr/>
        </p:nvSpPr>
        <p:spPr>
          <a:xfrm>
            <a:off x="4495799" y="3755274"/>
            <a:ext cx="2348631" cy="288621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25288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7270"/>
          </a:xfrm>
        </p:spPr>
        <p:txBody>
          <a:bodyPr>
            <a:normAutofit fontScale="90000"/>
          </a:bodyPr>
          <a:lstStyle/>
          <a:p>
            <a:r>
              <a:rPr lang="tr-T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Ara dinlenmesi </a:t>
            </a:r>
            <a:r>
              <a:rPr lang="tr-T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tr-TR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0493"/>
            <a:ext cx="10515600" cy="5012042"/>
          </a:xfrm>
        </p:spPr>
        <p:txBody>
          <a:bodyPr>
            <a:noAutofit/>
          </a:bodyPr>
          <a:lstStyle/>
          <a:p>
            <a:endParaRPr lang="tr-TR" dirty="0"/>
          </a:p>
          <a:p>
            <a:endParaRPr lang="tr-TR" dirty="0"/>
          </a:p>
          <a:p>
            <a:pPr marL="0" indent="0">
              <a:lnSpc>
                <a:spcPct val="150000"/>
              </a:lnSpc>
              <a:buNone/>
            </a:pPr>
            <a:r>
              <a:rPr lang="tr-TR" dirty="0"/>
              <a:t>GÜNLÜK </a:t>
            </a:r>
            <a:r>
              <a:rPr lang="tr-TR" dirty="0" smtClean="0"/>
              <a:t>ÇALIŞMA                                                   </a:t>
            </a:r>
            <a:r>
              <a:rPr lang="tr-TR" dirty="0"/>
              <a:t>ARA </a:t>
            </a:r>
          </a:p>
          <a:p>
            <a:pPr>
              <a:lnSpc>
                <a:spcPct val="150000"/>
              </a:lnSpc>
            </a:pPr>
            <a:r>
              <a:rPr lang="fi-FI" dirty="0" smtClean="0"/>
              <a:t>0-</a:t>
            </a:r>
            <a:r>
              <a:rPr lang="fi-FI" dirty="0"/>
              <a:t>-4 SAAT </a:t>
            </a:r>
            <a:r>
              <a:rPr lang="tr-TR" dirty="0" smtClean="0"/>
              <a:t>                                                              </a:t>
            </a:r>
            <a:r>
              <a:rPr lang="fi-FI" dirty="0" smtClean="0"/>
              <a:t>15 </a:t>
            </a:r>
            <a:r>
              <a:rPr lang="fi-FI" dirty="0"/>
              <a:t>DK </a:t>
            </a:r>
          </a:p>
          <a:p>
            <a:pPr>
              <a:lnSpc>
                <a:spcPct val="150000"/>
              </a:lnSpc>
            </a:pPr>
            <a:r>
              <a:rPr lang="fi-FI" dirty="0" smtClean="0"/>
              <a:t>4-</a:t>
            </a:r>
            <a:r>
              <a:rPr lang="fi-FI" dirty="0"/>
              <a:t>-7,5 SAAT </a:t>
            </a:r>
            <a:r>
              <a:rPr lang="tr-TR" dirty="0" smtClean="0"/>
              <a:t>                                                           </a:t>
            </a:r>
            <a:r>
              <a:rPr lang="fi-FI" dirty="0" smtClean="0"/>
              <a:t>30 </a:t>
            </a:r>
            <a:r>
              <a:rPr lang="fi-FI" dirty="0"/>
              <a:t>DK </a:t>
            </a:r>
          </a:p>
          <a:p>
            <a:pPr>
              <a:lnSpc>
                <a:spcPct val="150000"/>
              </a:lnSpc>
            </a:pPr>
            <a:r>
              <a:rPr lang="es-ES" dirty="0" smtClean="0"/>
              <a:t>7,5 </a:t>
            </a:r>
            <a:r>
              <a:rPr lang="es-ES" dirty="0"/>
              <a:t>ve FAZLASI </a:t>
            </a:r>
            <a:r>
              <a:rPr lang="tr-TR" dirty="0" smtClean="0"/>
              <a:t>                                                      </a:t>
            </a:r>
            <a:r>
              <a:rPr lang="es-ES" dirty="0" smtClean="0"/>
              <a:t>60 </a:t>
            </a:r>
            <a:r>
              <a:rPr lang="es-ES" dirty="0"/>
              <a:t>DK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                                                                                   </a:t>
            </a:r>
            <a:r>
              <a:rPr lang="tr-TR" dirty="0" smtClean="0">
                <a:solidFill>
                  <a:srgbClr val="FF0000"/>
                </a:solidFill>
              </a:rPr>
              <a:t>(</a:t>
            </a:r>
            <a:r>
              <a:rPr lang="tr-TR" dirty="0">
                <a:solidFill>
                  <a:srgbClr val="FF0000"/>
                </a:solidFill>
              </a:rPr>
              <a:t>EN AZ) </a:t>
            </a:r>
          </a:p>
        </p:txBody>
      </p:sp>
    </p:spTree>
    <p:extLst>
      <p:ext uri="{BB962C8B-B14F-4D97-AF65-F5344CB8AC3E}">
        <p14:creationId xmlns:p14="http://schemas.microsoft.com/office/powerpoint/2010/main" val="16681210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5674" y="1036485"/>
            <a:ext cx="10515600" cy="4351338"/>
          </a:xfrm>
        </p:spPr>
        <p:txBody>
          <a:bodyPr>
            <a:normAutofit fontScale="92500" lnSpcReduction="10000"/>
          </a:bodyPr>
          <a:lstStyle/>
          <a:p>
            <a:endParaRPr lang="tr-TR" dirty="0"/>
          </a:p>
          <a:p>
            <a:endParaRPr lang="tr-TR" dirty="0"/>
          </a:p>
          <a:p>
            <a:r>
              <a:rPr lang="tr-TR" b="1" dirty="0"/>
              <a:t>SORU: </a:t>
            </a:r>
            <a:r>
              <a:rPr lang="tr-TR" dirty="0"/>
              <a:t>İş Kanununa göre, bir saat ara dinlenmesine hak kazanabilmesi için işçinin en az ne kadar çalışması gerekir? (24.12.2011-İş Güvenliği Uzmanlığı-C sınıfı) </a:t>
            </a:r>
            <a:endParaRPr lang="tr-TR" dirty="0" smtClean="0"/>
          </a:p>
          <a:p>
            <a:endParaRPr lang="tr-TR" dirty="0"/>
          </a:p>
          <a:p>
            <a:r>
              <a:rPr lang="tr-TR" dirty="0"/>
              <a:t>•A) Üç buçuk saatten fazla </a:t>
            </a:r>
          </a:p>
          <a:p>
            <a:r>
              <a:rPr lang="tr-TR" dirty="0"/>
              <a:t>•B) Dört buçuk saatten fazla </a:t>
            </a:r>
          </a:p>
          <a:p>
            <a:r>
              <a:rPr lang="tr-TR" dirty="0"/>
              <a:t>•C) Yedi buçuk saatten fazla </a:t>
            </a:r>
          </a:p>
          <a:p>
            <a:r>
              <a:rPr lang="tr-TR" dirty="0"/>
              <a:t>•D) Dokuz saatten fazla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791016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tr-TR" dirty="0"/>
          </a:p>
          <a:p>
            <a:endParaRPr lang="tr-TR" dirty="0"/>
          </a:p>
          <a:p>
            <a:r>
              <a:rPr lang="tr-TR" b="1" dirty="0"/>
              <a:t>SORU: </a:t>
            </a:r>
            <a:r>
              <a:rPr lang="tr-TR" dirty="0"/>
              <a:t>İş Kanununa göre, bir saat ara dinlenmesine hak kazanabilmesi için işçinin en az ne kadar çalışması gerekir? (24.12.2011-İş Güvenliği Uzmanlığı-C sınıfı) </a:t>
            </a:r>
            <a:endParaRPr lang="tr-TR" dirty="0" smtClean="0"/>
          </a:p>
          <a:p>
            <a:endParaRPr lang="tr-TR" dirty="0"/>
          </a:p>
          <a:p>
            <a:r>
              <a:rPr lang="tr-TR" dirty="0"/>
              <a:t>•A) Üç buçuk saatten fazla </a:t>
            </a:r>
          </a:p>
          <a:p>
            <a:r>
              <a:rPr lang="tr-TR" dirty="0"/>
              <a:t>•B) Dört buçuk saatten fazla </a:t>
            </a:r>
          </a:p>
          <a:p>
            <a:r>
              <a:rPr lang="tr-TR" dirty="0"/>
              <a:t>•</a:t>
            </a:r>
            <a:r>
              <a:rPr lang="tr-TR" dirty="0">
                <a:solidFill>
                  <a:srgbClr val="FF0000"/>
                </a:solidFill>
              </a:rPr>
              <a:t>C) Yedi buçuk saatten fazla </a:t>
            </a:r>
          </a:p>
          <a:p>
            <a:r>
              <a:rPr lang="tr-TR" dirty="0"/>
              <a:t>•D) Dokuz saatten fazla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041929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3044" y="1362162"/>
            <a:ext cx="10515600" cy="4351338"/>
          </a:xfrm>
        </p:spPr>
        <p:txBody>
          <a:bodyPr>
            <a:normAutofit fontScale="92500"/>
          </a:bodyPr>
          <a:lstStyle/>
          <a:p>
            <a:endParaRPr lang="tr-TR" dirty="0"/>
          </a:p>
          <a:p>
            <a:endParaRPr lang="tr-TR" dirty="0"/>
          </a:p>
          <a:p>
            <a:r>
              <a:rPr lang="tr-TR" b="1" dirty="0"/>
              <a:t>SORU</a:t>
            </a:r>
            <a:r>
              <a:rPr lang="tr-TR" dirty="0"/>
              <a:t>: İş Kanunu’na göre, dört saatten fazla ve yedi buçuk saate kadar süreli işlerde ara dinlenme süresi ne kadardır? (13.05.2012-C sınıfı İGU) </a:t>
            </a:r>
            <a:endParaRPr lang="tr-TR" dirty="0" smtClean="0"/>
          </a:p>
          <a:p>
            <a:endParaRPr lang="tr-TR" dirty="0"/>
          </a:p>
          <a:p>
            <a:r>
              <a:rPr lang="tr-TR" dirty="0"/>
              <a:t>•A) 15 dakika </a:t>
            </a:r>
          </a:p>
          <a:p>
            <a:r>
              <a:rPr lang="tr-TR" dirty="0"/>
              <a:t>•B) 30 dakika </a:t>
            </a:r>
          </a:p>
          <a:p>
            <a:r>
              <a:rPr lang="tr-TR" dirty="0"/>
              <a:t>•C) 45 dakika </a:t>
            </a:r>
          </a:p>
          <a:p>
            <a:r>
              <a:rPr lang="tr-TR" dirty="0"/>
              <a:t>•D) 60 dakika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7631465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tr-TR" dirty="0"/>
          </a:p>
          <a:p>
            <a:endParaRPr lang="tr-TR" dirty="0"/>
          </a:p>
          <a:p>
            <a:r>
              <a:rPr lang="tr-TR" b="1" dirty="0"/>
              <a:t>SORU</a:t>
            </a:r>
            <a:r>
              <a:rPr lang="tr-TR" dirty="0"/>
              <a:t>: İş Kanunu’na göre, dört saatten fazla ve yedi buçuk saate kadar süreli işlerde ara dinlenme süresi ne kadardır? (13.05.2012-C sınıfı İGU) </a:t>
            </a:r>
            <a:endParaRPr lang="tr-TR" dirty="0" smtClean="0"/>
          </a:p>
          <a:p>
            <a:endParaRPr lang="tr-TR" dirty="0"/>
          </a:p>
          <a:p>
            <a:r>
              <a:rPr lang="tr-TR" dirty="0"/>
              <a:t>•A) 15 dakika </a:t>
            </a:r>
          </a:p>
          <a:p>
            <a:r>
              <a:rPr lang="tr-TR" dirty="0">
                <a:solidFill>
                  <a:srgbClr val="FF0000"/>
                </a:solidFill>
              </a:rPr>
              <a:t>•B) 30 dakika </a:t>
            </a:r>
          </a:p>
          <a:p>
            <a:r>
              <a:rPr lang="tr-TR" dirty="0"/>
              <a:t>•C) 45 dakika </a:t>
            </a:r>
          </a:p>
          <a:p>
            <a:r>
              <a:rPr lang="tr-TR" dirty="0"/>
              <a:t>•D) 60 dakika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37596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r>
              <a:rPr lang="tr-TR" b="1" dirty="0"/>
              <a:t>SORU: </a:t>
            </a:r>
            <a:r>
              <a:rPr lang="tr-TR" dirty="0"/>
              <a:t>İş Kanununa göre genel bakımdan çalışma süresi en çok kaç saattir? (İş güvenliği uzmanlığı-C sınıfı-25.12.2010) </a:t>
            </a:r>
          </a:p>
          <a:p>
            <a:r>
              <a:rPr lang="tr-TR" dirty="0"/>
              <a:t>•A) 30 </a:t>
            </a:r>
          </a:p>
          <a:p>
            <a:r>
              <a:rPr lang="tr-TR" dirty="0"/>
              <a:t>•B) 45 </a:t>
            </a:r>
          </a:p>
          <a:p>
            <a:r>
              <a:rPr lang="tr-TR" dirty="0"/>
              <a:t>•C) 60 </a:t>
            </a:r>
          </a:p>
          <a:p>
            <a:r>
              <a:rPr lang="tr-TR" dirty="0"/>
              <a:t>•D) 90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3270597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r>
              <a:rPr lang="tr-TR" b="1" dirty="0"/>
              <a:t>SORU: </a:t>
            </a:r>
            <a:r>
              <a:rPr lang="tr-TR" dirty="0"/>
              <a:t>İş Kanununa göre genel bakımdan çalışma süresi en çok kaç saattir? (İş güvenliği uzmanlığı-C sınıfı-25.12.2010) </a:t>
            </a:r>
          </a:p>
          <a:p>
            <a:r>
              <a:rPr lang="tr-TR" dirty="0"/>
              <a:t>•A) 30 </a:t>
            </a:r>
          </a:p>
          <a:p>
            <a:r>
              <a:rPr lang="tr-TR" dirty="0">
                <a:solidFill>
                  <a:srgbClr val="FF0000"/>
                </a:solidFill>
              </a:rPr>
              <a:t>•B) 45 </a:t>
            </a:r>
          </a:p>
          <a:p>
            <a:r>
              <a:rPr lang="tr-TR" dirty="0"/>
              <a:t>•C) 60 </a:t>
            </a:r>
          </a:p>
          <a:p>
            <a:r>
              <a:rPr lang="tr-TR" dirty="0"/>
              <a:t>•D) 90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9411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/>
        </p:nvSpPr>
        <p:spPr>
          <a:xfrm>
            <a:off x="1705627" y="602815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b="1" dirty="0" err="1" smtClean="0">
                <a:solidFill>
                  <a:srgbClr val="FF0000"/>
                </a:solidFill>
              </a:rPr>
              <a:t>Çalışmaktan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Kaçınma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Hakkının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Koşulları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6" name="2 İçerik Yer Tutucusu"/>
          <p:cNvSpPr>
            <a:spLocks noGrp="1"/>
          </p:cNvSpPr>
          <p:nvPr/>
        </p:nvSpPr>
        <p:spPr>
          <a:xfrm>
            <a:off x="866383" y="2092945"/>
            <a:ext cx="10494723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Arial" charset="0"/>
              <a:buAutoNum type="alphaLcPeriod"/>
            </a:pPr>
            <a:r>
              <a:rPr lang="tr-TR" i="1" dirty="0" smtClean="0"/>
              <a:t>Yakın, Acil ve Hayati Bir Tehlikenin Varlığı</a:t>
            </a:r>
          </a:p>
          <a:p>
            <a:pPr marL="514350" indent="-514350">
              <a:buFont typeface="Arial" charset="0"/>
              <a:buAutoNum type="alphaLcPeriod"/>
            </a:pPr>
            <a:endParaRPr lang="tr-TR" i="1" dirty="0" smtClean="0"/>
          </a:p>
          <a:p>
            <a:pPr>
              <a:buFont typeface="Arial" charset="0"/>
              <a:buNone/>
            </a:pPr>
            <a:r>
              <a:rPr lang="tr-TR" i="1" dirty="0"/>
              <a:t>b</a:t>
            </a:r>
            <a:r>
              <a:rPr lang="tr-TR" i="1" dirty="0" smtClean="0"/>
              <a:t>. Gerekli İş Sağlığı ve Güvenliği Önleminin Alınmamış Olması</a:t>
            </a:r>
          </a:p>
          <a:p>
            <a:pPr>
              <a:buFont typeface="Arial" charset="0"/>
              <a:buNone/>
            </a:pPr>
            <a:endParaRPr lang="tr-TR" i="1" dirty="0" smtClean="0"/>
          </a:p>
          <a:p>
            <a:pPr>
              <a:buFont typeface="Arial" charset="0"/>
              <a:buNone/>
            </a:pPr>
            <a:r>
              <a:rPr lang="tr-TR" i="1" dirty="0" smtClean="0"/>
              <a:t>c. İşin Durdurulmamış veya İşyerinin Kapatılmamış Olması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1630647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Başlık"/>
          <p:cNvSpPr>
            <a:spLocks noGrp="1"/>
          </p:cNvSpPr>
          <p:nvPr/>
        </p:nvSpPr>
        <p:spPr>
          <a:xfrm>
            <a:off x="1542789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b="1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İŞ HUKUKUNDA ÇALIŞMA SÜRELERİ</a:t>
            </a:r>
          </a:p>
        </p:txBody>
      </p:sp>
      <p:sp>
        <p:nvSpPr>
          <p:cNvPr id="7" name="2 İçerik Yer Tutucusu"/>
          <p:cNvSpPr>
            <a:spLocks noGrp="1"/>
          </p:cNvSpPr>
          <p:nvPr/>
        </p:nvSpPr>
        <p:spPr>
          <a:xfrm>
            <a:off x="1076193" y="3939117"/>
            <a:ext cx="9884079" cy="32132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 hangingPunct="0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4200" dirty="0" smtClean="0"/>
              <a:t>Haftalık normal çalışma süresi, işçinin, </a:t>
            </a:r>
            <a:r>
              <a:rPr lang="tr-TR" sz="4200" dirty="0" smtClean="0">
                <a:solidFill>
                  <a:srgbClr val="FF0000"/>
                </a:solidFill>
              </a:rPr>
              <a:t>en fazla 45 saat </a:t>
            </a:r>
          </a:p>
          <a:p>
            <a:pPr fontAlgn="auto" hangingPunct="0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sz="4200" dirty="0"/>
          </a:p>
          <a:p>
            <a:pPr fontAlgn="auto" hangingPunct="0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4200" dirty="0" smtClean="0"/>
              <a:t>&lt; 45 saat olabilir.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tr-TR" dirty="0"/>
          </a:p>
        </p:txBody>
      </p:sp>
      <p:sp>
        <p:nvSpPr>
          <p:cNvPr id="8" name="1 Başlık"/>
          <p:cNvSpPr>
            <a:spLocks noGrp="1"/>
          </p:cNvSpPr>
          <p:nvPr/>
        </p:nvSpPr>
        <p:spPr>
          <a:xfrm>
            <a:off x="1903432" y="300921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tr-TR" b="1" i="1" u="sng" dirty="0" smtClean="0">
                <a:solidFill>
                  <a:srgbClr val="00B0F0"/>
                </a:solidFill>
              </a:rPr>
              <a:t>Haftalık Normal Çalışma Süresi</a:t>
            </a:r>
            <a:br>
              <a:rPr lang="tr-TR" b="1" i="1" u="sng" dirty="0" smtClean="0">
                <a:solidFill>
                  <a:srgbClr val="00B0F0"/>
                </a:solidFill>
              </a:rPr>
            </a:br>
            <a:endParaRPr lang="tr-TR" u="sng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070135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>
            <a:spLocks noGrp="1"/>
          </p:cNvSpPr>
          <p:nvPr/>
        </p:nvSpPr>
        <p:spPr>
          <a:xfrm>
            <a:off x="1981200" y="1166019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hangingPunct="0">
              <a:buFont typeface="Arial" charset="0"/>
              <a:buNone/>
            </a:pPr>
            <a:r>
              <a:rPr lang="tr-TR" b="1" dirty="0" smtClean="0"/>
              <a:t>Çalışmaktan Kaçınmanın Hükümleri</a:t>
            </a:r>
          </a:p>
          <a:p>
            <a:pPr hangingPunct="0">
              <a:buFont typeface="Arial" charset="0"/>
              <a:buNone/>
            </a:pPr>
            <a:endParaRPr lang="tr-TR" b="1" dirty="0" smtClean="0"/>
          </a:p>
          <a:p>
            <a:pPr>
              <a:buFont typeface="Arial" charset="0"/>
              <a:buNone/>
            </a:pPr>
            <a:r>
              <a:rPr lang="tr-TR" i="1" dirty="0" smtClean="0"/>
              <a:t>     a. Çalışmaktan Kaçındığı Dönem İçin İşçinin Ücret ve Diğer Hakları Saklıdır</a:t>
            </a:r>
          </a:p>
          <a:p>
            <a:pPr>
              <a:buFont typeface="Arial" charset="0"/>
              <a:buNone/>
            </a:pPr>
            <a:endParaRPr lang="tr-TR" i="1" dirty="0"/>
          </a:p>
          <a:p>
            <a:pPr>
              <a:buFont typeface="Arial" charset="0"/>
              <a:buNone/>
            </a:pPr>
            <a:endParaRPr lang="tr-TR" i="1" dirty="0" smtClean="0"/>
          </a:p>
          <a:p>
            <a:pPr>
              <a:buFont typeface="Arial" charset="0"/>
              <a:buNone/>
            </a:pPr>
            <a:r>
              <a:rPr lang="tr-TR" i="1" dirty="0" smtClean="0"/>
              <a:t>    b. Kaçınma Hakkı Kapsamında Çalışılmayan Süreler Çalışma Süresinden Sayılır</a:t>
            </a:r>
          </a:p>
          <a:p>
            <a:pPr>
              <a:buFont typeface="Arial" charset="0"/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48308595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İş Sözleşmesi Türleri</a:t>
            </a:r>
            <a:endParaRPr lang="tr-T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1) Belirli Süreli/ Belirsiz Süreli İş Sözleşmesi</a:t>
            </a:r>
          </a:p>
          <a:p>
            <a:r>
              <a:rPr lang="tr-TR" dirty="0" smtClean="0"/>
              <a:t>2) Tam zamanlı/ Kısmi zamanlı İş Sözleşmesi</a:t>
            </a:r>
          </a:p>
          <a:p>
            <a:r>
              <a:rPr lang="tr-TR" dirty="0" smtClean="0"/>
              <a:t>3) Deneme süreli İş Sözleşmesi</a:t>
            </a:r>
          </a:p>
          <a:p>
            <a:r>
              <a:rPr lang="tr-TR" dirty="0" smtClean="0"/>
              <a:t>4) Takım Sözleşmesi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4404675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8512" y="127130"/>
            <a:ext cx="10515600" cy="1325563"/>
          </a:xfrm>
        </p:spPr>
        <p:txBody>
          <a:bodyPr/>
          <a:lstStyle/>
          <a:p>
            <a:r>
              <a:rPr lang="tr-TR" b="1" i="1" u="sng" dirty="0" smtClean="0">
                <a:solidFill>
                  <a:srgbClr val="FF0000"/>
                </a:solidFill>
              </a:rPr>
              <a:t>Sürekli ve Süreksiz İşlerde İş Sözleşmeleri</a:t>
            </a:r>
            <a:endParaRPr lang="tr-TR" b="1" i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En çok 30 gün süren işlere: Süreksiz İş</a:t>
            </a:r>
          </a:p>
          <a:p>
            <a:endParaRPr lang="tr-TR" dirty="0"/>
          </a:p>
          <a:p>
            <a:r>
              <a:rPr lang="tr-TR" dirty="0" smtClean="0"/>
              <a:t>30 günden fazla devam edenlere ise Sürekli İş denir.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i="1" dirty="0" smtClean="0"/>
          </a:p>
          <a:p>
            <a:pPr marL="0" indent="0">
              <a:buNone/>
            </a:pPr>
            <a:r>
              <a:rPr lang="tr-TR" i="1" dirty="0" smtClean="0"/>
              <a:t>(İŞ Kanunu Madde 10)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1159159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4768" y="560996"/>
            <a:ext cx="9198476" cy="6120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796952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Deneme Süreli İş Sözleşmeleri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280830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Taraflarca iş sözleşmesine bir deneme kaydı konulduğunda, bunun süresi en çok 2 ay olabilir.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480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Başlık"/>
          <p:cNvSpPr>
            <a:spLocks noGrp="1"/>
          </p:cNvSpPr>
          <p:nvPr/>
        </p:nvSpPr>
        <p:spPr>
          <a:xfrm>
            <a:off x="1868466" y="52765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b="1" i="1" u="sng" dirty="0" smtClean="0">
                <a:solidFill>
                  <a:srgbClr val="00B0F0"/>
                </a:solidFill>
              </a:rPr>
              <a:t>Günlük Çalışma Süresi</a:t>
            </a:r>
          </a:p>
        </p:txBody>
      </p:sp>
      <p:sp>
        <p:nvSpPr>
          <p:cNvPr id="3" name="Rectangle 2"/>
          <p:cNvSpPr/>
          <p:nvPr/>
        </p:nvSpPr>
        <p:spPr>
          <a:xfrm>
            <a:off x="187890" y="1820971"/>
            <a:ext cx="1189972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Kanuna göre, haftada en çok </a:t>
            </a:r>
            <a:r>
              <a:rPr lang="tr-TR" sz="2400" dirty="0" smtClean="0"/>
              <a:t>45 saat </a:t>
            </a:r>
            <a:r>
              <a:rPr lang="tr-TR" sz="2400" dirty="0"/>
              <a:t>olan çalışma süresi </a:t>
            </a:r>
            <a:r>
              <a:rPr lang="tr-TR" sz="2400" dirty="0" smtClean="0"/>
              <a:t>haftanın </a:t>
            </a:r>
            <a:r>
              <a:rPr lang="tr-TR" sz="2400" dirty="0"/>
              <a:t>çalışılan günlerine </a:t>
            </a:r>
            <a:r>
              <a:rPr lang="tr-TR" sz="2400" b="1" u="sng" dirty="0">
                <a:solidFill>
                  <a:srgbClr val="FF0000"/>
                </a:solidFill>
              </a:rPr>
              <a:t>eşit ölçüde </a:t>
            </a:r>
            <a:r>
              <a:rPr lang="tr-TR" sz="2400" dirty="0"/>
              <a:t>bölünerek </a:t>
            </a:r>
            <a:r>
              <a:rPr lang="tr-TR" sz="2400" dirty="0" smtClean="0"/>
              <a:t>uygulanabilir.</a:t>
            </a:r>
          </a:p>
          <a:p>
            <a:endParaRPr lang="tr-TR" sz="2400" dirty="0"/>
          </a:p>
          <a:p>
            <a:r>
              <a:rPr lang="tr-TR" sz="2400" dirty="0" smtClean="0"/>
              <a:t>Veya</a:t>
            </a:r>
          </a:p>
          <a:p>
            <a:endParaRPr lang="tr-TR" sz="2400" dirty="0"/>
          </a:p>
          <a:p>
            <a:r>
              <a:rPr lang="tr-TR" sz="2400" dirty="0"/>
              <a:t>Tarafların anlaşmasıyla, haftalık normal çalışma süresinin, haftanın çalışılan günlerine farklı şekilde </a:t>
            </a:r>
            <a:r>
              <a:rPr lang="tr-TR" sz="2400" dirty="0" smtClean="0"/>
              <a:t>dağıtılabilmesi de mümkündür.</a:t>
            </a:r>
            <a:endParaRPr lang="tr-TR" sz="2400" dirty="0"/>
          </a:p>
        </p:txBody>
      </p:sp>
      <p:sp>
        <p:nvSpPr>
          <p:cNvPr id="6" name="Rectangle 5"/>
          <p:cNvSpPr/>
          <p:nvPr/>
        </p:nvSpPr>
        <p:spPr>
          <a:xfrm>
            <a:off x="187890" y="5103674"/>
            <a:ext cx="1211266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5400" i="1" u="sng" dirty="0">
                <a:solidFill>
                  <a:srgbClr val="FF66FF"/>
                </a:solidFill>
              </a:rPr>
              <a:t>Fakat </a:t>
            </a:r>
            <a:r>
              <a:rPr lang="tr-TR" sz="5400" i="1" u="sng" dirty="0" smtClean="0">
                <a:solidFill>
                  <a:srgbClr val="FF66FF"/>
                </a:solidFill>
              </a:rPr>
              <a:t>günlük </a:t>
            </a:r>
            <a:r>
              <a:rPr lang="tr-TR" sz="5400" i="1" u="sng" dirty="0">
                <a:solidFill>
                  <a:srgbClr val="FF66FF"/>
                </a:solidFill>
              </a:rPr>
              <a:t>normal çalışma, hiçbir şekilde </a:t>
            </a:r>
            <a:r>
              <a:rPr lang="tr-TR" sz="5400" i="1" u="sng" dirty="0" smtClean="0">
                <a:solidFill>
                  <a:srgbClr val="FF66FF"/>
                </a:solidFill>
              </a:rPr>
              <a:t>11 saati aşamaz  !! </a:t>
            </a:r>
            <a:endParaRPr lang="tr-TR" sz="5400" i="1" u="sng" dirty="0">
              <a:solidFill>
                <a:srgbClr val="FF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59971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>
            <a:spLocks noGrp="1"/>
          </p:cNvSpPr>
          <p:nvPr/>
        </p:nvSpPr>
        <p:spPr>
          <a:xfrm>
            <a:off x="0" y="1003181"/>
            <a:ext cx="121920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b="1" i="1" u="sng" dirty="0" smtClean="0"/>
              <a:t>Haftalık </a:t>
            </a:r>
            <a:r>
              <a:rPr lang="tr-TR" sz="4700" b="1" i="1" u="sng" dirty="0" smtClean="0"/>
              <a:t>45 </a:t>
            </a:r>
            <a:r>
              <a:rPr lang="tr-TR" b="1" i="1" u="sng" dirty="0" smtClean="0"/>
              <a:t>saatin, çalışılan günlere eşit bölünürse</a:t>
            </a:r>
            <a:r>
              <a:rPr lang="tr-TR" dirty="0" smtClean="0"/>
              <a:t>;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dirty="0" smtClean="0"/>
              <a:t>6 iş günü çalışma halinde günlük normal çalışma süresi 7,5 saat;       </a:t>
            </a:r>
            <a:r>
              <a:rPr lang="tr-TR" dirty="0" smtClean="0">
                <a:solidFill>
                  <a:srgbClr val="00B0F0"/>
                </a:solidFill>
              </a:rPr>
              <a:t>(6 gün x 7,5 saat)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Cumartesinin akdi tatil olması halinde dokuz saat;     </a:t>
            </a:r>
            <a:r>
              <a:rPr lang="tr-TR" dirty="0" smtClean="0">
                <a:solidFill>
                  <a:srgbClr val="00B0F0"/>
                </a:solidFill>
              </a:rPr>
              <a:t>(5 gün x 9 saat)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Cumartesi kısmen çalışma yapılıyorsa kalan sürenin çalışılan günlere eşit bölümüyle bulunacak süre günlük normal çalışma süresini oluşturur. 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0547685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Başlık"/>
          <p:cNvSpPr>
            <a:spLocks noGrp="1"/>
          </p:cNvSpPr>
          <p:nvPr/>
        </p:nvSpPr>
        <p:spPr>
          <a:xfrm>
            <a:off x="1755732" y="50260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tr-TR" dirty="0" smtClean="0">
                <a:latin typeface="Aharoni" panose="02010803020104030203" pitchFamily="2" charset="-79"/>
                <a:cs typeface="Aharoni" panose="02010803020104030203" pitchFamily="2" charset="-79"/>
              </a:rPr>
              <a:t>Günlük Çalışma Süresinden Sayılan Süreler</a:t>
            </a:r>
            <a:endParaRPr lang="tr-TR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7" name="2 İçerik Yer Tutucusu"/>
          <p:cNvSpPr>
            <a:spLocks noGrp="1"/>
          </p:cNvSpPr>
          <p:nvPr/>
        </p:nvSpPr>
        <p:spPr>
          <a:xfrm>
            <a:off x="1855940" y="2581460"/>
            <a:ext cx="8229600" cy="22911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dirty="0" smtClean="0"/>
              <a:t>Taahhüt ettiği işte fiilen çalışmamasına rağmen işçinin çalışma yapmışçasına değerlendirildiği; işini ifa ettiğinin varsayıldığı hallerde geçen sürelerdir. </a:t>
            </a:r>
          </a:p>
          <a:p>
            <a:pPr algn="ctr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5663979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/>
        </p:nvSpPr>
        <p:spPr>
          <a:xfrm>
            <a:off x="1981200" y="33976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u="sng" dirty="0" smtClean="0">
                <a:solidFill>
                  <a:srgbClr val="FF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66. maddeye göre aşağıdaki süreler işçinin günlük çalışma sürelerinden sayılır:</a:t>
            </a:r>
          </a:p>
          <a:p>
            <a:endParaRPr lang="tr-TR" sz="3200" b="1" u="sng" dirty="0" smtClean="0">
              <a:solidFill>
                <a:srgbClr val="FF0000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67430" y="2697793"/>
            <a:ext cx="1145714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0">
              <a:lnSpc>
                <a:spcPct val="150000"/>
              </a:lnSpc>
            </a:pPr>
            <a:r>
              <a:rPr lang="tr-TR" sz="3200" dirty="0">
                <a:solidFill>
                  <a:srgbClr val="FF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i. </a:t>
            </a:r>
            <a:r>
              <a:rPr lang="tr-TR" sz="3200" dirty="0">
                <a:latin typeface="Batang" panose="02030600000101010101" pitchFamily="18" charset="-127"/>
                <a:ea typeface="Batang" panose="02030600000101010101" pitchFamily="18" charset="-127"/>
              </a:rPr>
              <a:t>“Madenlerde, taşocaklarında yahut her ne şekilde olursa olsun yeraltında veya sualtında çalışılacak işlerde işçilerin kuyulara, dehlizlere veya asıl çalışma yerlerine </a:t>
            </a:r>
            <a:r>
              <a:rPr lang="tr-TR" sz="3200" u="sng" dirty="0">
                <a:latin typeface="Batang" panose="02030600000101010101" pitchFamily="18" charset="-127"/>
                <a:ea typeface="Batang" panose="02030600000101010101" pitchFamily="18" charset="-127"/>
              </a:rPr>
              <a:t>inmeleri veya girmeleri ve bu yerlerden çıkmaları için gereken süreler</a:t>
            </a:r>
            <a:r>
              <a:rPr lang="tr-TR" sz="3200" dirty="0">
                <a:latin typeface="Batang" panose="02030600000101010101" pitchFamily="18" charset="-127"/>
                <a:ea typeface="Batang" panose="02030600000101010101" pitchFamily="18" charset="-127"/>
              </a:rPr>
              <a:t>.” </a:t>
            </a:r>
            <a:r>
              <a:rPr lang="tr-TR" dirty="0">
                <a:latin typeface="Batang" panose="02030600000101010101" pitchFamily="18" charset="-127"/>
                <a:ea typeface="Batang" panose="02030600000101010101" pitchFamily="18" charset="-127"/>
              </a:rPr>
              <a:t>(md.66/bent 1, a). </a:t>
            </a:r>
          </a:p>
        </p:txBody>
      </p:sp>
    </p:spTree>
    <p:extLst>
      <p:ext uri="{BB962C8B-B14F-4D97-AF65-F5344CB8AC3E}">
        <p14:creationId xmlns:p14="http://schemas.microsoft.com/office/powerpoint/2010/main" val="24736200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>
            <a:spLocks noGrp="1"/>
          </p:cNvSpPr>
          <p:nvPr>
            <p:ph idx="1"/>
          </p:nvPr>
        </p:nvSpPr>
        <p:spPr>
          <a:xfrm>
            <a:off x="600205" y="134611"/>
            <a:ext cx="10798479" cy="67233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hangingPunct="0">
              <a:lnSpc>
                <a:spcPct val="160000"/>
              </a:lnSpc>
              <a:buNone/>
            </a:pPr>
            <a:r>
              <a:rPr lang="tr-TR" b="1" dirty="0" smtClean="0">
                <a:solidFill>
                  <a:srgbClr val="FF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ii. </a:t>
            </a:r>
            <a:r>
              <a:rPr lang="tr-TR" dirty="0" smtClean="0">
                <a:latin typeface="Batang" panose="02030600000101010101" pitchFamily="18" charset="-127"/>
                <a:ea typeface="Batang" panose="02030600000101010101" pitchFamily="18" charset="-127"/>
              </a:rPr>
              <a:t>“İşçilerin işveren tarafından işyerlerinden başka bir yerde çalıştırılmak üzere gönderilmeleri halinde </a:t>
            </a:r>
            <a:r>
              <a:rPr lang="tr-TR" u="sng" dirty="0" smtClean="0">
                <a:latin typeface="Batang" panose="02030600000101010101" pitchFamily="18" charset="-127"/>
                <a:ea typeface="Batang" panose="02030600000101010101" pitchFamily="18" charset="-127"/>
              </a:rPr>
              <a:t>yolda geçen süreler</a:t>
            </a:r>
            <a:r>
              <a:rPr lang="tr-TR" dirty="0" smtClean="0">
                <a:latin typeface="Batang" panose="02030600000101010101" pitchFamily="18" charset="-127"/>
                <a:ea typeface="Batang" panose="02030600000101010101" pitchFamily="18" charset="-127"/>
              </a:rPr>
              <a:t>”(md.66/bent 1, b). </a:t>
            </a:r>
          </a:p>
          <a:p>
            <a:pPr marL="0" indent="0" hangingPunct="0">
              <a:lnSpc>
                <a:spcPct val="160000"/>
              </a:lnSpc>
              <a:buNone/>
            </a:pPr>
            <a:endParaRPr lang="tr-TR" dirty="0" smtClean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0" indent="0" hangingPunct="0">
              <a:lnSpc>
                <a:spcPct val="160000"/>
              </a:lnSpc>
              <a:buNone/>
            </a:pPr>
            <a:endParaRPr lang="tr-TR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0" indent="0" hangingPunct="0">
              <a:lnSpc>
                <a:spcPct val="160000"/>
              </a:lnSpc>
              <a:buNone/>
            </a:pPr>
            <a:r>
              <a:rPr lang="tr-TR" b="1" dirty="0" smtClean="0">
                <a:solidFill>
                  <a:srgbClr val="FF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iii. </a:t>
            </a:r>
            <a:r>
              <a:rPr lang="tr-TR" dirty="0" smtClean="0">
                <a:latin typeface="Batang" panose="02030600000101010101" pitchFamily="18" charset="-127"/>
                <a:ea typeface="Batang" panose="02030600000101010101" pitchFamily="18" charset="-127"/>
              </a:rPr>
              <a:t>“İşçinin işinde ve her an iş görmeye hazır bir halde bulunmakla beraber çalıştırılmaksızın ve çıkacak işi bekleyerek boş geçirdiği süreler” (md.66/bent 1, c). </a:t>
            </a:r>
          </a:p>
        </p:txBody>
      </p:sp>
    </p:spTree>
    <p:extLst>
      <p:ext uri="{BB962C8B-B14F-4D97-AF65-F5344CB8AC3E}">
        <p14:creationId xmlns:p14="http://schemas.microsoft.com/office/powerpoint/2010/main" val="28974695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>
            <a:spLocks noGrp="1"/>
          </p:cNvSpPr>
          <p:nvPr/>
        </p:nvSpPr>
        <p:spPr>
          <a:xfrm>
            <a:off x="553232" y="251620"/>
            <a:ext cx="11546910" cy="63871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 hangingPunct="0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tr-TR" b="1" dirty="0" smtClean="0">
                <a:solidFill>
                  <a:srgbClr val="FF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iv. </a:t>
            </a:r>
            <a:r>
              <a:rPr lang="tr-TR" dirty="0" smtClean="0">
                <a:latin typeface="Batang" panose="02030600000101010101" pitchFamily="18" charset="-127"/>
                <a:ea typeface="Batang" panose="02030600000101010101" pitchFamily="18" charset="-127"/>
              </a:rPr>
              <a:t>“İşçinin işveren tarafından başka bir yere gönderilmesi veya işveren evinde veya bürosunda yahut işverenle ilgili herhangi bir yerde meşgul edilmesi suretiyle asıl işini yapmaksızın geçirdiği süreler.” </a:t>
            </a:r>
            <a:r>
              <a:rPr lang="tr-TR" sz="1800" dirty="0" smtClean="0">
                <a:latin typeface="Batang" panose="02030600000101010101" pitchFamily="18" charset="-127"/>
                <a:ea typeface="Batang" panose="02030600000101010101" pitchFamily="18" charset="-127"/>
              </a:rPr>
              <a:t>(md.66/bent 1, d). </a:t>
            </a:r>
          </a:p>
          <a:p>
            <a:pPr fontAlgn="auto" hangingPunct="0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sz="18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fontAlgn="auto" hangingPunct="0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sz="1800" dirty="0" smtClean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0" indent="0" fontAlgn="auto" hangingPunct="0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tr-TR" b="1" dirty="0" smtClean="0">
                <a:solidFill>
                  <a:srgbClr val="FF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v. </a:t>
            </a:r>
            <a:r>
              <a:rPr lang="tr-TR" dirty="0" smtClean="0">
                <a:latin typeface="Batang" panose="02030600000101010101" pitchFamily="18" charset="-127"/>
                <a:ea typeface="Batang" panose="02030600000101010101" pitchFamily="18" charset="-127"/>
              </a:rPr>
              <a:t>“Çocuk emziren kadın işçilerin çocuklarına süt vermeleri için belirtilecek süreler.” </a:t>
            </a:r>
            <a:r>
              <a:rPr lang="tr-TR" sz="1800" dirty="0" smtClean="0">
                <a:latin typeface="Batang" panose="02030600000101010101" pitchFamily="18" charset="-127"/>
                <a:ea typeface="Batang" panose="02030600000101010101" pitchFamily="18" charset="-127"/>
              </a:rPr>
              <a:t>(md.66/bent 1, e). </a:t>
            </a:r>
          </a:p>
          <a:p>
            <a:pPr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dirty="0" smtClean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00422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</TotalTime>
  <Words>1234</Words>
  <Application>Microsoft Office PowerPoint</Application>
  <PresentationFormat>Widescreen</PresentationFormat>
  <Paragraphs>173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2" baseType="lpstr">
      <vt:lpstr>Batang</vt:lpstr>
      <vt:lpstr>Aharoni</vt:lpstr>
      <vt:lpstr>Arial</vt:lpstr>
      <vt:lpstr>Calibri</vt:lpstr>
      <vt:lpstr>Calibri Light</vt:lpstr>
      <vt:lpstr>Candara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Ara dinlenmesi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İş Sözleşmesi Türleri</vt:lpstr>
      <vt:lpstr>Sürekli ve Süreksiz İşlerde İş Sözleşmeleri</vt:lpstr>
      <vt:lpstr>PowerPoint Presentation</vt:lpstr>
      <vt:lpstr>Deneme Süreli İş Sözleşmeleri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Elif</dc:creator>
  <cp:lastModifiedBy>Review</cp:lastModifiedBy>
  <cp:revision>60</cp:revision>
  <dcterms:created xsi:type="dcterms:W3CDTF">2018-10-02T08:05:55Z</dcterms:created>
  <dcterms:modified xsi:type="dcterms:W3CDTF">2020-05-07T10:15:50Z</dcterms:modified>
</cp:coreProperties>
</file>