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60" r:id="rId4"/>
    <p:sldId id="259" r:id="rId5"/>
    <p:sldId id="256" r:id="rId6"/>
    <p:sldId id="257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0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3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067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461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77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1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466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03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12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45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04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29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2C1DC-087F-4437-93A6-3836D9476F31}" type="datetimeFigureOut">
              <a:rPr lang="tr-TR" smtClean="0"/>
              <a:pPr/>
              <a:t>2.4.2018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71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94147" y="686664"/>
            <a:ext cx="73664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Elementary reactions, </a:t>
            </a:r>
            <a:r>
              <a:rPr lang="en-US" sz="2400" b="1" dirty="0" err="1" smtClean="0">
                <a:solidFill>
                  <a:srgbClr val="FF0000"/>
                </a:solidFill>
              </a:rPr>
              <a:t>molecularity</a:t>
            </a:r>
            <a:r>
              <a:rPr lang="en-US" sz="2400" b="1" dirty="0" smtClean="0">
                <a:solidFill>
                  <a:srgbClr val="FF0000"/>
                </a:solidFill>
              </a:rPr>
              <a:t>, reaction mechanism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91912" y="183081"/>
            <a:ext cx="29597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Reaction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mechanisms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265040" y="1225689"/>
            <a:ext cx="1147638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Chemical reactions as we write them usually do not show the real course of processes on the</a:t>
            </a:r>
            <a:r>
              <a:rPr lang="tr-TR" sz="2400" dirty="0" smtClean="0"/>
              <a:t> </a:t>
            </a:r>
            <a:r>
              <a:rPr lang="en-US" sz="2400" dirty="0" smtClean="0"/>
              <a:t>molecular level but merely the </a:t>
            </a:r>
            <a:r>
              <a:rPr lang="en-US" sz="2400" dirty="0" err="1" smtClean="0"/>
              <a:t>stoichiometric</a:t>
            </a:r>
            <a:r>
              <a:rPr lang="en-US" sz="2400" dirty="0" smtClean="0"/>
              <a:t> ratios between the reactants.</a:t>
            </a:r>
            <a:r>
              <a:rPr lang="tr-TR" sz="2400" dirty="0" smtClean="0"/>
              <a:t> </a:t>
            </a:r>
            <a:r>
              <a:rPr lang="en-US" sz="2400" dirty="0" smtClean="0"/>
              <a:t>The reactions proceeding on a molecular level are called elementary reactions. The</a:t>
            </a:r>
            <a:r>
              <a:rPr lang="tr-TR" sz="2400" dirty="0" smtClean="0"/>
              <a:t> </a:t>
            </a:r>
            <a:r>
              <a:rPr lang="en-US" sz="2400" dirty="0" smtClean="0"/>
              <a:t>number of molecules participating in an elementary reaction is called the </a:t>
            </a:r>
            <a:r>
              <a:rPr lang="en-US" sz="2400" dirty="0" err="1" smtClean="0"/>
              <a:t>molecularity</a:t>
            </a:r>
            <a:r>
              <a:rPr lang="en-US" sz="2400" dirty="0" smtClean="0"/>
              <a:t> of the</a:t>
            </a:r>
            <a:r>
              <a:rPr lang="tr-TR" sz="2400" dirty="0" smtClean="0"/>
              <a:t> </a:t>
            </a:r>
            <a:r>
              <a:rPr lang="en-US" sz="2400" dirty="0" smtClean="0"/>
              <a:t>reaction. Based on </a:t>
            </a:r>
            <a:r>
              <a:rPr lang="en-US" sz="2400" dirty="0" err="1" smtClean="0"/>
              <a:t>molecularity</a:t>
            </a:r>
            <a:r>
              <a:rPr lang="en-US" sz="2400" dirty="0" smtClean="0"/>
              <a:t> we classify elementary reactions as:</a:t>
            </a:r>
            <a:endParaRPr lang="tr-TR" sz="2400" dirty="0" smtClean="0"/>
          </a:p>
          <a:p>
            <a:pPr algn="just"/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a) </a:t>
            </a:r>
            <a:r>
              <a:rPr lang="en-US" sz="2400" dirty="0" err="1" smtClean="0"/>
              <a:t>unimolecular</a:t>
            </a:r>
            <a:r>
              <a:rPr lang="en-US" sz="2400" dirty="0" smtClean="0"/>
              <a:t>—the reaction occurs due to the decomposition of a molecule,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b) bimolecular—the reaction occurs when two molecules collide,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c) </a:t>
            </a:r>
            <a:r>
              <a:rPr lang="en-US" sz="2400" dirty="0" err="1" smtClean="0"/>
              <a:t>trimolecular</a:t>
            </a:r>
            <a:r>
              <a:rPr lang="en-US" sz="2400" dirty="0" smtClean="0"/>
              <a:t>—the reaction occurs when three molecules collide.</a:t>
            </a:r>
          </a:p>
          <a:p>
            <a:pPr algn="just"/>
            <a:endParaRPr lang="tr-TR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371061" y="3090495"/>
            <a:ext cx="113836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Temperature dependence of the rate of a chemical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endParaRPr lang="en-US" sz="2400" dirty="0" smtClean="0"/>
          </a:p>
          <a:p>
            <a:pPr algn="just"/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The rate of reaction depends on temperature via the rate constant. In a simple reaction, both</a:t>
            </a:r>
            <a:r>
              <a:rPr lang="tr-TR" sz="2400" dirty="0" smtClean="0"/>
              <a:t> </a:t>
            </a:r>
            <a:r>
              <a:rPr lang="en-US" sz="2400" dirty="0" smtClean="0"/>
              <a:t>the rate constant and the rate of reaction increase with temperature. The rate of parallel and</a:t>
            </a:r>
            <a:r>
              <a:rPr lang="tr-TR" sz="2400" dirty="0" smtClean="0"/>
              <a:t> </a:t>
            </a:r>
            <a:r>
              <a:rPr lang="en-US" sz="2400" dirty="0" smtClean="0"/>
              <a:t>consecutive reactions also increases with temperature. In reactions proceeding by more complex</a:t>
            </a:r>
            <a:r>
              <a:rPr lang="tr-TR" sz="2400" dirty="0" smtClean="0"/>
              <a:t> </a:t>
            </a:r>
            <a:r>
              <a:rPr lang="en-US" sz="2400" dirty="0" smtClean="0"/>
              <a:t>mechanisms, the rate may decrease with temperature.</a:t>
            </a:r>
            <a:endParaRPr lang="tr-TR" sz="2400" dirty="0" smtClean="0"/>
          </a:p>
          <a:p>
            <a:pPr algn="just"/>
            <a:endParaRPr lang="tr-TR" sz="2400" dirty="0"/>
          </a:p>
        </p:txBody>
      </p:sp>
      <p:sp>
        <p:nvSpPr>
          <p:cNvPr id="5" name="4 Dikdörtgen"/>
          <p:cNvSpPr/>
          <p:nvPr/>
        </p:nvSpPr>
        <p:spPr>
          <a:xfrm>
            <a:off x="291548" y="186972"/>
            <a:ext cx="114763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Radioactive decay represents a typical </a:t>
            </a:r>
            <a:r>
              <a:rPr lang="en-US" sz="2400" dirty="0" err="1" smtClean="0"/>
              <a:t>unimolecular</a:t>
            </a:r>
            <a:r>
              <a:rPr lang="en-US" sz="2400" dirty="0" smtClean="0"/>
              <a:t> reaction.</a:t>
            </a:r>
            <a:r>
              <a:rPr lang="tr-TR" sz="2400" dirty="0" smtClean="0"/>
              <a:t> </a:t>
            </a:r>
            <a:r>
              <a:rPr lang="en-US" sz="2400" dirty="0" smtClean="0"/>
              <a:t>Most elementary reactions are bimolecular. </a:t>
            </a:r>
            <a:r>
              <a:rPr lang="en-US" sz="2400" dirty="0" err="1" smtClean="0"/>
              <a:t>Trimolecular</a:t>
            </a:r>
            <a:r>
              <a:rPr lang="en-US" sz="2400" dirty="0" smtClean="0"/>
              <a:t> reactions are very rare. Higher</a:t>
            </a:r>
            <a:r>
              <a:rPr lang="tr-TR" sz="2400" dirty="0" smtClean="0"/>
              <a:t> </a:t>
            </a:r>
            <a:r>
              <a:rPr lang="en-US" sz="2400" dirty="0" smtClean="0"/>
              <a:t>than </a:t>
            </a:r>
            <a:r>
              <a:rPr lang="en-US" sz="2400" dirty="0" err="1" smtClean="0"/>
              <a:t>trimolecular</a:t>
            </a:r>
            <a:r>
              <a:rPr lang="en-US" sz="2400" dirty="0" smtClean="0"/>
              <a:t> reactions have not been observed.</a:t>
            </a:r>
            <a:r>
              <a:rPr lang="tr-TR" sz="2400" dirty="0" smtClean="0"/>
              <a:t> </a:t>
            </a:r>
            <a:r>
              <a:rPr lang="en-US" sz="2400" dirty="0" smtClean="0"/>
              <a:t>If a reaction is not elementary, it proceeds as a sequence of elementary reactions. This</a:t>
            </a:r>
            <a:r>
              <a:rPr lang="tr-TR" sz="2400" dirty="0" smtClean="0"/>
              <a:t> </a:t>
            </a:r>
            <a:r>
              <a:rPr lang="en-US" sz="2400" dirty="0" smtClean="0"/>
              <a:t>sequence is called the mechanism of reaction</a:t>
            </a:r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85829" y="222839"/>
            <a:ext cx="54924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Mechanism of some third-order reactions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51789" y="786704"/>
            <a:ext cx="11728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If the third-order reaction (second-order with respect to A and first-order with respect to B)</a:t>
            </a:r>
            <a:endParaRPr lang="tr-TR" sz="2400" dirty="0"/>
          </a:p>
        </p:txBody>
      </p:sp>
      <p:sp>
        <p:nvSpPr>
          <p:cNvPr id="6" name="5 Dikdörtgen"/>
          <p:cNvSpPr/>
          <p:nvPr/>
        </p:nvSpPr>
        <p:spPr>
          <a:xfrm>
            <a:off x="3233529" y="1273653"/>
            <a:ext cx="8534399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İt </a:t>
            </a:r>
            <a:r>
              <a:rPr lang="en-US" sz="2400" dirty="0" smtClean="0"/>
              <a:t>were </a:t>
            </a:r>
            <a:r>
              <a:rPr lang="en-US" sz="2400" dirty="0" err="1" smtClean="0"/>
              <a:t>trimolecular</a:t>
            </a:r>
            <a:r>
              <a:rPr lang="en-US" sz="2400" dirty="0" smtClean="0"/>
              <a:t>, there would have to be two molecules of substance A and one</a:t>
            </a:r>
            <a:r>
              <a:rPr lang="tr-TR" sz="2400" dirty="0" smtClean="0"/>
              <a:t> </a:t>
            </a:r>
            <a:r>
              <a:rPr lang="en-US" sz="2400" dirty="0" smtClean="0"/>
              <a:t>molecule of substance B coming into contact. However, a collision of three molecules is a rare</a:t>
            </a:r>
            <a:r>
              <a:rPr lang="tr-TR" sz="2400" dirty="0" smtClean="0"/>
              <a:t> </a:t>
            </a:r>
            <a:r>
              <a:rPr lang="en-US" sz="2400" dirty="0" smtClean="0"/>
              <a:t>event. Consequently, a mechanism has been suggested explaining some reactions of the type as a sequence of bimolecular reactions</a:t>
            </a:r>
            <a:endParaRPr lang="tr-T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519" y="1760053"/>
            <a:ext cx="2624275" cy="4795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794" y="4106591"/>
            <a:ext cx="7326763" cy="7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Dikdörtgen"/>
          <p:cNvSpPr/>
          <p:nvPr/>
        </p:nvSpPr>
        <p:spPr>
          <a:xfrm>
            <a:off x="277260" y="4887604"/>
            <a:ext cx="11476626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The rate of formation of the product is</a:t>
            </a:r>
            <a:r>
              <a:rPr lang="tr-TR" sz="2400" dirty="0" smtClean="0"/>
              <a:t> p</a:t>
            </a:r>
            <a:r>
              <a:rPr lang="en-US" sz="2400" dirty="0" err="1" smtClean="0"/>
              <a:t>rovided</a:t>
            </a:r>
            <a:r>
              <a:rPr lang="en-US" sz="2400" dirty="0" smtClean="0"/>
              <a:t> that the pre-equilibrium </a:t>
            </a:r>
            <a:r>
              <a:rPr lang="en-US" sz="2400" dirty="0" err="1" smtClean="0"/>
              <a:t>principleapplies</a:t>
            </a:r>
            <a:r>
              <a:rPr lang="en-US" sz="2400" dirty="0" smtClean="0"/>
              <a:t> for the intermediate</a:t>
            </a:r>
            <a:r>
              <a:rPr lang="tr-TR" sz="2400" dirty="0" smtClean="0"/>
              <a:t> </a:t>
            </a:r>
            <a:r>
              <a:rPr lang="en-US" sz="2400" dirty="0" smtClean="0"/>
              <a:t>A2</a:t>
            </a:r>
            <a:endParaRPr lang="tr-TR" sz="24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6093" y="5556399"/>
            <a:ext cx="2538620" cy="10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71721" y="5481637"/>
            <a:ext cx="2451652" cy="1034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78296" y="239982"/>
            <a:ext cx="11131826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All elementary reactions fall in the group of simple reactions, but far from all simple reactions</a:t>
            </a:r>
            <a:r>
              <a:rPr lang="tr-TR" sz="2400" dirty="0" smtClean="0"/>
              <a:t> </a:t>
            </a:r>
            <a:r>
              <a:rPr lang="en-US" sz="2400" dirty="0" smtClean="0"/>
              <a:t>are elementary. The order of an elementary reaction is identical with its </a:t>
            </a:r>
            <a:r>
              <a:rPr lang="en-US" sz="2400" dirty="0" err="1" smtClean="0"/>
              <a:t>molecularity</a:t>
            </a:r>
            <a:r>
              <a:rPr lang="en-US" sz="2400" dirty="0" smtClean="0"/>
              <a:t>, the orders</a:t>
            </a:r>
            <a:r>
              <a:rPr lang="tr-TR" sz="2400" dirty="0" smtClean="0"/>
              <a:t> </a:t>
            </a:r>
            <a:r>
              <a:rPr lang="en-US" sz="2400" dirty="0" smtClean="0"/>
              <a:t>with respect to individual components are equal to their </a:t>
            </a:r>
            <a:r>
              <a:rPr lang="en-US" sz="2400" dirty="0" err="1" smtClean="0"/>
              <a:t>stoichiometric</a:t>
            </a:r>
            <a:r>
              <a:rPr lang="en-US" sz="2400" dirty="0" smtClean="0"/>
              <a:t> coefficients and acquire</a:t>
            </a:r>
            <a:r>
              <a:rPr lang="tr-TR" sz="2400" dirty="0" smtClean="0"/>
              <a:t> </a:t>
            </a:r>
            <a:r>
              <a:rPr lang="en-US" sz="2400" dirty="0" smtClean="0"/>
              <a:t>the value of 1, 2 or 3.</a:t>
            </a:r>
            <a:endParaRPr lang="tr-TR" sz="2400" dirty="0"/>
          </a:p>
        </p:txBody>
      </p:sp>
      <p:sp>
        <p:nvSpPr>
          <p:cNvPr id="5" name="4 Dikdörtgen"/>
          <p:cNvSpPr/>
          <p:nvPr/>
        </p:nvSpPr>
        <p:spPr>
          <a:xfrm>
            <a:off x="265898" y="2820265"/>
            <a:ext cx="60900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Lindemann</a:t>
            </a:r>
            <a:r>
              <a:rPr lang="en-US" sz="2400" b="1" dirty="0" smtClean="0">
                <a:solidFill>
                  <a:srgbClr val="FF0000"/>
                </a:solidFill>
              </a:rPr>
              <a:t> mechanism of first-order reactions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225286" y="3299935"/>
            <a:ext cx="115426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Some reactions of the type A </a:t>
            </a:r>
            <a:r>
              <a:rPr lang="tr-TR" sz="2400" dirty="0" err="1" smtClean="0"/>
              <a:t>and</a:t>
            </a:r>
            <a:r>
              <a:rPr lang="en-US" sz="2400" dirty="0" smtClean="0"/>
              <a:t> B proceed neither as </a:t>
            </a:r>
            <a:r>
              <a:rPr lang="en-US" sz="2400" dirty="0" err="1" smtClean="0"/>
              <a:t>unimolecular</a:t>
            </a:r>
            <a:r>
              <a:rPr lang="en-US" sz="2400" dirty="0" smtClean="0"/>
              <a:t> nor as bimolecular. </a:t>
            </a:r>
            <a:r>
              <a:rPr lang="en-US" sz="2400" dirty="0" err="1" smtClean="0"/>
              <a:t>Lindemann</a:t>
            </a:r>
            <a:r>
              <a:rPr lang="en-US" sz="2400" dirty="0" smtClean="0"/>
              <a:t> suggested</a:t>
            </a:r>
            <a:r>
              <a:rPr lang="tr-TR" sz="2400" dirty="0" smtClean="0"/>
              <a:t> </a:t>
            </a:r>
            <a:r>
              <a:rPr lang="en-US" sz="2400" dirty="0" smtClean="0"/>
              <a:t>the following mechanism for these reactions:</a:t>
            </a:r>
            <a:endParaRPr lang="tr-TR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043" y="4704522"/>
            <a:ext cx="3731785" cy="196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Dikdörtgen"/>
          <p:cNvSpPr/>
          <p:nvPr/>
        </p:nvSpPr>
        <p:spPr>
          <a:xfrm>
            <a:off x="4002157" y="5041950"/>
            <a:ext cx="79115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where A is the activated molecule, a molecule endowed with a substantially higher energy</a:t>
            </a:r>
            <a:r>
              <a:rPr lang="tr-TR" sz="2400" dirty="0" smtClean="0"/>
              <a:t> </a:t>
            </a:r>
            <a:r>
              <a:rPr lang="tr-TR" sz="2400" dirty="0" err="1" smtClean="0"/>
              <a:t>than</a:t>
            </a:r>
            <a:r>
              <a:rPr lang="tr-TR" sz="2400" dirty="0" smtClean="0"/>
              <a:t> </a:t>
            </a:r>
            <a:r>
              <a:rPr lang="tr-TR" sz="2400" dirty="0" err="1" smtClean="0"/>
              <a:t>its</a:t>
            </a:r>
            <a:r>
              <a:rPr lang="tr-TR" sz="2400" dirty="0" smtClean="0"/>
              <a:t> </a:t>
            </a:r>
            <a:r>
              <a:rPr lang="tr-TR" sz="2400" dirty="0" err="1" smtClean="0"/>
              <a:t>fellow</a:t>
            </a:r>
            <a:r>
              <a:rPr lang="tr-TR" sz="2400" dirty="0" smtClean="0"/>
              <a:t>-</a:t>
            </a:r>
            <a:r>
              <a:rPr lang="tr-TR" sz="2400" dirty="0" err="1" smtClean="0"/>
              <a:t>molecules</a:t>
            </a:r>
            <a:r>
              <a:rPr lang="tr-TR" sz="2400" dirty="0" smtClean="0"/>
              <a:t>. </a:t>
            </a:r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85530" y="277144"/>
            <a:ext cx="11463131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The mechanism by which molecules actually combine is rarely as simple as the rate</a:t>
            </a:r>
            <a:r>
              <a:rPr lang="tr-TR" sz="2400" dirty="0" smtClean="0"/>
              <a:t> </a:t>
            </a:r>
            <a:r>
              <a:rPr lang="en-US" sz="2400" dirty="0" smtClean="0"/>
              <a:t>law</a:t>
            </a:r>
            <a:r>
              <a:rPr lang="tr-TR" sz="2400" dirty="0" smtClean="0"/>
              <a:t> </a:t>
            </a:r>
            <a:r>
              <a:rPr lang="en-US" sz="2400" dirty="0" smtClean="0"/>
              <a:t>suggests. Complex reactions may involve equilibriums,</a:t>
            </a:r>
            <a:endParaRPr lang="tr-T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791" y="1597665"/>
            <a:ext cx="2358560" cy="394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Dikdörtgen"/>
          <p:cNvSpPr/>
          <p:nvPr/>
        </p:nvSpPr>
        <p:spPr>
          <a:xfrm>
            <a:off x="2641299" y="2755302"/>
            <a:ext cx="3055506" cy="4927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 smtClean="0"/>
              <a:t>consecutive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,</a:t>
            </a:r>
            <a:endParaRPr lang="tr-TR" sz="2400" dirty="0"/>
          </a:p>
        </p:txBody>
      </p:sp>
      <p:sp>
        <p:nvSpPr>
          <p:cNvPr id="8" name="7 Dikdörtgen"/>
          <p:cNvSpPr/>
          <p:nvPr/>
        </p:nvSpPr>
        <p:spPr>
          <a:xfrm>
            <a:off x="2773677" y="4367519"/>
            <a:ext cx="2481106" cy="4927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 smtClean="0"/>
              <a:t>parallel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,</a:t>
            </a:r>
            <a:endParaRPr lang="tr-TR" sz="2400" dirty="0"/>
          </a:p>
        </p:txBody>
      </p:sp>
      <p:sp>
        <p:nvSpPr>
          <p:cNvPr id="9" name="8 Dikdörtgen"/>
          <p:cNvSpPr/>
          <p:nvPr/>
        </p:nvSpPr>
        <p:spPr>
          <a:xfrm>
            <a:off x="2586809" y="1549561"/>
            <a:ext cx="3001741" cy="4927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 smtClean="0"/>
              <a:t>equilibrium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1" name="10 Dikdörtgen"/>
          <p:cNvSpPr/>
          <p:nvPr/>
        </p:nvSpPr>
        <p:spPr>
          <a:xfrm>
            <a:off x="260863" y="5835134"/>
            <a:ext cx="48815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or combinations of any or all of them.</a:t>
            </a:r>
            <a:endParaRPr lang="tr-TR" sz="2400" dirty="0"/>
          </a:p>
        </p:txBody>
      </p:sp>
      <p:sp>
        <p:nvSpPr>
          <p:cNvPr id="13" name="12 Dikdörtgen"/>
          <p:cNvSpPr/>
          <p:nvPr/>
        </p:nvSpPr>
        <p:spPr>
          <a:xfrm>
            <a:off x="7367190" y="1216752"/>
            <a:ext cx="36420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Let us consider the reaction</a:t>
            </a:r>
            <a:endParaRPr lang="tr-TR" sz="2400" dirty="0"/>
          </a:p>
        </p:txBody>
      </p:sp>
      <p:sp>
        <p:nvSpPr>
          <p:cNvPr id="14" name="13 Dikdörtgen"/>
          <p:cNvSpPr/>
          <p:nvPr/>
        </p:nvSpPr>
        <p:spPr>
          <a:xfrm>
            <a:off x="6124873" y="2475708"/>
            <a:ext cx="58889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and its mechanism as a sequence of reactions</a:t>
            </a:r>
            <a:endParaRPr lang="tr-TR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65982" y="1762746"/>
            <a:ext cx="2076262" cy="5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84597" y="3029777"/>
            <a:ext cx="2655819" cy="1751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69675" y="2994991"/>
            <a:ext cx="2422662" cy="1180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453928" y="4498697"/>
            <a:ext cx="1929689" cy="93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20906" y="5420140"/>
            <a:ext cx="2840046" cy="1113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91547" y="308835"/>
            <a:ext cx="116354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Because of these complications, the terms </a:t>
            </a:r>
            <a:r>
              <a:rPr lang="en-US" sz="2400" i="1" dirty="0" smtClean="0"/>
              <a:t>order and </a:t>
            </a:r>
            <a:r>
              <a:rPr lang="en-US" sz="2400" i="1" dirty="0" err="1" smtClean="0"/>
              <a:t>molecularity</a:t>
            </a:r>
            <a:r>
              <a:rPr lang="en-US" sz="2400" i="1" dirty="0" smtClean="0"/>
              <a:t> must be clearly</a:t>
            </a:r>
            <a:r>
              <a:rPr lang="tr-TR" sz="2400" i="1" dirty="0" smtClean="0"/>
              <a:t> </a:t>
            </a:r>
            <a:r>
              <a:rPr lang="en-US" sz="2400" dirty="0" smtClean="0"/>
              <a:t>differentiated. The order is the sum of exponents in the rate equation, while the</a:t>
            </a:r>
            <a:r>
              <a:rPr lang="tr-TR" sz="2400" dirty="0" smtClean="0"/>
              <a:t> </a:t>
            </a:r>
            <a:r>
              <a:rPr lang="en-US" sz="2400" dirty="0" err="1" smtClean="0"/>
              <a:t>molecularity</a:t>
            </a:r>
            <a:r>
              <a:rPr lang="en-US" sz="2400" dirty="0" smtClean="0"/>
              <a:t> is the number of molecules taking part in a simple reaction step.</a:t>
            </a:r>
            <a:r>
              <a:rPr lang="tr-TR" sz="2400" dirty="0" smtClean="0"/>
              <a:t> </a:t>
            </a:r>
            <a:r>
              <a:rPr lang="en-US" sz="2400" dirty="0" smtClean="0"/>
              <a:t>The order and </a:t>
            </a:r>
            <a:r>
              <a:rPr lang="en-US" sz="2400" dirty="0" err="1" smtClean="0"/>
              <a:t>molecularity</a:t>
            </a:r>
            <a:r>
              <a:rPr lang="en-US" sz="2400" dirty="0" smtClean="0"/>
              <a:t> will be the same in only the simplest reactions. </a:t>
            </a:r>
            <a:endParaRPr lang="tr-TR" sz="2400" dirty="0"/>
          </a:p>
        </p:txBody>
      </p:sp>
      <p:sp>
        <p:nvSpPr>
          <p:cNvPr id="5" name="4 Dikdörtgen"/>
          <p:cNvSpPr/>
          <p:nvPr/>
        </p:nvSpPr>
        <p:spPr>
          <a:xfrm>
            <a:off x="363259" y="2899777"/>
            <a:ext cx="21528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Chain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reactions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331305" y="3511180"/>
            <a:ext cx="11502887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Chain reactions are complex consecutive reactions characterized by a cyclic consumption and</a:t>
            </a:r>
            <a:r>
              <a:rPr lang="tr-TR" sz="2400" dirty="0" smtClean="0"/>
              <a:t> </a:t>
            </a:r>
            <a:r>
              <a:rPr lang="en-US" sz="2400" dirty="0" smtClean="0"/>
              <a:t>formation of reactive intermediates, most often radicals. We distinguish three stages of a chain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a) Initiation or formation of reactive intermediates. Usually it occurs when the reactants</a:t>
            </a:r>
            <a:r>
              <a:rPr lang="tr-TR" sz="2400" dirty="0" smtClean="0"/>
              <a:t> </a:t>
            </a:r>
            <a:r>
              <a:rPr lang="en-US" sz="2400" dirty="0" smtClean="0"/>
              <a:t>are heated (thermal initiation) or irradiated (</a:t>
            </a:r>
            <a:r>
              <a:rPr lang="en-US" sz="2400" dirty="0" err="1" smtClean="0"/>
              <a:t>photoinitiation</a:t>
            </a:r>
            <a:r>
              <a:rPr lang="en-US" sz="2400" dirty="0" smtClean="0"/>
              <a:t>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318051" y="2849214"/>
            <a:ext cx="115293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Branched-chain reactions, in which more reactive intermediates are formed than</a:t>
            </a:r>
            <a:r>
              <a:rPr lang="tr-TR" sz="2400" dirty="0" smtClean="0"/>
              <a:t> </a:t>
            </a:r>
            <a:r>
              <a:rPr lang="en-US" sz="2400" dirty="0" smtClean="0"/>
              <a:t>consumed in the course of the cycle.</a:t>
            </a:r>
            <a:endParaRPr lang="tr-TR" sz="2400" dirty="0" smtClean="0"/>
          </a:p>
          <a:p>
            <a:pPr algn="just">
              <a:lnSpc>
                <a:spcPct val="150000"/>
              </a:lnSpc>
            </a:pP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c) Termination or end of reaction during which the reactive intermediates cease to exist</a:t>
            </a:r>
            <a:r>
              <a:rPr lang="tr-TR" sz="2400" dirty="0" smtClean="0"/>
              <a:t> </a:t>
            </a:r>
            <a:r>
              <a:rPr lang="en-US" sz="2400" dirty="0" smtClean="0"/>
              <a:t>in consequence of either their mutual reaction or their adsorption on the walls of the</a:t>
            </a:r>
            <a:r>
              <a:rPr lang="tr-TR" sz="2400" dirty="0" smtClean="0"/>
              <a:t> </a:t>
            </a:r>
            <a:r>
              <a:rPr lang="tr-TR" sz="2400" dirty="0" err="1" smtClean="0"/>
              <a:t>containing</a:t>
            </a:r>
            <a:r>
              <a:rPr lang="tr-TR" sz="2400" dirty="0" smtClean="0"/>
              <a:t> </a:t>
            </a:r>
            <a:r>
              <a:rPr lang="tr-TR" sz="2400" dirty="0" err="1" smtClean="0"/>
              <a:t>vessel</a:t>
            </a:r>
            <a:r>
              <a:rPr lang="tr-TR" sz="2400" dirty="0" smtClean="0"/>
              <a:t>. </a:t>
            </a:r>
          </a:p>
        </p:txBody>
      </p:sp>
      <p:sp>
        <p:nvSpPr>
          <p:cNvPr id="5" name="4 Dikdörtgen"/>
          <p:cNvSpPr/>
          <p:nvPr/>
        </p:nvSpPr>
        <p:spPr>
          <a:xfrm>
            <a:off x="304800" y="212180"/>
            <a:ext cx="115956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b) Propagation. This is a cyclically proceeding reaction or a sequence of reactions (cycle).</a:t>
            </a:r>
            <a:endParaRPr lang="tr-TR" sz="2400" dirty="0" smtClean="0"/>
          </a:p>
          <a:p>
            <a:pPr algn="just">
              <a:lnSpc>
                <a:spcPct val="150000"/>
              </a:lnSpc>
            </a:pP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– </a:t>
            </a:r>
            <a:r>
              <a:rPr lang="en-US" sz="2400" dirty="0" err="1" smtClean="0"/>
              <a:t>Unbranched</a:t>
            </a:r>
            <a:r>
              <a:rPr lang="en-US" sz="2400" dirty="0" smtClean="0"/>
              <a:t>-chain reactions, in which the same number of reactive intermediates is</a:t>
            </a:r>
            <a:r>
              <a:rPr lang="tr-TR" sz="2400" dirty="0" smtClean="0"/>
              <a:t> </a:t>
            </a:r>
            <a:r>
              <a:rPr lang="en-US" sz="2400" dirty="0" smtClean="0"/>
              <a:t>formed as consumed in the course of the cycle.</a:t>
            </a: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688</Words>
  <Application>Microsoft Office PowerPoint</Application>
  <PresentationFormat>Geniş ekran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kimya_sahin</dc:creator>
  <cp:lastModifiedBy>kimya_sahin</cp:lastModifiedBy>
  <cp:revision>42</cp:revision>
  <dcterms:created xsi:type="dcterms:W3CDTF">2018-03-28T12:23:24Z</dcterms:created>
  <dcterms:modified xsi:type="dcterms:W3CDTF">2018-04-02T05:59:53Z</dcterms:modified>
</cp:coreProperties>
</file>