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9" r:id="rId11"/>
    <p:sldId id="286" r:id="rId12"/>
    <p:sldId id="287" r:id="rId13"/>
    <p:sldId id="281" r:id="rId14"/>
    <p:sldId id="282" r:id="rId15"/>
    <p:sldId id="283" r:id="rId16"/>
    <p:sldId id="270" r:id="rId17"/>
    <p:sldId id="272" r:id="rId18"/>
    <p:sldId id="276" r:id="rId19"/>
    <p:sldId id="274" r:id="rId20"/>
    <p:sldId id="275" r:id="rId21"/>
    <p:sldId id="277" r:id="rId22"/>
    <p:sldId id="278" r:id="rId23"/>
    <p:sldId id="285"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82E11-0DF0-4546-842D-1FA33419144D}" type="datetimeFigureOut">
              <a:rPr lang="tr-TR" smtClean="0"/>
              <a:t>8.05.2020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78968-29DE-497E-BF7F-33001531FF52}" type="slidenum">
              <a:rPr lang="tr-TR" smtClean="0"/>
              <a:t>‹#›</a:t>
            </a:fld>
            <a:endParaRPr lang="tr-TR"/>
          </a:p>
        </p:txBody>
      </p:sp>
    </p:spTree>
    <p:extLst>
      <p:ext uri="{BB962C8B-B14F-4D97-AF65-F5344CB8AC3E}">
        <p14:creationId xmlns:p14="http://schemas.microsoft.com/office/powerpoint/2010/main" val="103160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linicaltrials.gov/ct2/show/NCT0425266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linicaltrials.gov/ct2/show/NCT0425765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smtClean="0">
                <a:solidFill>
                  <a:schemeClr val="tx1"/>
                </a:solidFill>
                <a:effectLst/>
                <a:latin typeface="+mn-lt"/>
                <a:ea typeface="+mn-ea"/>
                <a:cs typeface="+mn-cs"/>
              </a:rPr>
              <a:t>Two phase III trials were initiated in early </a:t>
            </a:r>
            <a:endParaRPr lang="tr-T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February to evaluate intravenous </a:t>
            </a:r>
            <a:r>
              <a:rPr lang="en-US" sz="1200" b="0" i="0" kern="1200" dirty="0" err="1" smtClean="0">
                <a:solidFill>
                  <a:schemeClr val="tx1"/>
                </a:solidFill>
                <a:effectLst/>
                <a:latin typeface="+mn-lt"/>
                <a:ea typeface="+mn-ea"/>
                <a:cs typeface="+mn-cs"/>
              </a:rPr>
              <a:t>remdesivir</a:t>
            </a:r>
            <a:r>
              <a:rPr lang="en-US" sz="1200" b="0" i="0" kern="1200" dirty="0" smtClean="0">
                <a:solidFill>
                  <a:schemeClr val="tx1"/>
                </a:solidFill>
                <a:effectLst/>
                <a:latin typeface="+mn-lt"/>
                <a:ea typeface="+mn-ea"/>
                <a:cs typeface="+mn-cs"/>
              </a:rPr>
              <a:t> (200 mg on day 1 and 100 mg once daily for 9 days) in </a:t>
            </a:r>
            <a:endParaRPr lang="tr-T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patients with 2019-nCoV (</a:t>
            </a:r>
            <a:r>
              <a:rPr lang="en-US" sz="1200" b="0" i="0" u="none" strike="noStrike" kern="1200" dirty="0" smtClean="0">
                <a:solidFill>
                  <a:schemeClr val="tx1"/>
                </a:solidFill>
                <a:effectLst/>
                <a:latin typeface="+mn-lt"/>
                <a:ea typeface="+mn-ea"/>
                <a:cs typeface="+mn-cs"/>
                <a:hlinkClick r:id="rId3"/>
              </a:rPr>
              <a:t>NCT04252664</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a:rPr>
              <a:t>NCT04257656</a:t>
            </a:r>
            <a:r>
              <a:rPr lang="en-US" sz="1200" b="0" i="0" kern="1200" dirty="0" smtClean="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26078968-29DE-497E-BF7F-33001531FF52}" type="slidenum">
              <a:rPr lang="tr-TR" smtClean="0"/>
              <a:t>14</a:t>
            </a:fld>
            <a:endParaRPr lang="tr-TR"/>
          </a:p>
        </p:txBody>
      </p:sp>
    </p:spTree>
    <p:extLst>
      <p:ext uri="{BB962C8B-B14F-4D97-AF65-F5344CB8AC3E}">
        <p14:creationId xmlns:p14="http://schemas.microsoft.com/office/powerpoint/2010/main" val="239617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dirty="0" smtClean="0"/>
              <a:t>Wash your hands frequently</a:t>
            </a:r>
          </a:p>
          <a:p>
            <a:r>
              <a:rPr lang="en-US" sz="1200" b="1" dirty="0" smtClean="0"/>
              <a:t>Maintain social distancing</a:t>
            </a:r>
          </a:p>
          <a:p>
            <a:r>
              <a:rPr lang="en-US" sz="1200" b="1" dirty="0" smtClean="0"/>
              <a:t>Avoid touching eyes, nose and mouth</a:t>
            </a:r>
          </a:p>
          <a:p>
            <a:r>
              <a:rPr lang="en-US" sz="1200" b="1" dirty="0" smtClean="0"/>
              <a:t>Practice respiratory hygiene</a:t>
            </a:r>
          </a:p>
          <a:p>
            <a:endParaRPr lang="tr-TR" dirty="0"/>
          </a:p>
        </p:txBody>
      </p:sp>
      <p:sp>
        <p:nvSpPr>
          <p:cNvPr id="4" name="Slayt Numarası Yer Tutucusu 3"/>
          <p:cNvSpPr>
            <a:spLocks noGrp="1"/>
          </p:cNvSpPr>
          <p:nvPr>
            <p:ph type="sldNum" sz="quarter" idx="10"/>
          </p:nvPr>
        </p:nvSpPr>
        <p:spPr/>
        <p:txBody>
          <a:bodyPr/>
          <a:lstStyle/>
          <a:p>
            <a:fld id="{26078968-29DE-497E-BF7F-33001531FF52}" type="slidenum">
              <a:rPr lang="tr-TR" smtClean="0"/>
              <a:t>16</a:t>
            </a:fld>
            <a:endParaRPr lang="tr-TR"/>
          </a:p>
        </p:txBody>
      </p:sp>
    </p:spTree>
    <p:extLst>
      <p:ext uri="{BB962C8B-B14F-4D97-AF65-F5344CB8AC3E}">
        <p14:creationId xmlns:p14="http://schemas.microsoft.com/office/powerpoint/2010/main" val="28841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8D3D539-2BB8-4B65-A3E3-2A558817801B}" type="datetimeFigureOut">
              <a:rPr lang="tr-TR" smtClean="0"/>
              <a:t>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86323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D3D539-2BB8-4B65-A3E3-2A558817801B}" type="datetimeFigureOut">
              <a:rPr lang="tr-TR" smtClean="0"/>
              <a:t>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29517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D3D539-2BB8-4B65-A3E3-2A558817801B}" type="datetimeFigureOut">
              <a:rPr lang="tr-TR" smtClean="0"/>
              <a:t>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209036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D3D539-2BB8-4B65-A3E3-2A558817801B}" type="datetimeFigureOut">
              <a:rPr lang="tr-TR" smtClean="0"/>
              <a:t>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7177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8D3D539-2BB8-4B65-A3E3-2A558817801B}" type="datetimeFigureOut">
              <a:rPr lang="tr-TR" smtClean="0"/>
              <a:t>8.05.2020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24086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8D3D539-2BB8-4B65-A3E3-2A558817801B}" type="datetimeFigureOut">
              <a:rPr lang="tr-TR" smtClean="0"/>
              <a:t>8.05.2020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36499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8D3D539-2BB8-4B65-A3E3-2A558817801B}" type="datetimeFigureOut">
              <a:rPr lang="tr-TR" smtClean="0"/>
              <a:t>8.05.2020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57392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8D3D539-2BB8-4B65-A3E3-2A558817801B}" type="datetimeFigureOut">
              <a:rPr lang="tr-TR" smtClean="0"/>
              <a:t>8.05.2020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58879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D3D539-2BB8-4B65-A3E3-2A558817801B}" type="datetimeFigureOut">
              <a:rPr lang="tr-TR" smtClean="0"/>
              <a:t>8.05.2020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40600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8D3D539-2BB8-4B65-A3E3-2A558817801B}" type="datetimeFigureOut">
              <a:rPr lang="tr-TR" smtClean="0"/>
              <a:t>8.05.2020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287463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8D3D539-2BB8-4B65-A3E3-2A558817801B}" type="datetimeFigureOut">
              <a:rPr lang="tr-TR" smtClean="0"/>
              <a:t>8.05.2020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54CBC8-5F09-4567-9420-D2A42695502A}" type="slidenum">
              <a:rPr lang="tr-TR" smtClean="0"/>
              <a:t>‹#›</a:t>
            </a:fld>
            <a:endParaRPr lang="tr-TR"/>
          </a:p>
        </p:txBody>
      </p:sp>
    </p:spTree>
    <p:extLst>
      <p:ext uri="{BB962C8B-B14F-4D97-AF65-F5344CB8AC3E}">
        <p14:creationId xmlns:p14="http://schemas.microsoft.com/office/powerpoint/2010/main" val="128391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3D539-2BB8-4B65-A3E3-2A558817801B}" type="datetimeFigureOut">
              <a:rPr lang="tr-TR" smtClean="0"/>
              <a:t>8.05.2020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4CBC8-5F09-4567-9420-D2A42695502A}" type="slidenum">
              <a:rPr lang="tr-TR" smtClean="0"/>
              <a:t>‹#›</a:t>
            </a:fld>
            <a:endParaRPr lang="tr-TR"/>
          </a:p>
        </p:txBody>
      </p:sp>
    </p:spTree>
    <p:extLst>
      <p:ext uri="{BB962C8B-B14F-4D97-AF65-F5344CB8AC3E}">
        <p14:creationId xmlns:p14="http://schemas.microsoft.com/office/powerpoint/2010/main" val="122068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isanddata.maps.arcgis.com/apps/opsdashboard/index.html#/bda7594740fd40299423467b48e9ecf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Unvan 1"/>
          <p:cNvSpPr txBox="1">
            <a:spLocks/>
          </p:cNvSpPr>
          <p:nvPr/>
        </p:nvSpPr>
        <p:spPr>
          <a:xfrm>
            <a:off x="1316182" y="928399"/>
            <a:ext cx="9144000" cy="2387600"/>
          </a:xfrm>
          <a:prstGeom prst="rect">
            <a:avLst/>
          </a:prstGeom>
          <a:ln w="31750">
            <a:solidFill>
              <a:schemeClr val="tx1">
                <a:lumMod val="95000"/>
                <a:lumOff val="5000"/>
              </a:schemeClr>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5400" b="1" i="1" smtClean="0"/>
              <a:t>FIRST AID FOR </a:t>
            </a:r>
            <a:r>
              <a:rPr lang="tr-TR" sz="7200" b="1" smtClean="0"/>
              <a:t/>
            </a:r>
            <a:br>
              <a:rPr lang="tr-TR" sz="7200" b="1" smtClean="0"/>
            </a:br>
            <a:r>
              <a:rPr lang="tr-TR" sz="7200" b="1" smtClean="0"/>
              <a:t>MEDICAL CONDITIONS-II</a:t>
            </a:r>
            <a:endParaRPr lang="tr-TR" sz="7200" b="1"/>
          </a:p>
        </p:txBody>
      </p:sp>
      <p:sp>
        <p:nvSpPr>
          <p:cNvPr id="5" name="Alt Başlık 2"/>
          <p:cNvSpPr txBox="1">
            <a:spLocks/>
          </p:cNvSpPr>
          <p:nvPr/>
        </p:nvSpPr>
        <p:spPr>
          <a:xfrm>
            <a:off x="1316182" y="475196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smtClean="0"/>
              <a:t>Berna GUVEN, </a:t>
            </a:r>
            <a:r>
              <a:rPr lang="tr-TR" dirty="0" err="1" smtClean="0"/>
              <a:t>PhD</a:t>
            </a:r>
            <a:endParaRPr lang="tr-TR" dirty="0"/>
          </a:p>
        </p:txBody>
      </p:sp>
    </p:spTree>
    <p:extLst>
      <p:ext uri="{BB962C8B-B14F-4D97-AF65-F5344CB8AC3E}">
        <p14:creationId xmlns:p14="http://schemas.microsoft.com/office/powerpoint/2010/main" val="259010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a:t>VOMITING AND DIARRHEA</a:t>
            </a:r>
            <a:endParaRPr lang="tr-TR"/>
          </a:p>
        </p:txBody>
      </p:sp>
      <p:sp>
        <p:nvSpPr>
          <p:cNvPr id="3" name="İçerik Yer Tutucusu 2"/>
          <p:cNvSpPr>
            <a:spLocks noGrp="1"/>
          </p:cNvSpPr>
          <p:nvPr>
            <p:ph idx="1"/>
          </p:nvPr>
        </p:nvSpPr>
        <p:spPr>
          <a:xfrm>
            <a:off x="838200" y="1825625"/>
            <a:ext cx="5257800" cy="626630"/>
          </a:xfrm>
          <a:solidFill>
            <a:srgbClr val="FFC000"/>
          </a:solidFill>
        </p:spPr>
        <p:txBody>
          <a:bodyPr/>
          <a:lstStyle/>
          <a:p>
            <a:pPr marL="0" indent="0">
              <a:buNone/>
            </a:pPr>
            <a:r>
              <a:rPr lang="tr-TR" b="1" smtClean="0"/>
              <a:t>Irritation </a:t>
            </a:r>
            <a:r>
              <a:rPr lang="tr-TR"/>
              <a:t>of the </a:t>
            </a:r>
            <a:r>
              <a:rPr lang="tr-TR" smtClean="0"/>
              <a:t>digestive system</a:t>
            </a:r>
            <a:r>
              <a:rPr lang="tr-TR"/>
              <a:t>.</a:t>
            </a:r>
          </a:p>
        </p:txBody>
      </p:sp>
      <p:sp>
        <p:nvSpPr>
          <p:cNvPr id="4" name="Metin kutusu 3"/>
          <p:cNvSpPr txBox="1"/>
          <p:nvPr/>
        </p:nvSpPr>
        <p:spPr>
          <a:xfrm>
            <a:off x="7439891" y="1967345"/>
            <a:ext cx="3677417" cy="923330"/>
          </a:xfrm>
          <a:prstGeom prst="rect">
            <a:avLst/>
          </a:prstGeom>
          <a:solidFill>
            <a:srgbClr val="FF0000"/>
          </a:solidFill>
        </p:spPr>
        <p:txBody>
          <a:bodyPr wrap="none" rtlCol="0">
            <a:spAutoFit/>
          </a:bodyPr>
          <a:lstStyle/>
          <a:p>
            <a:r>
              <a:rPr lang="tr-TR" sz="5400" b="1">
                <a:solidFill>
                  <a:schemeClr val="bg1"/>
                </a:solidFill>
              </a:rPr>
              <a:t>dehydration</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891" y="168112"/>
            <a:ext cx="3677417" cy="1749570"/>
          </a:xfrm>
          <a:prstGeom prst="rect">
            <a:avLst/>
          </a:prstGeom>
        </p:spPr>
      </p:pic>
      <p:sp>
        <p:nvSpPr>
          <p:cNvPr id="6" name="Metin kutusu 5"/>
          <p:cNvSpPr txBox="1"/>
          <p:nvPr/>
        </p:nvSpPr>
        <p:spPr>
          <a:xfrm>
            <a:off x="470655" y="2999588"/>
            <a:ext cx="9531989" cy="3477875"/>
          </a:xfrm>
          <a:prstGeom prst="rect">
            <a:avLst/>
          </a:prstGeom>
          <a:solidFill>
            <a:srgbClr val="FFFF00"/>
          </a:solidFill>
        </p:spPr>
        <p:txBody>
          <a:bodyPr wrap="square" rtlCol="0">
            <a:spAutoFit/>
          </a:bodyPr>
          <a:lstStyle/>
          <a:p>
            <a:r>
              <a:rPr lang="tr-TR" sz="2000" dirty="0" err="1" smtClean="0"/>
              <a:t>What</a:t>
            </a:r>
            <a:r>
              <a:rPr lang="tr-TR" sz="2000" dirty="0" smtClean="0"/>
              <a:t> </a:t>
            </a:r>
            <a:r>
              <a:rPr lang="tr-TR" sz="2000" dirty="0" err="1" smtClean="0"/>
              <a:t>to</a:t>
            </a:r>
            <a:r>
              <a:rPr lang="tr-TR" sz="2000" dirty="0" smtClean="0"/>
              <a:t> do</a:t>
            </a:r>
          </a:p>
          <a:p>
            <a:endParaRPr lang="tr-TR" sz="2000" dirty="0" smtClean="0"/>
          </a:p>
          <a:p>
            <a:r>
              <a:rPr lang="tr-TR" sz="2000" dirty="0" smtClean="0"/>
              <a:t>1. </a:t>
            </a:r>
            <a:r>
              <a:rPr lang="en-US" sz="2000" dirty="0" smtClean="0"/>
              <a:t>Reassure </a:t>
            </a:r>
            <a:r>
              <a:rPr lang="en-US" sz="2000" dirty="0"/>
              <a:t>the casualty if she is vomiting </a:t>
            </a:r>
            <a:r>
              <a:rPr lang="en-US" sz="2000" dirty="0" smtClean="0"/>
              <a:t>and</a:t>
            </a:r>
            <a:r>
              <a:rPr lang="tr-TR" sz="2000" dirty="0" smtClean="0"/>
              <a:t> </a:t>
            </a:r>
            <a:r>
              <a:rPr lang="en-US" sz="2000" dirty="0" smtClean="0"/>
              <a:t>give </a:t>
            </a:r>
            <a:r>
              <a:rPr lang="en-US" sz="2000" dirty="0"/>
              <a:t>her a warm damp cloth to wipe her face.</a:t>
            </a:r>
          </a:p>
          <a:p>
            <a:r>
              <a:rPr lang="tr-TR" sz="2000" dirty="0" smtClean="0"/>
              <a:t>2. </a:t>
            </a:r>
            <a:r>
              <a:rPr lang="en-US" sz="2000" dirty="0" smtClean="0"/>
              <a:t>Help </a:t>
            </a:r>
            <a:r>
              <a:rPr lang="en-US" sz="2000" dirty="0"/>
              <a:t>her sit down and when the </a:t>
            </a:r>
            <a:r>
              <a:rPr lang="en-US" sz="2000" dirty="0" smtClean="0"/>
              <a:t>vomiting</a:t>
            </a:r>
            <a:r>
              <a:rPr lang="tr-TR" sz="2000" dirty="0" smtClean="0"/>
              <a:t> </a:t>
            </a:r>
            <a:r>
              <a:rPr lang="en-US" sz="2000" dirty="0" smtClean="0"/>
              <a:t>stops </a:t>
            </a:r>
            <a:r>
              <a:rPr lang="en-US" sz="2000" dirty="0"/>
              <a:t>give her water </a:t>
            </a:r>
            <a:r>
              <a:rPr lang="en-US" sz="2000" dirty="0" smtClean="0"/>
              <a:t>or</a:t>
            </a:r>
            <a:r>
              <a:rPr lang="tr-TR" sz="2000" dirty="0" smtClean="0"/>
              <a:t> u</a:t>
            </a:r>
            <a:r>
              <a:rPr lang="en-US" sz="2000" dirty="0" err="1" smtClean="0"/>
              <a:t>nsweetened</a:t>
            </a:r>
            <a:r>
              <a:rPr lang="en-US" sz="2000" dirty="0" smtClean="0"/>
              <a:t> fruit</a:t>
            </a:r>
            <a:r>
              <a:rPr lang="tr-TR" sz="2000" dirty="0" smtClean="0"/>
              <a:t> </a:t>
            </a:r>
            <a:r>
              <a:rPr lang="en-US" sz="2000" dirty="0" smtClean="0"/>
              <a:t>juice</a:t>
            </a:r>
            <a:r>
              <a:rPr lang="tr-TR" sz="2000" dirty="0" smtClean="0"/>
              <a:t> </a:t>
            </a:r>
            <a:r>
              <a:rPr lang="en-US" sz="2000" dirty="0" smtClean="0"/>
              <a:t>to </a:t>
            </a:r>
            <a:r>
              <a:rPr lang="en-US" sz="2000" dirty="0"/>
              <a:t>sip slowly and often.</a:t>
            </a:r>
          </a:p>
          <a:p>
            <a:r>
              <a:rPr lang="tr-TR" sz="2000" dirty="0" smtClean="0"/>
              <a:t>3. </a:t>
            </a:r>
            <a:r>
              <a:rPr lang="en-US" sz="2000" dirty="0" smtClean="0"/>
              <a:t>When </a:t>
            </a:r>
            <a:r>
              <a:rPr lang="en-US" sz="2000" dirty="0"/>
              <a:t>the casualty is hungry again, </a:t>
            </a:r>
            <a:r>
              <a:rPr lang="en-US" sz="2000" dirty="0" smtClean="0"/>
              <a:t>advise</a:t>
            </a:r>
            <a:r>
              <a:rPr lang="tr-TR" sz="2000" dirty="0" smtClean="0"/>
              <a:t> </a:t>
            </a:r>
            <a:r>
              <a:rPr lang="en-US" sz="2000" dirty="0" smtClean="0"/>
              <a:t>her </a:t>
            </a:r>
            <a:r>
              <a:rPr lang="en-US" sz="2000" dirty="0"/>
              <a:t>to eat easily digested foods such as </a:t>
            </a:r>
            <a:r>
              <a:rPr lang="tr-TR" sz="2000" dirty="0" smtClean="0"/>
              <a:t> p</a:t>
            </a:r>
            <a:r>
              <a:rPr lang="en-US" sz="2000" dirty="0" err="1" smtClean="0"/>
              <a:t>asta</a:t>
            </a:r>
            <a:r>
              <a:rPr lang="en-US" sz="2000" dirty="0" smtClean="0"/>
              <a:t>,</a:t>
            </a:r>
            <a:r>
              <a:rPr lang="tr-TR" sz="2000" dirty="0" smtClean="0"/>
              <a:t> </a:t>
            </a:r>
            <a:r>
              <a:rPr lang="en-US" sz="2000" dirty="0" smtClean="0"/>
              <a:t>bread</a:t>
            </a:r>
            <a:r>
              <a:rPr lang="en-US" sz="2000" dirty="0"/>
              <a:t>, or potatoes for the first 24 hours</a:t>
            </a:r>
            <a:r>
              <a:rPr lang="en-US" sz="2000" dirty="0" smtClean="0"/>
              <a:t>.</a:t>
            </a:r>
            <a:endParaRPr lang="tr-TR" sz="2000" dirty="0" smtClean="0"/>
          </a:p>
          <a:p>
            <a:r>
              <a:rPr lang="tr-TR" sz="2000" dirty="0" smtClean="0"/>
              <a:t>4. </a:t>
            </a:r>
            <a:r>
              <a:rPr lang="en-US" sz="2000" dirty="0" smtClean="0"/>
              <a:t>If </a:t>
            </a:r>
            <a:r>
              <a:rPr lang="en-US" sz="2000" dirty="0"/>
              <a:t>the vomiting and/or diarrhea are severe, or </a:t>
            </a:r>
            <a:r>
              <a:rPr lang="en-US" sz="2000" dirty="0" smtClean="0"/>
              <a:t>the</a:t>
            </a:r>
            <a:r>
              <a:rPr lang="tr-TR" sz="2000" dirty="0" smtClean="0"/>
              <a:t> </a:t>
            </a:r>
            <a:r>
              <a:rPr lang="en-US" sz="2000" dirty="0" smtClean="0"/>
              <a:t>casualty </a:t>
            </a:r>
            <a:r>
              <a:rPr lang="en-US" sz="2000" dirty="0"/>
              <a:t>develops chest pain, </a:t>
            </a:r>
            <a:r>
              <a:rPr lang="tr-TR" sz="2000" dirty="0" smtClean="0"/>
              <a:t> d</a:t>
            </a:r>
            <a:r>
              <a:rPr lang="en-US" sz="2000" dirty="0" err="1" smtClean="0"/>
              <a:t>ifficulty</a:t>
            </a:r>
            <a:r>
              <a:rPr lang="en-US" sz="2000" dirty="0" smtClean="0"/>
              <a:t> breathing</a:t>
            </a:r>
            <a:r>
              <a:rPr lang="tr-TR" sz="2000" dirty="0" smtClean="0"/>
              <a:t> </a:t>
            </a:r>
            <a:r>
              <a:rPr lang="en-US" sz="2000" dirty="0" smtClean="0"/>
              <a:t>or </a:t>
            </a:r>
            <a:r>
              <a:rPr lang="en-US" sz="2000" dirty="0"/>
              <a:t>severe abdominal pain, take or arrange to send </a:t>
            </a:r>
            <a:r>
              <a:rPr lang="en-US" sz="2000" dirty="0" smtClean="0"/>
              <a:t>her</a:t>
            </a:r>
            <a:r>
              <a:rPr lang="tr-TR" sz="2000" dirty="0" smtClean="0"/>
              <a:t> </a:t>
            </a:r>
            <a:r>
              <a:rPr lang="en-US" sz="2000" dirty="0" smtClean="0"/>
              <a:t>to </a:t>
            </a:r>
            <a:r>
              <a:rPr lang="en-US" sz="2000" dirty="0"/>
              <a:t>the hospital. If the casualty becomes </a:t>
            </a:r>
            <a:r>
              <a:rPr lang="en-US" sz="2000" dirty="0" smtClean="0"/>
              <a:t>lightheaded</a:t>
            </a:r>
            <a:r>
              <a:rPr lang="tr-TR" sz="2000" dirty="0" smtClean="0"/>
              <a:t> </a:t>
            </a:r>
            <a:r>
              <a:rPr lang="en-US" sz="2000" dirty="0" smtClean="0"/>
              <a:t>or </a:t>
            </a:r>
            <a:r>
              <a:rPr lang="en-US" sz="2000" dirty="0"/>
              <a:t>dizzy, treat for </a:t>
            </a:r>
            <a:r>
              <a:rPr lang="en-US" sz="2000" dirty="0" smtClean="0"/>
              <a:t>fainting.</a:t>
            </a:r>
            <a:endParaRPr lang="tr-TR" sz="2000" dirty="0"/>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1939" y="3526426"/>
            <a:ext cx="2206097" cy="2424200"/>
          </a:xfrm>
          <a:prstGeom prst="rect">
            <a:avLst/>
          </a:prstGeom>
        </p:spPr>
      </p:pic>
    </p:spTree>
    <p:extLst>
      <p:ext uri="{BB962C8B-B14F-4D97-AF65-F5344CB8AC3E}">
        <p14:creationId xmlns:p14="http://schemas.microsoft.com/office/powerpoint/2010/main" val="1964905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234175" y="0"/>
            <a:ext cx="7814851" cy="6219802"/>
          </a:xfrm>
          <a:prstGeom prst="rect">
            <a:avLst/>
          </a:prstGeom>
        </p:spPr>
      </p:pic>
      <p:pic>
        <p:nvPicPr>
          <p:cNvPr id="7" name="Resim 6"/>
          <p:cNvPicPr>
            <a:picLocks noChangeAspect="1"/>
          </p:cNvPicPr>
          <p:nvPr/>
        </p:nvPicPr>
        <p:blipFill>
          <a:blip r:embed="rId3"/>
          <a:stretch>
            <a:fillRect/>
          </a:stretch>
        </p:blipFill>
        <p:spPr>
          <a:xfrm>
            <a:off x="6713034" y="2266921"/>
            <a:ext cx="5397191" cy="3735803"/>
          </a:xfrm>
          <a:prstGeom prst="rect">
            <a:avLst/>
          </a:prstGeom>
        </p:spPr>
      </p:pic>
    </p:spTree>
    <p:extLst>
      <p:ext uri="{BB962C8B-B14F-4D97-AF65-F5344CB8AC3E}">
        <p14:creationId xmlns:p14="http://schemas.microsoft.com/office/powerpoint/2010/main" val="215795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03249" y="615993"/>
            <a:ext cx="4426825" cy="5560970"/>
          </a:xfrm>
          <a:prstGeom prst="rect">
            <a:avLst/>
          </a:prstGeom>
          <a:ln>
            <a:solidFill>
              <a:schemeClr val="accent1"/>
            </a:solidFill>
          </a:ln>
        </p:spPr>
      </p:pic>
      <p:pic>
        <p:nvPicPr>
          <p:cNvPr id="5" name="Resim 4"/>
          <p:cNvPicPr>
            <a:picLocks noChangeAspect="1"/>
          </p:cNvPicPr>
          <p:nvPr/>
        </p:nvPicPr>
        <p:blipFill>
          <a:blip r:embed="rId3"/>
          <a:stretch>
            <a:fillRect/>
          </a:stretch>
        </p:blipFill>
        <p:spPr>
          <a:xfrm>
            <a:off x="7069961" y="3513773"/>
            <a:ext cx="4772025" cy="3028950"/>
          </a:xfrm>
          <a:prstGeom prst="rect">
            <a:avLst/>
          </a:prstGeom>
          <a:ln>
            <a:solidFill>
              <a:schemeClr val="accent1"/>
            </a:solidFill>
          </a:ln>
        </p:spPr>
      </p:pic>
      <p:pic>
        <p:nvPicPr>
          <p:cNvPr id="6" name="Resim 5"/>
          <p:cNvPicPr>
            <a:picLocks noChangeAspect="1"/>
          </p:cNvPicPr>
          <p:nvPr/>
        </p:nvPicPr>
        <p:blipFill>
          <a:blip r:embed="rId4"/>
          <a:stretch>
            <a:fillRect/>
          </a:stretch>
        </p:blipFill>
        <p:spPr>
          <a:xfrm>
            <a:off x="5862507" y="987743"/>
            <a:ext cx="4695825" cy="2038350"/>
          </a:xfrm>
          <a:prstGeom prst="rect">
            <a:avLst/>
          </a:prstGeom>
          <a:ln>
            <a:solidFill>
              <a:schemeClr val="accent1"/>
            </a:solidFill>
          </a:ln>
        </p:spPr>
      </p:pic>
    </p:spTree>
    <p:extLst>
      <p:ext uri="{BB962C8B-B14F-4D97-AF65-F5344CB8AC3E}">
        <p14:creationId xmlns:p14="http://schemas.microsoft.com/office/powerpoint/2010/main" val="268416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532034" y="1070517"/>
            <a:ext cx="4980374" cy="5029201"/>
          </a:xfrm>
          <a:prstGeom prst="rect">
            <a:avLst/>
          </a:prstGeom>
        </p:spPr>
      </p:pic>
      <p:sp>
        <p:nvSpPr>
          <p:cNvPr id="5" name="Metin kutusu 4"/>
          <p:cNvSpPr txBox="1"/>
          <p:nvPr/>
        </p:nvSpPr>
        <p:spPr>
          <a:xfrm>
            <a:off x="6101668" y="817854"/>
            <a:ext cx="3472211" cy="1231106"/>
          </a:xfrm>
          <a:prstGeom prst="rect">
            <a:avLst/>
          </a:prstGeom>
          <a:noFill/>
        </p:spPr>
        <p:txBody>
          <a:bodyPr wrap="square" rtlCol="0">
            <a:spAutoFit/>
          </a:bodyPr>
          <a:lstStyle/>
          <a:p>
            <a:r>
              <a:rPr lang="en-US" dirty="0"/>
              <a:t>a new </a:t>
            </a:r>
            <a:r>
              <a:rPr lang="en-US" sz="2800" dirty="0"/>
              <a:t>detection technique </a:t>
            </a:r>
            <a:r>
              <a:rPr lang="en-US" dirty="0" smtClean="0"/>
              <a:t>should </a:t>
            </a:r>
            <a:r>
              <a:rPr lang="en-US" dirty="0"/>
              <a:t>be developed as soon as possible.</a:t>
            </a:r>
            <a:endParaRPr lang="tr-TR" dirty="0"/>
          </a:p>
        </p:txBody>
      </p:sp>
      <p:sp>
        <p:nvSpPr>
          <p:cNvPr id="7" name="Yuvarlatılmış Dikdörtgen 6"/>
          <p:cNvSpPr/>
          <p:nvPr/>
        </p:nvSpPr>
        <p:spPr>
          <a:xfrm>
            <a:off x="532035" y="4237463"/>
            <a:ext cx="4486014" cy="62446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tr-TR"/>
          </a:p>
        </p:txBody>
      </p:sp>
      <p:sp>
        <p:nvSpPr>
          <p:cNvPr id="2" name="Metin kutusu 1"/>
          <p:cNvSpPr txBox="1"/>
          <p:nvPr/>
        </p:nvSpPr>
        <p:spPr>
          <a:xfrm>
            <a:off x="7493620" y="2999678"/>
            <a:ext cx="1658531" cy="369332"/>
          </a:xfrm>
          <a:prstGeom prst="rect">
            <a:avLst/>
          </a:prstGeom>
          <a:noFill/>
        </p:spPr>
        <p:txBody>
          <a:bodyPr wrap="none" rtlCol="0">
            <a:spAutoFit/>
          </a:bodyPr>
          <a:lstStyle/>
          <a:p>
            <a:r>
              <a:rPr lang="tr-TR" dirty="0" err="1" smtClean="0"/>
              <a:t>Oxygen</a:t>
            </a:r>
            <a:r>
              <a:rPr lang="tr-TR" dirty="0" smtClean="0"/>
              <a:t> </a:t>
            </a:r>
            <a:r>
              <a:rPr lang="tr-TR" dirty="0" err="1" smtClean="0"/>
              <a:t>therapy</a:t>
            </a:r>
            <a:endParaRPr lang="tr-TR" dirty="0"/>
          </a:p>
        </p:txBody>
      </p:sp>
    </p:spTree>
    <p:extLst>
      <p:ext uri="{BB962C8B-B14F-4D97-AF65-F5344CB8AC3E}">
        <p14:creationId xmlns:p14="http://schemas.microsoft.com/office/powerpoint/2010/main" val="30256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308" y="847492"/>
            <a:ext cx="11252238" cy="4839630"/>
          </a:xfrm>
        </p:spPr>
      </p:pic>
      <p:pic>
        <p:nvPicPr>
          <p:cNvPr id="7" name="Resim 6"/>
          <p:cNvPicPr>
            <a:picLocks noChangeAspect="1"/>
          </p:cNvPicPr>
          <p:nvPr/>
        </p:nvPicPr>
        <p:blipFill>
          <a:blip r:embed="rId4"/>
          <a:stretch>
            <a:fillRect/>
          </a:stretch>
        </p:blipFill>
        <p:spPr>
          <a:xfrm>
            <a:off x="7237141" y="5312395"/>
            <a:ext cx="2305279" cy="1322582"/>
          </a:xfrm>
          <a:prstGeom prst="rect">
            <a:avLst/>
          </a:prstGeom>
        </p:spPr>
      </p:pic>
    </p:spTree>
    <p:extLst>
      <p:ext uri="{BB962C8B-B14F-4D97-AF65-F5344CB8AC3E}">
        <p14:creationId xmlns:p14="http://schemas.microsoft.com/office/powerpoint/2010/main" val="532261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89727" y="490653"/>
            <a:ext cx="11163164" cy="5642517"/>
          </a:xfrm>
          <a:prstGeom prst="rect">
            <a:avLst/>
          </a:prstGeom>
        </p:spPr>
      </p:pic>
    </p:spTree>
    <p:extLst>
      <p:ext uri="{BB962C8B-B14F-4D97-AF65-F5344CB8AC3E}">
        <p14:creationId xmlns:p14="http://schemas.microsoft.com/office/powerpoint/2010/main" val="849645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079" y="0"/>
            <a:ext cx="10515600" cy="1325563"/>
          </a:xfrm>
        </p:spPr>
        <p:txBody>
          <a:bodyPr/>
          <a:lstStyle/>
          <a:p>
            <a:r>
              <a:rPr lang="tr-TR" dirty="0" err="1" smtClean="0"/>
              <a:t>Advice</a:t>
            </a:r>
            <a:r>
              <a:rPr lang="tr-TR" dirty="0" smtClean="0"/>
              <a:t> of WHO</a:t>
            </a:r>
            <a:endParaRPr lang="tr-TR" dirty="0"/>
          </a:p>
        </p:txBody>
      </p:sp>
      <p:sp>
        <p:nvSpPr>
          <p:cNvPr id="3" name="İçerik Yer Tutucusu 2"/>
          <p:cNvSpPr>
            <a:spLocks noGrp="1"/>
          </p:cNvSpPr>
          <p:nvPr>
            <p:ph idx="1"/>
          </p:nvPr>
        </p:nvSpPr>
        <p:spPr>
          <a:xfrm>
            <a:off x="2370140" y="5100702"/>
            <a:ext cx="6229477" cy="1757298"/>
          </a:xfrm>
        </p:spPr>
        <p:txBody>
          <a:bodyPr>
            <a:normAutofit/>
          </a:bodyPr>
          <a:lstStyle/>
          <a:p>
            <a:pPr marL="0" indent="0">
              <a:buNone/>
            </a:pPr>
            <a:endParaRPr lang="en-US" dirty="0"/>
          </a:p>
          <a:p>
            <a:endParaRPr lang="tr-TR" dirty="0"/>
          </a:p>
        </p:txBody>
      </p:sp>
      <p:pic>
        <p:nvPicPr>
          <p:cNvPr id="1026" name="Picture 2" descr="coronavirus preventi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165" y="1025099"/>
            <a:ext cx="5151863" cy="515186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535258" y="1025099"/>
            <a:ext cx="5151864" cy="5151864"/>
          </a:xfrm>
          <a:prstGeom prst="rect">
            <a:avLst/>
          </a:prstGeom>
        </p:spPr>
      </p:pic>
    </p:spTree>
    <p:extLst>
      <p:ext uri="{BB962C8B-B14F-4D97-AF65-F5344CB8AC3E}">
        <p14:creationId xmlns:p14="http://schemas.microsoft.com/office/powerpoint/2010/main" val="1590774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1292" y="822325"/>
            <a:ext cx="10515600" cy="1325563"/>
          </a:xfrm>
        </p:spPr>
        <p:txBody>
          <a:bodyPr/>
          <a:lstStyle/>
          <a:p>
            <a:r>
              <a:rPr lang="tr-TR" b="1" dirty="0" err="1"/>
              <a:t>Myth</a:t>
            </a:r>
            <a:r>
              <a:rPr lang="tr-TR" b="1" dirty="0"/>
              <a:t> </a:t>
            </a:r>
            <a:r>
              <a:rPr lang="tr-TR" b="1" dirty="0" err="1"/>
              <a:t>busters</a:t>
            </a:r>
            <a:r>
              <a:rPr lang="tr-TR" b="1" dirty="0"/>
              <a:t/>
            </a:r>
            <a:br>
              <a:rPr lang="tr-TR" b="1" dirty="0"/>
            </a:br>
            <a:endParaRPr lang="tr-TR" dirty="0"/>
          </a:p>
        </p:txBody>
      </p:sp>
      <p:sp>
        <p:nvSpPr>
          <p:cNvPr id="3" name="İçerik Yer Tutucusu 2"/>
          <p:cNvSpPr>
            <a:spLocks noGrp="1"/>
          </p:cNvSpPr>
          <p:nvPr>
            <p:ph idx="1"/>
          </p:nvPr>
        </p:nvSpPr>
        <p:spPr>
          <a:xfrm>
            <a:off x="1105830" y="2506662"/>
            <a:ext cx="10515600" cy="4351338"/>
          </a:xfrm>
        </p:spPr>
        <p:txBody>
          <a:bodyPr/>
          <a:lstStyle/>
          <a:p>
            <a:r>
              <a:rPr lang="en-US" b="1" dirty="0"/>
              <a:t>Cold weather and snow CANNOT kill the new coronavirus</a:t>
            </a:r>
            <a:r>
              <a:rPr lang="en-US" b="1" dirty="0" smtClean="0"/>
              <a:t>.</a:t>
            </a:r>
            <a:endParaRPr lang="en-US" b="1" dirty="0"/>
          </a:p>
          <a:p>
            <a:r>
              <a:rPr lang="en-US" b="1" dirty="0"/>
              <a:t>Taking a hot bath does not prevent the new coronavirus disease</a:t>
            </a:r>
          </a:p>
          <a:p>
            <a:r>
              <a:rPr lang="en-US" b="1" dirty="0"/>
              <a:t>The new coronavirus cannot be transmitted through goods manufactured in China or any country reporting COVID-19 cases.</a:t>
            </a:r>
          </a:p>
          <a:p>
            <a:r>
              <a:rPr lang="en-US" b="1" dirty="0"/>
              <a:t>The new coronavirus CANNOT be transmitted through mosquito bites</a:t>
            </a:r>
            <a:r>
              <a:rPr lang="en-US" b="1" dirty="0" smtClean="0"/>
              <a:t>.</a:t>
            </a:r>
            <a:endParaRPr lang="en-US" b="1" dirty="0"/>
          </a:p>
        </p:txBody>
      </p:sp>
    </p:spTree>
    <p:extLst>
      <p:ext uri="{BB962C8B-B14F-4D97-AF65-F5344CB8AC3E}">
        <p14:creationId xmlns:p14="http://schemas.microsoft.com/office/powerpoint/2010/main" val="1205952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Common</a:t>
            </a:r>
            <a:r>
              <a:rPr lang="tr-TR" dirty="0" smtClean="0"/>
              <a:t> </a:t>
            </a:r>
            <a:r>
              <a:rPr lang="tr-TR" dirty="0" err="1" smtClean="0"/>
              <a:t>questions</a:t>
            </a:r>
            <a:endParaRPr lang="tr-TR" dirty="0"/>
          </a:p>
        </p:txBody>
      </p:sp>
      <p:sp>
        <p:nvSpPr>
          <p:cNvPr id="3" name="İçerik Yer Tutucusu 2"/>
          <p:cNvSpPr>
            <a:spLocks noGrp="1"/>
          </p:cNvSpPr>
          <p:nvPr>
            <p:ph idx="1"/>
          </p:nvPr>
        </p:nvSpPr>
        <p:spPr/>
        <p:txBody>
          <a:bodyPr/>
          <a:lstStyle/>
          <a:p>
            <a:r>
              <a:rPr lang="en-US" b="1"/>
              <a:t>Are antibiotics effective in preventing and treating the new coronavirus?</a:t>
            </a:r>
          </a:p>
          <a:p>
            <a:r>
              <a:rPr lang="en-US"/>
              <a:t>No, antibiotics do not work against viruses, only bacteria.</a:t>
            </a:r>
          </a:p>
          <a:p>
            <a:r>
              <a:rPr lang="en-US" b="1"/>
              <a:t>Are there any specific medicines to prevent or treat the new coronavirus?</a:t>
            </a:r>
          </a:p>
          <a:p>
            <a:r>
              <a:rPr lang="en-US"/>
              <a:t>To date, there is no specific medicine recommended to prevent or treat the new coronavirus (2019-nCoV).</a:t>
            </a:r>
          </a:p>
          <a:p>
            <a:endParaRPr lang="tr-TR"/>
          </a:p>
        </p:txBody>
      </p:sp>
    </p:spTree>
    <p:extLst>
      <p:ext uri="{BB962C8B-B14F-4D97-AF65-F5344CB8AC3E}">
        <p14:creationId xmlns:p14="http://schemas.microsoft.com/office/powerpoint/2010/main" val="2403493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Common</a:t>
            </a:r>
            <a:r>
              <a:rPr lang="tr-TR" dirty="0"/>
              <a:t> </a:t>
            </a:r>
            <a:r>
              <a:rPr lang="tr-TR" dirty="0" err="1"/>
              <a:t>questions</a:t>
            </a:r>
            <a:endParaRPr lang="tr-TR" dirty="0"/>
          </a:p>
        </p:txBody>
      </p:sp>
      <p:sp>
        <p:nvSpPr>
          <p:cNvPr id="3" name="İçerik Yer Tutucusu 2"/>
          <p:cNvSpPr>
            <a:spLocks noGrp="1"/>
          </p:cNvSpPr>
          <p:nvPr>
            <p:ph idx="1"/>
          </p:nvPr>
        </p:nvSpPr>
        <p:spPr/>
        <p:txBody>
          <a:bodyPr>
            <a:normAutofit fontScale="92500"/>
          </a:bodyPr>
          <a:lstStyle/>
          <a:p>
            <a:r>
              <a:rPr lang="en-US" b="1"/>
              <a:t>Can pets at home spread the new coronavirus (2019-nCoV)?</a:t>
            </a:r>
          </a:p>
          <a:p>
            <a:r>
              <a:rPr lang="en-US"/>
              <a:t>At present, there is no evidence that companion animals/pets such as dogs or cats can be infected with the new coronavirus. However, it is always a good idea to wash your hands with soap and water after contact with pets. This protects you against various common bacteria such as E.coli and Salmonella that can pass between pets and humans.</a:t>
            </a:r>
          </a:p>
          <a:p>
            <a:r>
              <a:rPr lang="tr-TR" b="1"/>
              <a:t>Do vaccines against pneumonia protect you against the new coronavirus?</a:t>
            </a:r>
          </a:p>
          <a:p>
            <a:r>
              <a:rPr lang="tr-TR"/>
              <a:t>No. Vaccines against pneumonia, such as pneumococcal vaccine and Haemophilus influenza type B (Hib) vaccine, do not provide protection against the new coronavirus.</a:t>
            </a:r>
          </a:p>
          <a:p>
            <a:endParaRPr lang="tr-TR"/>
          </a:p>
        </p:txBody>
      </p:sp>
    </p:spTree>
    <p:extLst>
      <p:ext uri="{BB962C8B-B14F-4D97-AF65-F5344CB8AC3E}">
        <p14:creationId xmlns:p14="http://schemas.microsoft.com/office/powerpoint/2010/main" val="279391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10491" y="248440"/>
            <a:ext cx="10515600" cy="1325563"/>
          </a:xfrm>
        </p:spPr>
        <p:txBody>
          <a:bodyPr/>
          <a:lstStyle/>
          <a:p>
            <a:pPr algn="ctr"/>
            <a:r>
              <a:rPr lang="tr-TR" b="1" smtClean="0"/>
              <a:t>Medical Conditions</a:t>
            </a:r>
            <a:endParaRPr lang="tr-TR" b="1"/>
          </a:p>
        </p:txBody>
      </p:sp>
      <p:sp>
        <p:nvSpPr>
          <p:cNvPr id="4" name="İçerik Yer Tutucusu 2"/>
          <p:cNvSpPr>
            <a:spLocks noGrp="1"/>
          </p:cNvSpPr>
          <p:nvPr>
            <p:ph idx="1"/>
          </p:nvPr>
        </p:nvSpPr>
        <p:spPr>
          <a:xfrm>
            <a:off x="4306585" y="1907411"/>
            <a:ext cx="3373582" cy="3646921"/>
          </a:xfr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4000" smtClean="0">
                <a:solidFill>
                  <a:schemeClr val="bg1"/>
                </a:solidFill>
              </a:rPr>
              <a:t>Diabetes</a:t>
            </a:r>
          </a:p>
          <a:p>
            <a:r>
              <a:rPr lang="tr-TR" sz="4000" smtClean="0">
                <a:solidFill>
                  <a:schemeClr val="bg1"/>
                </a:solidFill>
              </a:rPr>
              <a:t>Hypoglycemia</a:t>
            </a:r>
          </a:p>
          <a:p>
            <a:r>
              <a:rPr lang="tr-TR" sz="4000" smtClean="0">
                <a:solidFill>
                  <a:schemeClr val="bg1"/>
                </a:solidFill>
              </a:rPr>
              <a:t>Headache</a:t>
            </a:r>
          </a:p>
          <a:p>
            <a:r>
              <a:rPr lang="tr-TR" sz="4000" smtClean="0">
                <a:solidFill>
                  <a:schemeClr val="bg1"/>
                </a:solidFill>
              </a:rPr>
              <a:t>Vomiting</a:t>
            </a:r>
          </a:p>
          <a:p>
            <a:r>
              <a:rPr lang="tr-TR" sz="4000" smtClean="0">
                <a:solidFill>
                  <a:schemeClr val="bg1"/>
                </a:solidFill>
              </a:rPr>
              <a:t>Diarrhea</a:t>
            </a:r>
            <a:endParaRPr lang="tr-TR" sz="4000">
              <a:solidFill>
                <a:schemeClr val="bg1"/>
              </a:solidFill>
            </a:endParaRPr>
          </a:p>
        </p:txBody>
      </p:sp>
    </p:spTree>
    <p:extLst>
      <p:ext uri="{BB962C8B-B14F-4D97-AF65-F5344CB8AC3E}">
        <p14:creationId xmlns:p14="http://schemas.microsoft.com/office/powerpoint/2010/main" val="2267268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Common</a:t>
            </a:r>
            <a:r>
              <a:rPr lang="tr-TR" dirty="0"/>
              <a:t> </a:t>
            </a:r>
            <a:r>
              <a:rPr lang="tr-TR" dirty="0" err="1"/>
              <a:t>questions</a:t>
            </a:r>
            <a:endParaRPr lang="tr-TR" dirty="0"/>
          </a:p>
        </p:txBody>
      </p:sp>
      <p:sp>
        <p:nvSpPr>
          <p:cNvPr id="3" name="İçerik Yer Tutucusu 2"/>
          <p:cNvSpPr>
            <a:spLocks noGrp="1"/>
          </p:cNvSpPr>
          <p:nvPr>
            <p:ph idx="1"/>
          </p:nvPr>
        </p:nvSpPr>
        <p:spPr/>
        <p:txBody>
          <a:bodyPr/>
          <a:lstStyle/>
          <a:p>
            <a:r>
              <a:rPr lang="en-US" b="1"/>
              <a:t>Can regularly rinsing your nose with saline help prevent infection with the new coronavirus?</a:t>
            </a:r>
          </a:p>
          <a:p>
            <a:r>
              <a:rPr lang="en-US"/>
              <a:t>No. There is no evidence that regularly rinsing the nose with saline has protected people from infection with the new coronavirus. </a:t>
            </a:r>
          </a:p>
          <a:p>
            <a:r>
              <a:rPr lang="en-US" b="1"/>
              <a:t>Does the new coronavirus affect older people, or are younger people also susceptible?</a:t>
            </a:r>
          </a:p>
          <a:p>
            <a:r>
              <a:rPr lang="en-US"/>
              <a:t>People of all ages can be infected by the new coronavirus (2019-nCoV). Older people, and people with pre-existing medical conditions (such as asthma, diabetes, heart disease) appear to be more vulnerable to becoming severely ill with the virus.</a:t>
            </a:r>
          </a:p>
          <a:p>
            <a:endParaRPr lang="tr-TR"/>
          </a:p>
        </p:txBody>
      </p:sp>
    </p:spTree>
    <p:extLst>
      <p:ext uri="{BB962C8B-B14F-4D97-AF65-F5344CB8AC3E}">
        <p14:creationId xmlns:p14="http://schemas.microsoft.com/office/powerpoint/2010/main" val="2562816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Common</a:t>
            </a:r>
            <a:r>
              <a:rPr lang="tr-TR" dirty="0"/>
              <a:t> </a:t>
            </a:r>
            <a:r>
              <a:rPr lang="tr-TR" dirty="0" err="1"/>
              <a:t>questions</a:t>
            </a:r>
            <a:endParaRPr lang="tr-TR" dirty="0"/>
          </a:p>
        </p:txBody>
      </p:sp>
      <p:sp>
        <p:nvSpPr>
          <p:cNvPr id="3" name="İçerik Yer Tutucusu 2"/>
          <p:cNvSpPr>
            <a:spLocks noGrp="1"/>
          </p:cNvSpPr>
          <p:nvPr>
            <p:ph idx="1"/>
          </p:nvPr>
        </p:nvSpPr>
        <p:spPr>
          <a:xfrm>
            <a:off x="838200" y="1690688"/>
            <a:ext cx="10515600" cy="4351338"/>
          </a:xfrm>
        </p:spPr>
        <p:txBody>
          <a:bodyPr/>
          <a:lstStyle/>
          <a:p>
            <a:r>
              <a:rPr lang="en-US" b="1" dirty="0"/>
              <a:t>Can the virus that causes COVID-19 be transmitted through the air?</a:t>
            </a:r>
          </a:p>
          <a:p>
            <a:r>
              <a:rPr lang="en-US" dirty="0"/>
              <a:t>Studies to date suggest that the virus that causes COVID-19 is mainly transmitted through contact with respiratory droplets rather than through the air.</a:t>
            </a:r>
          </a:p>
          <a:p>
            <a:r>
              <a:rPr lang="en-US" b="1" dirty="0"/>
              <a:t>Can CoVID-19 be caught from a person who has no symptoms?</a:t>
            </a:r>
          </a:p>
          <a:p>
            <a:r>
              <a:rPr lang="en-US" dirty="0"/>
              <a:t>The main way the disease spreads is through respiratory droplets expelled by someone who is coughing. The risk of catching COVID-19 from someone with no symptoms at all is very low. However, many people with COVID-19 experience only mild symptoms. This is particularly true at the early stages of the disease. </a:t>
            </a:r>
          </a:p>
          <a:p>
            <a:endParaRPr lang="tr-TR" dirty="0"/>
          </a:p>
        </p:txBody>
      </p:sp>
    </p:spTree>
    <p:extLst>
      <p:ext uri="{BB962C8B-B14F-4D97-AF65-F5344CB8AC3E}">
        <p14:creationId xmlns:p14="http://schemas.microsoft.com/office/powerpoint/2010/main" val="1728182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3234" y="1404041"/>
            <a:ext cx="10515600" cy="5553508"/>
          </a:xfrm>
        </p:spPr>
        <p:txBody>
          <a:bodyPr>
            <a:normAutofit fontScale="92500" lnSpcReduction="20000"/>
          </a:bodyPr>
          <a:lstStyle/>
          <a:p>
            <a:r>
              <a:rPr lang="en-US" b="1" dirty="0">
                <a:hlinkClick r:id="rId2"/>
              </a:rPr>
              <a:t>How long does the virus survive on surfaces?</a:t>
            </a:r>
            <a:endParaRPr lang="en-US" dirty="0"/>
          </a:p>
          <a:p>
            <a:r>
              <a:rPr lang="en-US" dirty="0"/>
              <a:t>It is not certain how long the virus that causes COVID-19 survives on surfaces, but it seems to behave like other coronaviruses. Studies suggest that coronaviruses (including preliminary information on the COVID-19 virus) may persist on surfaces for a few hours or up to several days. This may vary under different conditions (e.g. type of surface, temperature or humidity of the environment).</a:t>
            </a:r>
          </a:p>
          <a:p>
            <a:r>
              <a:rPr lang="en-US" b="1" dirty="0">
                <a:hlinkClick r:id="rId2"/>
              </a:rPr>
              <a:t>Is there anything I should not do?</a:t>
            </a:r>
            <a:endParaRPr lang="en-US" dirty="0"/>
          </a:p>
          <a:p>
            <a:r>
              <a:rPr lang="en-US" dirty="0"/>
              <a:t>The following measures </a:t>
            </a:r>
            <a:r>
              <a:rPr lang="en-US" b="1" u="sng" dirty="0"/>
              <a:t>ARE NOT</a:t>
            </a:r>
            <a:r>
              <a:rPr lang="en-US" dirty="0"/>
              <a:t> effective against COVID-2019 and can be harmful:</a:t>
            </a:r>
          </a:p>
          <a:p>
            <a:r>
              <a:rPr lang="en-US" dirty="0"/>
              <a:t>Smoking</a:t>
            </a:r>
          </a:p>
          <a:p>
            <a:r>
              <a:rPr lang="en-US" dirty="0"/>
              <a:t>Wearing multiple masks</a:t>
            </a:r>
          </a:p>
          <a:p>
            <a:r>
              <a:rPr lang="en-US" dirty="0"/>
              <a:t>Taking antibiotics  </a:t>
            </a:r>
          </a:p>
          <a:p>
            <a:r>
              <a:rPr lang="en-US" b="1" dirty="0"/>
              <a:t>In any case, if you have fever, cough and difficulty breathing seek medical care early</a:t>
            </a:r>
            <a:endParaRPr lang="en-US" dirty="0"/>
          </a:p>
          <a:p>
            <a:endParaRPr lang="tr-TR" dirty="0"/>
          </a:p>
        </p:txBody>
      </p:sp>
      <p:sp>
        <p:nvSpPr>
          <p:cNvPr id="4" name="Unvan 1"/>
          <p:cNvSpPr>
            <a:spLocks noGrp="1"/>
          </p:cNvSpPr>
          <p:nvPr>
            <p:ph type="title"/>
          </p:nvPr>
        </p:nvSpPr>
        <p:spPr>
          <a:xfrm>
            <a:off x="838200" y="365125"/>
            <a:ext cx="10515600" cy="1325563"/>
          </a:xfrm>
        </p:spPr>
        <p:txBody>
          <a:bodyPr/>
          <a:lstStyle/>
          <a:p>
            <a:r>
              <a:rPr lang="tr-TR" dirty="0" err="1"/>
              <a:t>Common</a:t>
            </a:r>
            <a:r>
              <a:rPr lang="tr-TR" dirty="0"/>
              <a:t> </a:t>
            </a:r>
            <a:r>
              <a:rPr lang="tr-TR" dirty="0" err="1"/>
              <a:t>questions</a:t>
            </a:r>
            <a:endParaRPr lang="tr-TR" dirty="0"/>
          </a:p>
        </p:txBody>
      </p:sp>
    </p:spTree>
    <p:extLst>
      <p:ext uri="{BB962C8B-B14F-4D97-AF65-F5344CB8AC3E}">
        <p14:creationId xmlns:p14="http://schemas.microsoft.com/office/powerpoint/2010/main" val="3320442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REFERENCES</a:t>
            </a:r>
          </a:p>
          <a:p>
            <a:endParaRPr lang="tr-TR" dirty="0"/>
          </a:p>
          <a:p>
            <a:r>
              <a:rPr lang="en-US" dirty="0"/>
              <a:t>The American College Of Emergency</a:t>
            </a:r>
            <a:br>
              <a:rPr lang="en-US" dirty="0"/>
            </a:br>
            <a:r>
              <a:rPr lang="tr-TR" dirty="0" err="1"/>
              <a:t>Physıcıans</a:t>
            </a:r>
            <a:r>
              <a:rPr lang="tr-TR" dirty="0"/>
              <a:t> (Acep)-First </a:t>
            </a:r>
            <a:r>
              <a:rPr lang="tr-TR" dirty="0" err="1"/>
              <a:t>Aid</a:t>
            </a:r>
            <a:r>
              <a:rPr lang="tr-TR" dirty="0"/>
              <a:t> Manuel 5th Edition</a:t>
            </a:r>
            <a:br>
              <a:rPr lang="tr-TR" dirty="0"/>
            </a:br>
            <a:r>
              <a:rPr lang="tr-TR" dirty="0"/>
              <a:t/>
            </a:r>
            <a:br>
              <a:rPr lang="tr-TR" dirty="0"/>
            </a:br>
            <a:r>
              <a:rPr lang="tr-TR" dirty="0" err="1"/>
              <a:t>The</a:t>
            </a:r>
            <a:r>
              <a:rPr lang="tr-TR" dirty="0"/>
              <a:t> </a:t>
            </a:r>
            <a:r>
              <a:rPr lang="tr-TR" dirty="0" err="1"/>
              <a:t>Everything</a:t>
            </a:r>
            <a:r>
              <a:rPr lang="tr-TR" dirty="0"/>
              <a:t> First </a:t>
            </a:r>
            <a:r>
              <a:rPr lang="tr-TR" dirty="0" err="1"/>
              <a:t>Aid</a:t>
            </a:r>
            <a:r>
              <a:rPr lang="tr-TR" dirty="0"/>
              <a:t> </a:t>
            </a:r>
            <a:r>
              <a:rPr lang="tr-TR" dirty="0" err="1"/>
              <a:t>Book</a:t>
            </a:r>
            <a:endParaRPr lang="tr-TR" dirty="0"/>
          </a:p>
          <a:p>
            <a:endParaRPr lang="tr-TR" dirty="0" smtClean="0">
              <a:hlinkClick r:id="rId2"/>
            </a:endParaRPr>
          </a:p>
          <a:p>
            <a:r>
              <a:rPr lang="tr-TR" dirty="0" smtClean="0">
                <a:hlinkClick r:id="rId2"/>
              </a:rPr>
              <a:t>https</a:t>
            </a:r>
            <a:r>
              <a:rPr lang="tr-TR" dirty="0">
                <a:hlinkClick r:id="rId2"/>
              </a:rPr>
              <a:t>://gisanddata.maps.arcgis.com/apps/opsdashboard/index.html#/bda7594740fd40299423467b48e9ecf6</a:t>
            </a:r>
            <a:endParaRPr lang="tr-TR" dirty="0"/>
          </a:p>
        </p:txBody>
      </p:sp>
    </p:spTree>
    <p:extLst>
      <p:ext uri="{BB962C8B-B14F-4D97-AF65-F5344CB8AC3E}">
        <p14:creationId xmlns:p14="http://schemas.microsoft.com/office/powerpoint/2010/main" val="3837815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15530"/>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tr-TR" b="1" smtClean="0"/>
              <a:t>DIABETES</a:t>
            </a:r>
            <a:endParaRPr lang="tr-TR" b="1"/>
          </a:p>
        </p:txBody>
      </p:sp>
      <p:sp>
        <p:nvSpPr>
          <p:cNvPr id="3" name="İçerik Yer Tutucusu 2"/>
          <p:cNvSpPr>
            <a:spLocks noGrp="1"/>
          </p:cNvSpPr>
          <p:nvPr>
            <p:ph idx="1"/>
          </p:nvPr>
        </p:nvSpPr>
        <p:spPr>
          <a:xfrm>
            <a:off x="741218" y="1520825"/>
            <a:ext cx="5773882" cy="841169"/>
          </a:xfrm>
          <a:solidFill>
            <a:srgbClr val="FFC000"/>
          </a:solidFill>
        </p:spPr>
        <p:txBody>
          <a:bodyPr>
            <a:normAutofit lnSpcReduction="10000"/>
          </a:bodyPr>
          <a:lstStyle/>
          <a:p>
            <a:pPr marL="0" indent="0">
              <a:buNone/>
            </a:pPr>
            <a:r>
              <a:rPr lang="tr-TR" b="1" smtClean="0"/>
              <a:t>Chronic </a:t>
            </a:r>
            <a:r>
              <a:rPr lang="tr-TR" b="1"/>
              <a:t>condition </a:t>
            </a:r>
            <a:r>
              <a:rPr lang="tr-TR" smtClean="0"/>
              <a:t>in </a:t>
            </a:r>
            <a:r>
              <a:rPr lang="en-US" smtClean="0"/>
              <a:t>which </a:t>
            </a:r>
            <a:r>
              <a:rPr lang="en-US"/>
              <a:t>the body fails to </a:t>
            </a:r>
            <a:r>
              <a:rPr lang="en-US" smtClean="0"/>
              <a:t>produce</a:t>
            </a:r>
            <a:r>
              <a:rPr lang="tr-TR" smtClean="0"/>
              <a:t> or use insulin</a:t>
            </a:r>
            <a:r>
              <a:rPr lang="tr-TR"/>
              <a:t>.</a:t>
            </a:r>
          </a:p>
        </p:txBody>
      </p:sp>
      <p:sp>
        <p:nvSpPr>
          <p:cNvPr id="4" name="Metin kutusu 3"/>
          <p:cNvSpPr txBox="1"/>
          <p:nvPr/>
        </p:nvSpPr>
        <p:spPr>
          <a:xfrm>
            <a:off x="1284143" y="2662323"/>
            <a:ext cx="1963294" cy="461665"/>
          </a:xfrm>
          <a:prstGeom prst="rect">
            <a:avLst/>
          </a:prstGeom>
          <a:solidFill>
            <a:srgbClr val="FFC000"/>
          </a:solidFill>
        </p:spPr>
        <p:txBody>
          <a:bodyPr wrap="none" rtlCol="0">
            <a:spAutoFit/>
          </a:bodyPr>
          <a:lstStyle/>
          <a:p>
            <a:r>
              <a:rPr lang="tr-TR" sz="2400" smtClean="0"/>
              <a:t>Type 1, Type 2</a:t>
            </a:r>
            <a:endParaRPr lang="tr-TR" sz="2400"/>
          </a:p>
        </p:txBody>
      </p:sp>
      <p:sp>
        <p:nvSpPr>
          <p:cNvPr id="5" name="Metin kutusu 4"/>
          <p:cNvSpPr txBox="1"/>
          <p:nvPr/>
        </p:nvSpPr>
        <p:spPr>
          <a:xfrm>
            <a:off x="838200" y="3297382"/>
            <a:ext cx="10515600" cy="584775"/>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tr-TR" sz="3200" b="1">
                <a:latin typeface="+mj-lt"/>
              </a:rPr>
              <a:t>HYPERGLYCEMIA</a:t>
            </a:r>
            <a:endParaRPr lang="tr-TR" sz="3200">
              <a:latin typeface="+mj-lt"/>
            </a:endParaRPr>
          </a:p>
        </p:txBody>
      </p:sp>
      <p:sp>
        <p:nvSpPr>
          <p:cNvPr id="6" name="Metin kutusu 5"/>
          <p:cNvSpPr txBox="1"/>
          <p:nvPr/>
        </p:nvSpPr>
        <p:spPr>
          <a:xfrm>
            <a:off x="4286250" y="4216888"/>
            <a:ext cx="3619499" cy="2308324"/>
          </a:xfrm>
          <a:prstGeom prst="rect">
            <a:avLst/>
          </a:prstGeom>
          <a:solidFill>
            <a:srgbClr val="FFC000"/>
          </a:solidFill>
        </p:spPr>
        <p:txBody>
          <a:bodyPr wrap="square" rtlCol="0">
            <a:spAutoFit/>
          </a:bodyPr>
          <a:lstStyle/>
          <a:p>
            <a:r>
              <a:rPr lang="en-US" sz="2400"/>
              <a:t>If it is not treated, hyperglycemia </a:t>
            </a:r>
            <a:r>
              <a:rPr lang="en-US" sz="2400" smtClean="0"/>
              <a:t>will</a:t>
            </a:r>
            <a:r>
              <a:rPr lang="tr-TR" sz="2400" smtClean="0"/>
              <a:t> </a:t>
            </a:r>
            <a:r>
              <a:rPr lang="en-US" sz="2400" smtClean="0"/>
              <a:t>result </a:t>
            </a:r>
            <a:r>
              <a:rPr lang="en-US" sz="2400"/>
              <a:t>in unconsciousness (diabetic coma) and therefore </a:t>
            </a:r>
            <a:r>
              <a:rPr lang="en-US" sz="2400" smtClean="0"/>
              <a:t>requires</a:t>
            </a:r>
            <a:r>
              <a:rPr lang="tr-TR" sz="2400" smtClean="0"/>
              <a:t> </a:t>
            </a:r>
            <a:r>
              <a:rPr lang="en-US" sz="2400" smtClean="0"/>
              <a:t>urgent </a:t>
            </a:r>
            <a:r>
              <a:rPr lang="en-US" sz="2400"/>
              <a:t>treatment in the hospital.</a:t>
            </a:r>
            <a:endParaRPr lang="tr-TR" sz="2400"/>
          </a:p>
        </p:txBody>
      </p:sp>
      <p:sp>
        <p:nvSpPr>
          <p:cNvPr id="7" name="Metin kutusu 6"/>
          <p:cNvSpPr txBox="1"/>
          <p:nvPr/>
        </p:nvSpPr>
        <p:spPr>
          <a:xfrm>
            <a:off x="269565" y="4216888"/>
            <a:ext cx="3823804" cy="2308324"/>
          </a:xfrm>
          <a:prstGeom prst="rect">
            <a:avLst/>
          </a:prstGeom>
          <a:solidFill>
            <a:srgbClr val="FFFF00"/>
          </a:solidFill>
        </p:spPr>
        <p:txBody>
          <a:bodyPr wrap="none" rtlCol="0">
            <a:spAutoFit/>
          </a:bodyPr>
          <a:lstStyle/>
          <a:p>
            <a:r>
              <a:rPr lang="tr-TR" sz="2400"/>
              <a:t>■ Warm, dry skin</a:t>
            </a:r>
          </a:p>
          <a:p>
            <a:r>
              <a:rPr lang="tr-TR" sz="2400"/>
              <a:t>■ Rapid pulse and breathing</a:t>
            </a:r>
          </a:p>
          <a:p>
            <a:r>
              <a:rPr lang="tr-TR" sz="2400"/>
              <a:t>■ Fruity sweet breath and</a:t>
            </a:r>
          </a:p>
          <a:p>
            <a:r>
              <a:rPr lang="tr-TR" sz="2400"/>
              <a:t>excessive thirst</a:t>
            </a:r>
          </a:p>
          <a:p>
            <a:r>
              <a:rPr lang="tr-TR" sz="2400"/>
              <a:t>■ Drowsiness, leading to</a:t>
            </a:r>
          </a:p>
          <a:p>
            <a:r>
              <a:rPr lang="tr-TR" sz="2400"/>
              <a:t>unconsciousness if untreated</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870" y="271694"/>
            <a:ext cx="2145632" cy="1192018"/>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1512" y="4055551"/>
            <a:ext cx="3506831" cy="2630999"/>
          </a:xfrm>
          <a:prstGeom prst="rect">
            <a:avLst/>
          </a:prstGeom>
        </p:spPr>
      </p:pic>
      <p:pic>
        <p:nvPicPr>
          <p:cNvPr id="11" name="Resim 10"/>
          <p:cNvPicPr>
            <a:picLocks noChangeAspect="1"/>
          </p:cNvPicPr>
          <p:nvPr/>
        </p:nvPicPr>
        <p:blipFill>
          <a:blip r:embed="rId5"/>
          <a:stretch>
            <a:fillRect/>
          </a:stretch>
        </p:blipFill>
        <p:spPr>
          <a:xfrm>
            <a:off x="8407139" y="867703"/>
            <a:ext cx="1456392" cy="1456392"/>
          </a:xfrm>
          <a:prstGeom prst="rect">
            <a:avLst/>
          </a:prstGeom>
        </p:spPr>
      </p:pic>
      <p:pic>
        <p:nvPicPr>
          <p:cNvPr id="15" name="Resim 14"/>
          <p:cNvPicPr>
            <a:picLocks noChangeAspect="1"/>
          </p:cNvPicPr>
          <p:nvPr/>
        </p:nvPicPr>
        <p:blipFill>
          <a:blip r:embed="rId6"/>
          <a:stretch>
            <a:fillRect/>
          </a:stretch>
        </p:blipFill>
        <p:spPr>
          <a:xfrm>
            <a:off x="7068283" y="1692566"/>
            <a:ext cx="1338856" cy="1338856"/>
          </a:xfrm>
          <a:prstGeom prst="rect">
            <a:avLst/>
          </a:prstGeom>
        </p:spPr>
      </p:pic>
      <p:pic>
        <p:nvPicPr>
          <p:cNvPr id="10" name="Resim 9"/>
          <p:cNvPicPr>
            <a:picLocks noChangeAspect="1"/>
          </p:cNvPicPr>
          <p:nvPr/>
        </p:nvPicPr>
        <p:blipFill>
          <a:blip r:embed="rId7"/>
          <a:stretch>
            <a:fillRect/>
          </a:stretch>
        </p:blipFill>
        <p:spPr>
          <a:xfrm>
            <a:off x="9882672" y="1394133"/>
            <a:ext cx="2199183" cy="1589771"/>
          </a:xfrm>
          <a:prstGeom prst="rect">
            <a:avLst/>
          </a:prstGeom>
        </p:spPr>
      </p:pic>
    </p:spTree>
    <p:extLst>
      <p:ext uri="{BB962C8B-B14F-4D97-AF65-F5344CB8AC3E}">
        <p14:creationId xmlns:p14="http://schemas.microsoft.com/office/powerpoint/2010/main" val="3562499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Metin kutusu 4"/>
          <p:cNvSpPr txBox="1"/>
          <p:nvPr/>
        </p:nvSpPr>
        <p:spPr>
          <a:xfrm>
            <a:off x="1083486" y="325582"/>
            <a:ext cx="10515600" cy="584775"/>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tr-TR" sz="3200" b="1" smtClean="0">
                <a:latin typeface="+mj-lt"/>
              </a:rPr>
              <a:t>HYPERGLYCEMIA-What to do</a:t>
            </a:r>
            <a:endParaRPr lang="tr-TR" sz="3200">
              <a:latin typeface="+mj-lt"/>
            </a:endParaRPr>
          </a:p>
        </p:txBody>
      </p:sp>
      <p:sp>
        <p:nvSpPr>
          <p:cNvPr id="6" name="Metin kutusu 5"/>
          <p:cNvSpPr txBox="1"/>
          <p:nvPr/>
        </p:nvSpPr>
        <p:spPr>
          <a:xfrm>
            <a:off x="1083486" y="5347123"/>
            <a:ext cx="4148136" cy="646331"/>
          </a:xfrm>
          <a:prstGeom prst="rect">
            <a:avLst/>
          </a:prstGeom>
          <a:solidFill>
            <a:srgbClr val="FFC000"/>
          </a:solidFill>
        </p:spPr>
        <p:txBody>
          <a:bodyPr wrap="square" rtlCol="0">
            <a:spAutoFit/>
          </a:bodyPr>
          <a:lstStyle/>
          <a:p>
            <a:r>
              <a:rPr lang="tr-TR" sz="3600" smtClean="0"/>
              <a:t>1. Call for emergency</a:t>
            </a:r>
            <a:endParaRPr lang="tr-TR" sz="3600"/>
          </a:p>
        </p:txBody>
      </p:sp>
      <p:sp>
        <p:nvSpPr>
          <p:cNvPr id="7" name="Metin kutusu 6"/>
          <p:cNvSpPr txBox="1"/>
          <p:nvPr/>
        </p:nvSpPr>
        <p:spPr>
          <a:xfrm>
            <a:off x="6600709" y="5347123"/>
            <a:ext cx="5318764" cy="1077218"/>
          </a:xfrm>
          <a:prstGeom prst="rect">
            <a:avLst/>
          </a:prstGeom>
          <a:solidFill>
            <a:srgbClr val="FFFF00"/>
          </a:solidFill>
        </p:spPr>
        <p:txBody>
          <a:bodyPr wrap="none" rtlCol="0">
            <a:spAutoFit/>
          </a:bodyPr>
          <a:lstStyle/>
          <a:p>
            <a:r>
              <a:rPr lang="tr-TR" sz="3200" smtClean="0"/>
              <a:t>2. Record vital </a:t>
            </a:r>
            <a:r>
              <a:rPr lang="tr-TR" sz="3200"/>
              <a:t>signs—level of</a:t>
            </a:r>
          </a:p>
          <a:p>
            <a:r>
              <a:rPr lang="tr-TR" sz="3200"/>
              <a:t>response, breathing, and pulse</a:t>
            </a:r>
            <a:endParaRPr lang="tr-TR" sz="4000"/>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889" y="1250041"/>
            <a:ext cx="7514793" cy="3757397"/>
          </a:xfrm>
          <a:prstGeom prst="rect">
            <a:avLst/>
          </a:prstGeom>
        </p:spPr>
      </p:pic>
    </p:spTree>
    <p:extLst>
      <p:ext uri="{BB962C8B-B14F-4D97-AF65-F5344CB8AC3E}">
        <p14:creationId xmlns:p14="http://schemas.microsoft.com/office/powerpoint/2010/main" val="288744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Metin kutusu 4"/>
          <p:cNvSpPr txBox="1"/>
          <p:nvPr/>
        </p:nvSpPr>
        <p:spPr>
          <a:xfrm>
            <a:off x="1083486" y="325582"/>
            <a:ext cx="10515600" cy="6463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tr-TR" sz="3600" b="1"/>
              <a:t>HYPOGLYCEMIA</a:t>
            </a:r>
            <a:endParaRPr lang="tr-TR" sz="5400">
              <a:latin typeface="+mj-lt"/>
            </a:endParaRPr>
          </a:p>
        </p:txBody>
      </p:sp>
      <p:sp>
        <p:nvSpPr>
          <p:cNvPr id="6" name="Metin kutusu 5"/>
          <p:cNvSpPr txBox="1"/>
          <p:nvPr/>
        </p:nvSpPr>
        <p:spPr>
          <a:xfrm>
            <a:off x="408159" y="1161291"/>
            <a:ext cx="5410750" cy="1569660"/>
          </a:xfrm>
          <a:prstGeom prst="rect">
            <a:avLst/>
          </a:prstGeom>
          <a:solidFill>
            <a:srgbClr val="FFC000"/>
          </a:solidFill>
        </p:spPr>
        <p:txBody>
          <a:bodyPr wrap="square" rtlCol="0">
            <a:spAutoFit/>
          </a:bodyPr>
          <a:lstStyle/>
          <a:p>
            <a:r>
              <a:rPr lang="en-US" sz="3200" b="1"/>
              <a:t>This condition occurs when the </a:t>
            </a:r>
            <a:r>
              <a:rPr lang="en-US" sz="3200" b="1" smtClean="0"/>
              <a:t>blood</a:t>
            </a:r>
            <a:r>
              <a:rPr lang="tr-TR" sz="3200" b="1" smtClean="0"/>
              <a:t> </a:t>
            </a:r>
            <a:r>
              <a:rPr lang="en-US" sz="3200" b="1" smtClean="0"/>
              <a:t>sugar </a:t>
            </a:r>
            <a:r>
              <a:rPr lang="en-US" sz="3200" b="1"/>
              <a:t>level </a:t>
            </a:r>
            <a:r>
              <a:rPr lang="en-US" sz="3200" b="1" smtClean="0"/>
              <a:t>falls</a:t>
            </a:r>
            <a:r>
              <a:rPr lang="tr-TR" sz="3200" b="1" smtClean="0"/>
              <a:t> </a:t>
            </a:r>
            <a:r>
              <a:rPr lang="tr-TR" sz="3200" smtClean="0"/>
              <a:t>below </a:t>
            </a:r>
            <a:r>
              <a:rPr lang="tr-TR" sz="3200"/>
              <a:t>normal</a:t>
            </a:r>
            <a:r>
              <a:rPr lang="tr-TR" sz="3200" smtClean="0"/>
              <a:t>.</a:t>
            </a:r>
            <a:endParaRPr lang="tr-TR" sz="5400"/>
          </a:p>
        </p:txBody>
      </p:sp>
      <p:sp>
        <p:nvSpPr>
          <p:cNvPr id="7" name="Metin kutusu 6"/>
          <p:cNvSpPr txBox="1"/>
          <p:nvPr/>
        </p:nvSpPr>
        <p:spPr>
          <a:xfrm>
            <a:off x="167170" y="2920329"/>
            <a:ext cx="11927848" cy="3416320"/>
          </a:xfrm>
          <a:prstGeom prst="rect">
            <a:avLst/>
          </a:prstGeom>
          <a:solidFill>
            <a:schemeClr val="accent5">
              <a:lumMod val="40000"/>
              <a:lumOff val="60000"/>
            </a:schemeClr>
          </a:solidFill>
        </p:spPr>
        <p:txBody>
          <a:bodyPr wrap="square" rtlCol="0">
            <a:spAutoFit/>
          </a:bodyPr>
          <a:lstStyle/>
          <a:p>
            <a:r>
              <a:rPr lang="tr-TR" sz="2400" b="1" smtClean="0"/>
              <a:t>RECOGNITION:</a:t>
            </a:r>
            <a:endParaRPr lang="tr-TR" sz="2400" b="1"/>
          </a:p>
          <a:p>
            <a:r>
              <a:rPr lang="en-US" sz="2400"/>
              <a:t>■ A history of diabetes—the </a:t>
            </a:r>
            <a:r>
              <a:rPr lang="en-US" sz="2400" smtClean="0"/>
              <a:t>casualty</a:t>
            </a:r>
            <a:r>
              <a:rPr lang="tr-TR" sz="2400" smtClean="0"/>
              <a:t> </a:t>
            </a:r>
            <a:r>
              <a:rPr lang="en-US" sz="2400" smtClean="0"/>
              <a:t>himself </a:t>
            </a:r>
            <a:r>
              <a:rPr lang="en-US" sz="2400"/>
              <a:t>may recognize the onset of </a:t>
            </a:r>
            <a:r>
              <a:rPr lang="en-US" sz="2400" smtClean="0"/>
              <a:t>a</a:t>
            </a:r>
            <a:r>
              <a:rPr lang="tr-TR" sz="2400" smtClean="0"/>
              <a:t> hypoglycemic </a:t>
            </a:r>
            <a:r>
              <a:rPr lang="tr-TR" sz="2400"/>
              <a:t>attack</a:t>
            </a:r>
          </a:p>
          <a:p>
            <a:r>
              <a:rPr lang="tr-TR" sz="2400"/>
              <a:t>■ Weakness, faintness, or hunger</a:t>
            </a:r>
          </a:p>
          <a:p>
            <a:r>
              <a:rPr lang="tr-TR" sz="2400"/>
              <a:t>■ Confusion and irrational behavior</a:t>
            </a:r>
          </a:p>
          <a:p>
            <a:r>
              <a:rPr lang="en-US" sz="2400"/>
              <a:t>■ Sweating with cold, clammy skin</a:t>
            </a:r>
          </a:p>
          <a:p>
            <a:r>
              <a:rPr lang="tr-TR" sz="2400"/>
              <a:t>■ Rapid pulse</a:t>
            </a:r>
          </a:p>
          <a:p>
            <a:r>
              <a:rPr lang="tr-TR" sz="2400"/>
              <a:t>■ Palpitations and muscle tremors</a:t>
            </a:r>
          </a:p>
          <a:p>
            <a:r>
              <a:rPr lang="tr-TR" sz="2400" smtClean="0"/>
              <a:t>■ </a:t>
            </a:r>
            <a:r>
              <a:rPr lang="tr-TR" sz="2400"/>
              <a:t>Medical warning </a:t>
            </a:r>
            <a:r>
              <a:rPr lang="tr-TR" sz="2400" smtClean="0"/>
              <a:t>bracelet </a:t>
            </a:r>
            <a:r>
              <a:rPr lang="en-US" sz="2400" smtClean="0"/>
              <a:t>or </a:t>
            </a:r>
            <a:r>
              <a:rPr lang="en-US" sz="2400"/>
              <a:t>necklace, and glucose gel </a:t>
            </a:r>
            <a:r>
              <a:rPr lang="en-US" sz="2400" smtClean="0"/>
              <a:t>or</a:t>
            </a:r>
            <a:r>
              <a:rPr lang="tr-TR" sz="2400" smtClean="0"/>
              <a:t> tablets</a:t>
            </a:r>
            <a:endParaRPr lang="tr-TR" sz="2400"/>
          </a:p>
          <a:p>
            <a:r>
              <a:rPr lang="en-US" sz="2400"/>
              <a:t>■ Medication such as an insulin pen </a:t>
            </a:r>
            <a:r>
              <a:rPr lang="en-US" sz="2400" smtClean="0"/>
              <a:t>or</a:t>
            </a:r>
            <a:r>
              <a:rPr lang="tr-TR" sz="2400" smtClean="0"/>
              <a:t> </a:t>
            </a:r>
            <a:r>
              <a:rPr lang="en-US" sz="2400" smtClean="0"/>
              <a:t>tablets</a:t>
            </a:r>
            <a:r>
              <a:rPr lang="en-US" sz="2400"/>
              <a:t>, and a glucose testing kit</a:t>
            </a:r>
            <a:endParaRPr lang="tr-TR" sz="240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159" y="445033"/>
            <a:ext cx="2980459" cy="2475296"/>
          </a:xfrm>
          <a:prstGeom prst="rect">
            <a:avLst/>
          </a:prstGeom>
        </p:spPr>
      </p:pic>
    </p:spTree>
    <p:extLst>
      <p:ext uri="{BB962C8B-B14F-4D97-AF65-F5344CB8AC3E}">
        <p14:creationId xmlns:p14="http://schemas.microsoft.com/office/powerpoint/2010/main" val="292388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Metin kutusu 4"/>
          <p:cNvSpPr txBox="1"/>
          <p:nvPr/>
        </p:nvSpPr>
        <p:spPr>
          <a:xfrm>
            <a:off x="1083486" y="325582"/>
            <a:ext cx="10515600" cy="6463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tr-TR" sz="3600" b="1" smtClean="0"/>
              <a:t>HYPOGLYCEMIA-What to do</a:t>
            </a:r>
            <a:endParaRPr lang="tr-TR" sz="5400">
              <a:latin typeface="+mj-lt"/>
            </a:endParaRPr>
          </a:p>
        </p:txBody>
      </p:sp>
      <p:sp>
        <p:nvSpPr>
          <p:cNvPr id="6" name="Metin kutusu 5"/>
          <p:cNvSpPr txBox="1"/>
          <p:nvPr/>
        </p:nvSpPr>
        <p:spPr>
          <a:xfrm>
            <a:off x="408159" y="1161291"/>
            <a:ext cx="5410750" cy="1938992"/>
          </a:xfrm>
          <a:prstGeom prst="rect">
            <a:avLst/>
          </a:prstGeom>
          <a:solidFill>
            <a:schemeClr val="accent6">
              <a:lumMod val="60000"/>
              <a:lumOff val="40000"/>
            </a:schemeClr>
          </a:solidFill>
        </p:spPr>
        <p:txBody>
          <a:bodyPr wrap="square" rtlCol="0">
            <a:spAutoFit/>
          </a:bodyPr>
          <a:lstStyle/>
          <a:p>
            <a:r>
              <a:rPr lang="tr-TR" sz="2400" smtClean="0"/>
              <a:t>1. </a:t>
            </a:r>
            <a:r>
              <a:rPr lang="en-US" sz="2400" smtClean="0"/>
              <a:t>Help </a:t>
            </a:r>
            <a:r>
              <a:rPr lang="en-US" sz="2400"/>
              <a:t>the casualty sit down</a:t>
            </a:r>
            <a:r>
              <a:rPr lang="en-US" sz="2400" smtClean="0"/>
              <a:t>.</a:t>
            </a:r>
            <a:r>
              <a:rPr lang="en-US" sz="2400"/>
              <a:t> give him the equivalent </a:t>
            </a:r>
            <a:r>
              <a:rPr lang="en-US" sz="2400" smtClean="0"/>
              <a:t>of</a:t>
            </a:r>
            <a:r>
              <a:rPr lang="tr-TR" sz="2400" smtClean="0"/>
              <a:t> </a:t>
            </a:r>
            <a:r>
              <a:rPr lang="en-US" sz="2400" smtClean="0"/>
              <a:t>10 </a:t>
            </a:r>
            <a:r>
              <a:rPr lang="en-US" sz="2400"/>
              <a:t>g </a:t>
            </a:r>
            <a:r>
              <a:rPr lang="en-US" sz="2400" smtClean="0"/>
              <a:t>of</a:t>
            </a:r>
            <a:r>
              <a:rPr lang="tr-TR" sz="2400" smtClean="0"/>
              <a:t> </a:t>
            </a:r>
            <a:r>
              <a:rPr lang="en-US" sz="2400" smtClean="0"/>
              <a:t>glucose—for example, </a:t>
            </a:r>
            <a:r>
              <a:rPr lang="en-US" sz="2400"/>
              <a:t>two teaspoons </a:t>
            </a:r>
            <a:r>
              <a:rPr lang="en-US" sz="2400" smtClean="0"/>
              <a:t>of</a:t>
            </a:r>
            <a:r>
              <a:rPr lang="tr-TR" sz="2400" smtClean="0"/>
              <a:t> s</a:t>
            </a:r>
            <a:r>
              <a:rPr lang="en-US" sz="2400" smtClean="0"/>
              <a:t>ugar </a:t>
            </a:r>
            <a:r>
              <a:rPr lang="en-US" sz="2400"/>
              <a:t>(or two lumps of sugar), </a:t>
            </a:r>
            <a:r>
              <a:rPr lang="en-US" sz="2400" smtClean="0"/>
              <a:t>or</a:t>
            </a:r>
            <a:r>
              <a:rPr lang="tr-TR" sz="2400" smtClean="0"/>
              <a:t> </a:t>
            </a:r>
            <a:r>
              <a:rPr lang="en-US" sz="2400" smtClean="0"/>
              <a:t>sugary </a:t>
            </a:r>
            <a:r>
              <a:rPr lang="en-US" sz="2400"/>
              <a:t>candy such as hard candies.</a:t>
            </a:r>
            <a:endParaRPr lang="tr-TR" sz="6600"/>
          </a:p>
        </p:txBody>
      </p:sp>
      <p:sp>
        <p:nvSpPr>
          <p:cNvPr id="7" name="Metin kutusu 6"/>
          <p:cNvSpPr txBox="1"/>
          <p:nvPr/>
        </p:nvSpPr>
        <p:spPr>
          <a:xfrm>
            <a:off x="2838456" y="3346861"/>
            <a:ext cx="8527912" cy="1569660"/>
          </a:xfrm>
          <a:prstGeom prst="rect">
            <a:avLst/>
          </a:prstGeom>
          <a:solidFill>
            <a:schemeClr val="accent5">
              <a:lumMod val="40000"/>
              <a:lumOff val="60000"/>
            </a:schemeClr>
          </a:solidFill>
        </p:spPr>
        <p:txBody>
          <a:bodyPr wrap="none" rtlCol="0">
            <a:spAutoFit/>
          </a:bodyPr>
          <a:lstStyle/>
          <a:p>
            <a:r>
              <a:rPr lang="tr-TR" sz="2400" smtClean="0"/>
              <a:t>2. </a:t>
            </a:r>
            <a:r>
              <a:rPr lang="en-US" sz="2400" smtClean="0"/>
              <a:t>If </a:t>
            </a:r>
            <a:r>
              <a:rPr lang="en-US" sz="2400"/>
              <a:t>the casualty responds quickly, give him more food or drink and</a:t>
            </a:r>
          </a:p>
          <a:p>
            <a:r>
              <a:rPr lang="en-US" sz="2400"/>
              <a:t>let him rest until he feels better. Help him find his glucose testing</a:t>
            </a:r>
          </a:p>
          <a:p>
            <a:r>
              <a:rPr lang="en-US" sz="2400"/>
              <a:t>kit so that he can check his glucose level. Monitor him until he is</a:t>
            </a:r>
          </a:p>
          <a:p>
            <a:r>
              <a:rPr lang="tr-TR" sz="2400"/>
              <a:t>completely recovered.</a:t>
            </a:r>
            <a:endParaRPr lang="tr-TR" sz="280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015" y="1110117"/>
            <a:ext cx="2457940" cy="2041340"/>
          </a:xfrm>
          <a:prstGeom prst="rect">
            <a:avLst/>
          </a:prstGeom>
        </p:spPr>
      </p:pic>
      <p:sp>
        <p:nvSpPr>
          <p:cNvPr id="3" name="Metin kutusu 2"/>
          <p:cNvSpPr txBox="1"/>
          <p:nvPr/>
        </p:nvSpPr>
        <p:spPr>
          <a:xfrm>
            <a:off x="897749" y="5163099"/>
            <a:ext cx="8974715" cy="1569660"/>
          </a:xfrm>
          <a:prstGeom prst="rect">
            <a:avLst/>
          </a:prstGeom>
          <a:solidFill>
            <a:schemeClr val="accent1">
              <a:lumMod val="40000"/>
              <a:lumOff val="60000"/>
            </a:schemeClr>
          </a:solidFill>
        </p:spPr>
        <p:txBody>
          <a:bodyPr wrap="square" rtlCol="0">
            <a:spAutoFit/>
          </a:bodyPr>
          <a:lstStyle/>
          <a:p>
            <a:r>
              <a:rPr lang="tr-TR" sz="2400" smtClean="0"/>
              <a:t>3. </a:t>
            </a:r>
            <a:r>
              <a:rPr lang="en-US" sz="2400" smtClean="0"/>
              <a:t>If </a:t>
            </a:r>
            <a:r>
              <a:rPr lang="en-US" sz="2400"/>
              <a:t>the casualty’s condition does not improve, look for </a:t>
            </a:r>
            <a:r>
              <a:rPr lang="en-US" sz="2400" smtClean="0"/>
              <a:t>other</a:t>
            </a:r>
            <a:r>
              <a:rPr lang="tr-TR" sz="2400" smtClean="0"/>
              <a:t> </a:t>
            </a:r>
            <a:r>
              <a:rPr lang="en-US" sz="2400" smtClean="0"/>
              <a:t>possible </a:t>
            </a:r>
            <a:r>
              <a:rPr lang="en-US" sz="2400"/>
              <a:t>causes. </a:t>
            </a:r>
            <a:r>
              <a:rPr lang="en-US" sz="2400" b="1"/>
              <a:t>Call </a:t>
            </a:r>
            <a:r>
              <a:rPr lang="tr-TR" sz="2400" b="1" smtClean="0"/>
              <a:t>112</a:t>
            </a:r>
            <a:r>
              <a:rPr lang="en-US" sz="2400" b="1" smtClean="0"/>
              <a:t> </a:t>
            </a:r>
            <a:r>
              <a:rPr lang="en-US" sz="2400" b="1"/>
              <a:t>for emergency help </a:t>
            </a:r>
            <a:r>
              <a:rPr lang="en-US" sz="2400"/>
              <a:t>and monitor </a:t>
            </a:r>
            <a:r>
              <a:rPr lang="en-US" sz="2400" smtClean="0"/>
              <a:t>and</a:t>
            </a:r>
            <a:r>
              <a:rPr lang="tr-TR" sz="2400" smtClean="0"/>
              <a:t> </a:t>
            </a:r>
            <a:r>
              <a:rPr lang="en-US" sz="2400" smtClean="0"/>
              <a:t>record </a:t>
            </a:r>
            <a:r>
              <a:rPr lang="en-US" sz="2400"/>
              <a:t>vital signs—level of response, breathing, and pulse </a:t>
            </a:r>
            <a:r>
              <a:rPr lang="en-US" sz="2400" smtClean="0"/>
              <a:t>while </a:t>
            </a:r>
            <a:r>
              <a:rPr lang="en-US" sz="2400"/>
              <a:t>waiting for help to arrive.</a:t>
            </a:r>
            <a:endParaRPr lang="tr-TR" sz="2400"/>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45" y="3149932"/>
            <a:ext cx="1811482" cy="1753047"/>
          </a:xfrm>
          <a:prstGeom prst="rect">
            <a:avLst/>
          </a:prstGeom>
        </p:spPr>
      </p:pic>
    </p:spTree>
    <p:extLst>
      <p:ext uri="{BB962C8B-B14F-4D97-AF65-F5344CB8AC3E}">
        <p14:creationId xmlns:p14="http://schemas.microsoft.com/office/powerpoint/2010/main" val="128771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687782" y="0"/>
            <a:ext cx="6941127" cy="6858000"/>
          </a:xfrm>
          <a:prstGeom prst="rect">
            <a:avLst/>
          </a:prstGeom>
          <a:solidFill>
            <a:schemeClr val="accent5">
              <a:lumMod val="20000"/>
              <a:lumOff val="80000"/>
            </a:schemeClr>
          </a:solidFill>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45" y="2665023"/>
            <a:ext cx="1811482" cy="1753047"/>
          </a:xfrm>
          <a:prstGeom prst="rect">
            <a:avLst/>
          </a:prstGeom>
        </p:spPr>
      </p:pic>
    </p:spTree>
    <p:extLst>
      <p:ext uri="{BB962C8B-B14F-4D97-AF65-F5344CB8AC3E}">
        <p14:creationId xmlns:p14="http://schemas.microsoft.com/office/powerpoint/2010/main" val="334454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42925" y="168058"/>
            <a:ext cx="10515600" cy="1325563"/>
          </a:xfrm>
        </p:spPr>
        <p:txBody>
          <a:bodyPr/>
          <a:lstStyle/>
          <a:p>
            <a:r>
              <a:rPr lang="tr-TR" b="1" smtClean="0">
                <a:solidFill>
                  <a:schemeClr val="bg1"/>
                </a:solidFill>
              </a:rPr>
              <a:t>HEADACHE</a:t>
            </a:r>
            <a:endParaRPr lang="tr-TR" b="1">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3276" y="575205"/>
            <a:ext cx="3352545" cy="2230966"/>
          </a:xfrm>
        </p:spPr>
      </p:pic>
      <p:sp>
        <p:nvSpPr>
          <p:cNvPr id="5" name="Metin kutusu 4"/>
          <p:cNvSpPr txBox="1"/>
          <p:nvPr/>
        </p:nvSpPr>
        <p:spPr>
          <a:xfrm>
            <a:off x="7521720" y="622084"/>
            <a:ext cx="4159216" cy="6001643"/>
          </a:xfrm>
          <a:prstGeom prst="rect">
            <a:avLst/>
          </a:prstGeom>
          <a:solidFill>
            <a:schemeClr val="accent1">
              <a:lumMod val="60000"/>
              <a:lumOff val="40000"/>
            </a:schemeClr>
          </a:solidFill>
        </p:spPr>
        <p:txBody>
          <a:bodyPr wrap="none" rtlCol="0">
            <a:spAutoFit/>
          </a:bodyPr>
          <a:lstStyle/>
          <a:p>
            <a:r>
              <a:rPr lang="tr-TR" sz="2400" smtClean="0"/>
              <a:t>CAUTION:</a:t>
            </a:r>
          </a:p>
          <a:p>
            <a:r>
              <a:rPr lang="en-US" sz="2400" smtClean="0"/>
              <a:t>■ </a:t>
            </a:r>
            <a:r>
              <a:rPr lang="en-US" sz="2400" b="1"/>
              <a:t>Do not give aspirin to anyone</a:t>
            </a:r>
          </a:p>
          <a:p>
            <a:r>
              <a:rPr lang="en-US" sz="2400" b="1"/>
              <a:t>under 16 years of age.</a:t>
            </a:r>
          </a:p>
          <a:p>
            <a:r>
              <a:rPr lang="en-US" sz="2400"/>
              <a:t>Seek urgent medical advice if</a:t>
            </a:r>
          </a:p>
          <a:p>
            <a:r>
              <a:rPr lang="tr-TR" sz="2400"/>
              <a:t>the pain:</a:t>
            </a:r>
          </a:p>
          <a:p>
            <a:r>
              <a:rPr lang="tr-TR" sz="2400"/>
              <a:t>■ Develops very suddenly.</a:t>
            </a:r>
          </a:p>
          <a:p>
            <a:r>
              <a:rPr lang="tr-TR" sz="2400"/>
              <a:t>■ Is severe and incapacitating.</a:t>
            </a:r>
          </a:p>
          <a:p>
            <a:r>
              <a:rPr lang="tr-TR" sz="2400"/>
              <a:t>■ Is accompanied by fever</a:t>
            </a:r>
          </a:p>
          <a:p>
            <a:r>
              <a:rPr lang="tr-TR" sz="2400"/>
              <a:t>or vomiting.</a:t>
            </a:r>
          </a:p>
          <a:p>
            <a:r>
              <a:rPr lang="tr-TR" sz="2400"/>
              <a:t>■ Is recurrent or persistent.</a:t>
            </a:r>
          </a:p>
          <a:p>
            <a:r>
              <a:rPr lang="en-US" sz="2400"/>
              <a:t>■ Is accompanied by loss of</a:t>
            </a:r>
          </a:p>
          <a:p>
            <a:r>
              <a:rPr lang="en-US" sz="2400"/>
              <a:t>strength or sensation, or by</a:t>
            </a:r>
          </a:p>
          <a:p>
            <a:r>
              <a:rPr lang="tr-TR" sz="2400"/>
              <a:t>impaired consciousness.</a:t>
            </a:r>
          </a:p>
          <a:p>
            <a:r>
              <a:rPr lang="en-US" sz="2400"/>
              <a:t>■ Is accompanied by a stiff neck</a:t>
            </a:r>
          </a:p>
          <a:p>
            <a:r>
              <a:rPr lang="tr-TR" sz="2400"/>
              <a:t>and sensitivity to light.</a:t>
            </a:r>
          </a:p>
          <a:p>
            <a:r>
              <a:rPr lang="tr-TR" sz="2400"/>
              <a:t>■ Follows a head injury.</a:t>
            </a:r>
          </a:p>
        </p:txBody>
      </p:sp>
      <p:sp>
        <p:nvSpPr>
          <p:cNvPr id="6" name="Metin kutusu 5"/>
          <p:cNvSpPr txBox="1"/>
          <p:nvPr/>
        </p:nvSpPr>
        <p:spPr>
          <a:xfrm>
            <a:off x="542925" y="3157538"/>
            <a:ext cx="6479165" cy="341632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r>
              <a:rPr lang="tr-TR" sz="2400" smtClean="0"/>
              <a:t>What to do</a:t>
            </a:r>
          </a:p>
          <a:p>
            <a:r>
              <a:rPr lang="tr-TR" sz="2400" smtClean="0"/>
              <a:t>1. </a:t>
            </a:r>
            <a:r>
              <a:rPr lang="en-US" sz="2400" smtClean="0"/>
              <a:t>Help </a:t>
            </a:r>
            <a:r>
              <a:rPr lang="en-US" sz="2400"/>
              <a:t>the casualty sit or </a:t>
            </a:r>
            <a:r>
              <a:rPr lang="en-US" sz="2400" smtClean="0"/>
              <a:t>lie</a:t>
            </a:r>
            <a:r>
              <a:rPr lang="tr-TR" sz="2400" smtClean="0"/>
              <a:t> </a:t>
            </a:r>
            <a:r>
              <a:rPr lang="en-US" sz="2400" smtClean="0"/>
              <a:t>down </a:t>
            </a:r>
            <a:r>
              <a:rPr lang="en-US" sz="2400"/>
              <a:t>in a quiet place.</a:t>
            </a:r>
          </a:p>
          <a:p>
            <a:r>
              <a:rPr lang="en-US" sz="2400"/>
              <a:t>Give him a cold compress </a:t>
            </a:r>
            <a:r>
              <a:rPr lang="en-US" sz="2400" smtClean="0"/>
              <a:t>to</a:t>
            </a:r>
            <a:r>
              <a:rPr lang="tr-TR" sz="2400" smtClean="0"/>
              <a:t> </a:t>
            </a:r>
            <a:r>
              <a:rPr lang="en-US" sz="2400" smtClean="0"/>
              <a:t>hold </a:t>
            </a:r>
            <a:r>
              <a:rPr lang="en-US" sz="2400"/>
              <a:t>against his </a:t>
            </a:r>
            <a:r>
              <a:rPr lang="en-US" sz="2400" smtClean="0"/>
              <a:t>head</a:t>
            </a:r>
            <a:r>
              <a:rPr lang="tr-TR" sz="2400" smtClean="0"/>
              <a:t>.</a:t>
            </a:r>
          </a:p>
          <a:p>
            <a:endParaRPr lang="en-US" sz="2400"/>
          </a:p>
          <a:p>
            <a:r>
              <a:rPr lang="tr-TR" sz="2400" smtClean="0"/>
              <a:t>2. </a:t>
            </a:r>
            <a:r>
              <a:rPr lang="en-US" sz="2400" smtClean="0"/>
              <a:t>An </a:t>
            </a:r>
            <a:r>
              <a:rPr lang="en-US" sz="2400"/>
              <a:t>adult may take </a:t>
            </a:r>
            <a:r>
              <a:rPr lang="en-US" sz="2400" smtClean="0"/>
              <a:t>the</a:t>
            </a:r>
            <a:r>
              <a:rPr lang="tr-TR" sz="2400" smtClean="0"/>
              <a:t> recommended </a:t>
            </a:r>
            <a:r>
              <a:rPr lang="tr-TR" sz="2400"/>
              <a:t>dose </a:t>
            </a:r>
            <a:r>
              <a:rPr lang="tr-TR" sz="2400" smtClean="0"/>
              <a:t>of acetaminophen </a:t>
            </a:r>
            <a:r>
              <a:rPr lang="tr-TR" sz="2400"/>
              <a:t>tablets or </a:t>
            </a:r>
            <a:r>
              <a:rPr lang="tr-TR" sz="2400" smtClean="0"/>
              <a:t>his </a:t>
            </a:r>
            <a:r>
              <a:rPr lang="en-US" sz="2400" smtClean="0"/>
              <a:t>own </a:t>
            </a:r>
            <a:r>
              <a:rPr lang="en-US" sz="2400"/>
              <a:t>pain relievers. A child </a:t>
            </a:r>
            <a:r>
              <a:rPr lang="en-US" sz="2400" smtClean="0"/>
              <a:t>may</a:t>
            </a:r>
            <a:r>
              <a:rPr lang="tr-TR" sz="2400" smtClean="0"/>
              <a:t> have </a:t>
            </a:r>
            <a:r>
              <a:rPr lang="tr-TR" sz="2400"/>
              <a:t>the recommended </a:t>
            </a:r>
            <a:r>
              <a:rPr lang="tr-TR" sz="2400" smtClean="0"/>
              <a:t>dose of </a:t>
            </a:r>
            <a:r>
              <a:rPr lang="tr-TR" sz="2400"/>
              <a:t>acetaminophen </a:t>
            </a:r>
            <a:r>
              <a:rPr lang="tr-TR" sz="2400" smtClean="0"/>
              <a:t>syrup (not </a:t>
            </a:r>
            <a:r>
              <a:rPr lang="tr-TR" sz="2400"/>
              <a:t>aspirin).</a:t>
            </a:r>
          </a:p>
          <a:p>
            <a:endParaRPr lang="tr-TR" sz="2400"/>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4424" y="1192318"/>
            <a:ext cx="514982" cy="498370"/>
          </a:xfrm>
          <a:prstGeom prst="rect">
            <a:avLst/>
          </a:prstGeom>
        </p:spPr>
      </p:pic>
    </p:spTree>
    <p:extLst>
      <p:ext uri="{BB962C8B-B14F-4D97-AF65-F5344CB8AC3E}">
        <p14:creationId xmlns:p14="http://schemas.microsoft.com/office/powerpoint/2010/main" val="4146505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solidFill>
                  <a:schemeClr val="bg1"/>
                </a:solidFill>
              </a:rPr>
              <a:t>MIGRAINE</a:t>
            </a:r>
            <a:endParaRPr lang="tr-TR" b="1">
              <a:solidFill>
                <a:schemeClr val="bg1"/>
              </a:solidFill>
            </a:endParaRPr>
          </a:p>
        </p:txBody>
      </p:sp>
      <p:sp>
        <p:nvSpPr>
          <p:cNvPr id="5" name="Metin kutusu 4"/>
          <p:cNvSpPr txBox="1"/>
          <p:nvPr/>
        </p:nvSpPr>
        <p:spPr>
          <a:xfrm>
            <a:off x="406545" y="1690688"/>
            <a:ext cx="3665393" cy="4524315"/>
          </a:xfrm>
          <a:prstGeom prst="rect">
            <a:avLst/>
          </a:prstGeom>
          <a:solidFill>
            <a:schemeClr val="accent1">
              <a:lumMod val="60000"/>
              <a:lumOff val="40000"/>
            </a:schemeClr>
          </a:solidFill>
        </p:spPr>
        <p:txBody>
          <a:bodyPr wrap="square" rtlCol="0">
            <a:spAutoFit/>
          </a:bodyPr>
          <a:lstStyle/>
          <a:p>
            <a:r>
              <a:rPr lang="en-US" sz="2400" smtClean="0"/>
              <a:t>■ Before the attack there may be</a:t>
            </a:r>
            <a:r>
              <a:rPr lang="tr-TR" sz="2400" smtClean="0"/>
              <a:t> </a:t>
            </a:r>
            <a:r>
              <a:rPr lang="en-US" sz="2400" smtClean="0"/>
              <a:t>disturbance of vision in the form of</a:t>
            </a:r>
          </a:p>
          <a:p>
            <a:r>
              <a:rPr lang="en-US" sz="2400" smtClean="0"/>
              <a:t>flickering lights or an aura</a:t>
            </a:r>
          </a:p>
          <a:p>
            <a:r>
              <a:rPr lang="en-US" sz="2400" smtClean="0"/>
              <a:t>■ Intense throbbing headache, which is</a:t>
            </a:r>
            <a:r>
              <a:rPr lang="tr-TR" sz="2400" smtClean="0"/>
              <a:t> </a:t>
            </a:r>
            <a:r>
              <a:rPr lang="en-US" sz="2400" smtClean="0"/>
              <a:t>sometimes on just one side of the head</a:t>
            </a:r>
          </a:p>
          <a:p>
            <a:r>
              <a:rPr lang="en-US" sz="2400" smtClean="0"/>
              <a:t>■ Abdominal pain, nausea, and vomiting</a:t>
            </a:r>
          </a:p>
          <a:p>
            <a:r>
              <a:rPr lang="en-US" sz="2400" smtClean="0"/>
              <a:t>■ Inability to tolerate bright light or</a:t>
            </a:r>
            <a:r>
              <a:rPr lang="tr-TR" sz="2400" smtClean="0"/>
              <a:t> </a:t>
            </a:r>
            <a:r>
              <a:rPr lang="en-US" sz="2400" smtClean="0"/>
              <a:t>loud noise</a:t>
            </a:r>
            <a:endParaRPr lang="tr-TR" sz="2400"/>
          </a:p>
        </p:txBody>
      </p:sp>
      <p:sp>
        <p:nvSpPr>
          <p:cNvPr id="6" name="Metin kutusu 5"/>
          <p:cNvSpPr txBox="1"/>
          <p:nvPr/>
        </p:nvSpPr>
        <p:spPr>
          <a:xfrm>
            <a:off x="4681537" y="577976"/>
            <a:ext cx="6479165" cy="273921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r>
              <a:rPr lang="tr-TR" sz="2400" smtClean="0"/>
              <a:t>What to do</a:t>
            </a:r>
          </a:p>
          <a:p>
            <a:r>
              <a:rPr lang="tr-TR" sz="2000" smtClean="0"/>
              <a:t>1.  </a:t>
            </a:r>
            <a:r>
              <a:rPr lang="en-US" sz="2000" smtClean="0"/>
              <a:t>Help </a:t>
            </a:r>
            <a:r>
              <a:rPr lang="en-US" sz="2000"/>
              <a:t>the casualty take </a:t>
            </a:r>
            <a:r>
              <a:rPr lang="en-US" sz="2000" smtClean="0"/>
              <a:t>any</a:t>
            </a:r>
            <a:r>
              <a:rPr lang="tr-TR" sz="2000" smtClean="0"/>
              <a:t> medication </a:t>
            </a:r>
            <a:r>
              <a:rPr lang="tr-TR" sz="2000"/>
              <a:t>that he </a:t>
            </a:r>
            <a:r>
              <a:rPr lang="tr-TR" sz="2000" smtClean="0"/>
              <a:t>may have </a:t>
            </a:r>
            <a:r>
              <a:rPr lang="tr-TR" sz="2000"/>
              <a:t>for migraine attacks</a:t>
            </a:r>
            <a:r>
              <a:rPr lang="tr-TR" sz="2000" smtClean="0"/>
              <a:t>.</a:t>
            </a:r>
          </a:p>
          <a:p>
            <a:r>
              <a:rPr lang="tr-TR" sz="2000" smtClean="0"/>
              <a:t>2.  </a:t>
            </a:r>
            <a:r>
              <a:rPr lang="en-US" sz="2000" smtClean="0"/>
              <a:t>Advise </a:t>
            </a:r>
            <a:r>
              <a:rPr lang="en-US" sz="2000"/>
              <a:t>the casualty to </a:t>
            </a:r>
            <a:r>
              <a:rPr lang="en-US" sz="2000" smtClean="0"/>
              <a:t>lie</a:t>
            </a:r>
            <a:r>
              <a:rPr lang="tr-TR" sz="2000" smtClean="0"/>
              <a:t> </a:t>
            </a:r>
            <a:r>
              <a:rPr lang="en-US" sz="2000" smtClean="0"/>
              <a:t>down </a:t>
            </a:r>
            <a:r>
              <a:rPr lang="en-US" sz="2000"/>
              <a:t>or sleep for a </a:t>
            </a:r>
            <a:r>
              <a:rPr lang="en-US" sz="2000" smtClean="0"/>
              <a:t>few</a:t>
            </a:r>
            <a:r>
              <a:rPr lang="tr-TR" sz="2000" smtClean="0"/>
              <a:t> </a:t>
            </a:r>
            <a:r>
              <a:rPr lang="en-US" sz="2000" smtClean="0"/>
              <a:t>hours </a:t>
            </a:r>
            <a:r>
              <a:rPr lang="en-US" sz="2000"/>
              <a:t>in a </a:t>
            </a:r>
            <a:r>
              <a:rPr lang="tr-TR" sz="2000" smtClean="0"/>
              <a:t>q</a:t>
            </a:r>
            <a:r>
              <a:rPr lang="en-US" sz="2000" smtClean="0"/>
              <a:t>uiet</a:t>
            </a:r>
            <a:r>
              <a:rPr lang="en-US" sz="2000"/>
              <a:t>, dark </a:t>
            </a:r>
            <a:r>
              <a:rPr lang="en-US" sz="2000" smtClean="0"/>
              <a:t>room.</a:t>
            </a:r>
            <a:r>
              <a:rPr lang="tr-TR" sz="2000" smtClean="0"/>
              <a:t> Provide </a:t>
            </a:r>
            <a:r>
              <a:rPr lang="tr-TR" sz="2000"/>
              <a:t>him with </a:t>
            </a:r>
            <a:r>
              <a:rPr lang="tr-TR" sz="2000" smtClean="0"/>
              <a:t>some </a:t>
            </a:r>
            <a:r>
              <a:rPr lang="en-US" sz="2000" smtClean="0"/>
              <a:t>towels </a:t>
            </a:r>
            <a:r>
              <a:rPr lang="en-US" sz="2000"/>
              <a:t>and a container </a:t>
            </a:r>
            <a:r>
              <a:rPr lang="en-US" sz="2000" smtClean="0"/>
              <a:t>in</a:t>
            </a:r>
            <a:r>
              <a:rPr lang="tr-TR" sz="2000" smtClean="0"/>
              <a:t> case </a:t>
            </a:r>
            <a:r>
              <a:rPr lang="tr-TR" sz="2000"/>
              <a:t>he vomits</a:t>
            </a:r>
            <a:r>
              <a:rPr lang="tr-TR" sz="2000" smtClean="0"/>
              <a:t>.</a:t>
            </a:r>
          </a:p>
          <a:p>
            <a:r>
              <a:rPr lang="tr-TR" sz="2400" smtClean="0"/>
              <a:t>3</a:t>
            </a:r>
            <a:r>
              <a:rPr lang="tr-TR" sz="2800" smtClean="0"/>
              <a:t>. </a:t>
            </a:r>
            <a:r>
              <a:rPr lang="en-US" sz="2000"/>
              <a:t>If this is the first </a:t>
            </a:r>
            <a:r>
              <a:rPr lang="en-US" sz="2000" smtClean="0"/>
              <a:t>attack,</a:t>
            </a:r>
            <a:r>
              <a:rPr lang="tr-TR" sz="2000" smtClean="0"/>
              <a:t> </a:t>
            </a:r>
            <a:r>
              <a:rPr lang="en-US" sz="2000" smtClean="0"/>
              <a:t>advise </a:t>
            </a:r>
            <a:r>
              <a:rPr lang="en-US" sz="2000"/>
              <a:t>the casualty to </a:t>
            </a:r>
            <a:r>
              <a:rPr lang="en-US" sz="2000" smtClean="0"/>
              <a:t>seek</a:t>
            </a:r>
            <a:r>
              <a:rPr lang="tr-TR" sz="2000" smtClean="0"/>
              <a:t> medical </a:t>
            </a:r>
            <a:r>
              <a:rPr lang="tr-TR" sz="2000"/>
              <a:t>advice.</a:t>
            </a:r>
            <a:endParaRPr lang="tr-TR" sz="2800"/>
          </a:p>
        </p:txBody>
      </p:sp>
    </p:spTree>
    <p:extLst>
      <p:ext uri="{BB962C8B-B14F-4D97-AF65-F5344CB8AC3E}">
        <p14:creationId xmlns:p14="http://schemas.microsoft.com/office/powerpoint/2010/main" val="4286320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Mor">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1240</Words>
  <Application>Microsoft Office PowerPoint</Application>
  <PresentationFormat>Geniş ekran</PresentationFormat>
  <Paragraphs>133</Paragraphs>
  <Slides>23</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PowerPoint Sunusu</vt:lpstr>
      <vt:lpstr>Medical Conditions</vt:lpstr>
      <vt:lpstr>DIABETES</vt:lpstr>
      <vt:lpstr>PowerPoint Sunusu</vt:lpstr>
      <vt:lpstr>PowerPoint Sunusu</vt:lpstr>
      <vt:lpstr>PowerPoint Sunusu</vt:lpstr>
      <vt:lpstr>PowerPoint Sunusu</vt:lpstr>
      <vt:lpstr>HEADACHE</vt:lpstr>
      <vt:lpstr>MIGRAINE</vt:lpstr>
      <vt:lpstr>VOMITING AND DIARRHEA</vt:lpstr>
      <vt:lpstr>PowerPoint Sunusu</vt:lpstr>
      <vt:lpstr>PowerPoint Sunusu</vt:lpstr>
      <vt:lpstr>PowerPoint Sunusu</vt:lpstr>
      <vt:lpstr>PowerPoint Sunusu</vt:lpstr>
      <vt:lpstr>PowerPoint Sunusu</vt:lpstr>
      <vt:lpstr>Advice of WHO</vt:lpstr>
      <vt:lpstr>Myth busters </vt:lpstr>
      <vt:lpstr>Common questions</vt:lpstr>
      <vt:lpstr>Common questions</vt:lpstr>
      <vt:lpstr>Common questions</vt:lpstr>
      <vt:lpstr>Common questions</vt:lpstr>
      <vt:lpstr>Common questions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Berna Güven</dc:creator>
  <cp:lastModifiedBy>berna güven</cp:lastModifiedBy>
  <cp:revision>87</cp:revision>
  <dcterms:created xsi:type="dcterms:W3CDTF">2020-02-17T07:29:32Z</dcterms:created>
  <dcterms:modified xsi:type="dcterms:W3CDTF">2020-05-08T09:40:34Z</dcterms:modified>
</cp:coreProperties>
</file>