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s/slide56.xml" ContentType="application/vnd.openxmlformats-officedocument.presentationml.slide+xml"/>
  <Override PartName="/ppt/slides/slide5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Layouts/slideLayout13.xml" ContentType="application/vnd.openxmlformats-officedocument.presentationml.slideLayout+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Override PartName="/ppt/slideLayouts/slideLayout10.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3" r:id="rId1"/>
  </p:sldMasterIdLst>
  <p:sldIdLst>
    <p:sldId id="283" r:id="rId2"/>
    <p:sldId id="322" r:id="rId3"/>
    <p:sldId id="321" r:id="rId4"/>
    <p:sldId id="390" r:id="rId5"/>
    <p:sldId id="324" r:id="rId6"/>
    <p:sldId id="373" r:id="rId7"/>
    <p:sldId id="331" r:id="rId8"/>
    <p:sldId id="371" r:id="rId9"/>
    <p:sldId id="374" r:id="rId10"/>
    <p:sldId id="325" r:id="rId11"/>
    <p:sldId id="375" r:id="rId12"/>
    <p:sldId id="292" r:id="rId13"/>
    <p:sldId id="376" r:id="rId14"/>
    <p:sldId id="335" r:id="rId15"/>
    <p:sldId id="294" r:id="rId16"/>
    <p:sldId id="284" r:id="rId17"/>
    <p:sldId id="337" r:id="rId18"/>
    <p:sldId id="366" r:id="rId19"/>
    <p:sldId id="393" r:id="rId20"/>
    <p:sldId id="394" r:id="rId21"/>
    <p:sldId id="395" r:id="rId22"/>
    <p:sldId id="434" r:id="rId23"/>
    <p:sldId id="435" r:id="rId24"/>
    <p:sldId id="398" r:id="rId25"/>
    <p:sldId id="396" r:id="rId26"/>
    <p:sldId id="399" r:id="rId27"/>
    <p:sldId id="345" r:id="rId28"/>
    <p:sldId id="402" r:id="rId29"/>
    <p:sldId id="403" r:id="rId30"/>
    <p:sldId id="407" r:id="rId31"/>
    <p:sldId id="408" r:id="rId32"/>
    <p:sldId id="436" r:id="rId33"/>
    <p:sldId id="409" r:id="rId34"/>
    <p:sldId id="404" r:id="rId35"/>
    <p:sldId id="405" r:id="rId36"/>
    <p:sldId id="437" r:id="rId37"/>
    <p:sldId id="410" r:id="rId38"/>
    <p:sldId id="440" r:id="rId39"/>
    <p:sldId id="413" r:id="rId40"/>
    <p:sldId id="414" r:id="rId41"/>
    <p:sldId id="415" r:id="rId42"/>
    <p:sldId id="416" r:id="rId43"/>
    <p:sldId id="417" r:id="rId44"/>
    <p:sldId id="441" r:id="rId45"/>
    <p:sldId id="304" r:id="rId46"/>
    <p:sldId id="306" r:id="rId47"/>
    <p:sldId id="378" r:id="rId48"/>
    <p:sldId id="379" r:id="rId49"/>
    <p:sldId id="380" r:id="rId50"/>
    <p:sldId id="381" r:id="rId51"/>
    <p:sldId id="382" r:id="rId52"/>
    <p:sldId id="295" r:id="rId53"/>
    <p:sldId id="383" r:id="rId54"/>
    <p:sldId id="384" r:id="rId55"/>
    <p:sldId id="311" r:id="rId56"/>
    <p:sldId id="310" r:id="rId57"/>
    <p:sldId id="313" r:id="rId58"/>
    <p:sldId id="442" r:id="rId59"/>
  </p:sldIdLst>
  <p:sldSz cx="9144000" cy="6858000" type="screen4x3"/>
  <p:notesSz cx="6858000" cy="9144000"/>
  <p:defaultTextStyle>
    <a:defPPr>
      <a:defRPr lang="tr-TR"/>
    </a:defPPr>
    <a:lvl1pPr algn="l" rtl="0" fontAlgn="base">
      <a:spcBef>
        <a:spcPct val="0"/>
      </a:spcBef>
      <a:spcAft>
        <a:spcPct val="0"/>
      </a:spcAft>
      <a:defRPr sz="2000" kern="1200">
        <a:solidFill>
          <a:schemeClr val="tx1"/>
        </a:solidFill>
        <a:latin typeface="Verdana" pitchFamily="34" charset="0"/>
        <a:ea typeface="+mn-ea"/>
        <a:cs typeface="+mn-cs"/>
      </a:defRPr>
    </a:lvl1pPr>
    <a:lvl2pPr marL="457200" algn="l" rtl="0" fontAlgn="base">
      <a:spcBef>
        <a:spcPct val="0"/>
      </a:spcBef>
      <a:spcAft>
        <a:spcPct val="0"/>
      </a:spcAft>
      <a:defRPr sz="2000" kern="1200">
        <a:solidFill>
          <a:schemeClr val="tx1"/>
        </a:solidFill>
        <a:latin typeface="Verdana" pitchFamily="34" charset="0"/>
        <a:ea typeface="+mn-ea"/>
        <a:cs typeface="+mn-cs"/>
      </a:defRPr>
    </a:lvl2pPr>
    <a:lvl3pPr marL="914400" algn="l" rtl="0" fontAlgn="base">
      <a:spcBef>
        <a:spcPct val="0"/>
      </a:spcBef>
      <a:spcAft>
        <a:spcPct val="0"/>
      </a:spcAft>
      <a:defRPr sz="2000" kern="1200">
        <a:solidFill>
          <a:schemeClr val="tx1"/>
        </a:solidFill>
        <a:latin typeface="Verdana" pitchFamily="34" charset="0"/>
        <a:ea typeface="+mn-ea"/>
        <a:cs typeface="+mn-cs"/>
      </a:defRPr>
    </a:lvl3pPr>
    <a:lvl4pPr marL="1371600" algn="l" rtl="0" fontAlgn="base">
      <a:spcBef>
        <a:spcPct val="0"/>
      </a:spcBef>
      <a:spcAft>
        <a:spcPct val="0"/>
      </a:spcAft>
      <a:defRPr sz="2000" kern="1200">
        <a:solidFill>
          <a:schemeClr val="tx1"/>
        </a:solidFill>
        <a:latin typeface="Verdana" pitchFamily="34" charset="0"/>
        <a:ea typeface="+mn-ea"/>
        <a:cs typeface="+mn-cs"/>
      </a:defRPr>
    </a:lvl4pPr>
    <a:lvl5pPr marL="1828800" algn="l" rtl="0" fontAlgn="base">
      <a:spcBef>
        <a:spcPct val="0"/>
      </a:spcBef>
      <a:spcAft>
        <a:spcPct val="0"/>
      </a:spcAft>
      <a:defRPr sz="2000" kern="1200">
        <a:solidFill>
          <a:schemeClr val="tx1"/>
        </a:solidFill>
        <a:latin typeface="Verdana" pitchFamily="34" charset="0"/>
        <a:ea typeface="+mn-ea"/>
        <a:cs typeface="+mn-cs"/>
      </a:defRPr>
    </a:lvl5pPr>
    <a:lvl6pPr marL="2286000" algn="l" defTabSz="914400" rtl="0" eaLnBrk="1" latinLnBrk="0" hangingPunct="1">
      <a:defRPr sz="2000" kern="1200">
        <a:solidFill>
          <a:schemeClr val="tx1"/>
        </a:solidFill>
        <a:latin typeface="Verdana" pitchFamily="34" charset="0"/>
        <a:ea typeface="+mn-ea"/>
        <a:cs typeface="+mn-cs"/>
      </a:defRPr>
    </a:lvl6pPr>
    <a:lvl7pPr marL="2743200" algn="l" defTabSz="914400" rtl="0" eaLnBrk="1" latinLnBrk="0" hangingPunct="1">
      <a:defRPr sz="2000" kern="1200">
        <a:solidFill>
          <a:schemeClr val="tx1"/>
        </a:solidFill>
        <a:latin typeface="Verdana" pitchFamily="34" charset="0"/>
        <a:ea typeface="+mn-ea"/>
        <a:cs typeface="+mn-cs"/>
      </a:defRPr>
    </a:lvl7pPr>
    <a:lvl8pPr marL="3200400" algn="l" defTabSz="914400" rtl="0" eaLnBrk="1" latinLnBrk="0" hangingPunct="1">
      <a:defRPr sz="2000" kern="1200">
        <a:solidFill>
          <a:schemeClr val="tx1"/>
        </a:solidFill>
        <a:latin typeface="Verdana" pitchFamily="34" charset="0"/>
        <a:ea typeface="+mn-ea"/>
        <a:cs typeface="+mn-cs"/>
      </a:defRPr>
    </a:lvl8pPr>
    <a:lvl9pPr marL="3657600" algn="l" defTabSz="914400" rtl="0" eaLnBrk="1" latinLnBrk="0" hangingPunct="1">
      <a:defRPr sz="2000" kern="1200">
        <a:solidFill>
          <a:schemeClr val="tx1"/>
        </a:solidFill>
        <a:latin typeface="Verdana" pitchFamily="34"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00"/>
    <a:srgbClr val="0099FF"/>
    <a:srgbClr val="FF3300"/>
    <a:srgbClr val="FFFF66"/>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1" autoAdjust="0"/>
    <p:restoredTop sz="92609" autoAdjust="0"/>
  </p:normalViewPr>
  <p:slideViewPr>
    <p:cSldViewPr>
      <p:cViewPr>
        <p:scale>
          <a:sx n="90" d="100"/>
          <a:sy n="90" d="100"/>
        </p:scale>
        <p:origin x="-1404" y="1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grpSp>
        <p:nvGrpSpPr>
          <p:cNvPr id="4" name="Group 2"/>
          <p:cNvGrpSpPr>
            <a:grpSpLocks/>
          </p:cNvGrpSpPr>
          <p:nvPr/>
        </p:nvGrpSpPr>
        <p:grpSpPr bwMode="auto">
          <a:xfrm>
            <a:off x="4716463" y="5345113"/>
            <a:ext cx="4427537" cy="1512887"/>
            <a:chOff x="2971" y="3367"/>
            <a:chExt cx="2789" cy="953"/>
          </a:xfrm>
        </p:grpSpPr>
        <p:sp>
          <p:nvSpPr>
            <p:cNvPr id="5" name="Freeform 3"/>
            <p:cNvSpPr>
              <a:spLocks/>
            </p:cNvSpPr>
            <p:nvPr/>
          </p:nvSpPr>
          <p:spPr bwMode="ltGray">
            <a:xfrm>
              <a:off x="2971" y="3367"/>
              <a:ext cx="2789" cy="953"/>
            </a:xfrm>
            <a:custGeom>
              <a:avLst/>
              <a:gdLst/>
              <a:ahLst/>
              <a:cxnLst>
                <a:cxn ang="0">
                  <a:pos x="2768" y="18"/>
                </a:cxn>
                <a:cxn ang="0">
                  <a:pos x="2678" y="24"/>
                </a:cxn>
                <a:cxn ang="0">
                  <a:pos x="2613" y="102"/>
                </a:cxn>
                <a:cxn ang="0">
                  <a:pos x="2511" y="156"/>
                </a:cxn>
                <a:cxn ang="0">
                  <a:pos x="2505" y="222"/>
                </a:cxn>
                <a:cxn ang="0">
                  <a:pos x="2487" y="246"/>
                </a:cxn>
                <a:cxn ang="0">
                  <a:pos x="2469" y="252"/>
                </a:cxn>
                <a:cxn ang="0">
                  <a:pos x="2397" y="210"/>
                </a:cxn>
                <a:cxn ang="0">
                  <a:pos x="2260" y="192"/>
                </a:cxn>
                <a:cxn ang="0">
                  <a:pos x="2236" y="186"/>
                </a:cxn>
                <a:cxn ang="0">
                  <a:pos x="2218" y="192"/>
                </a:cxn>
                <a:cxn ang="0">
                  <a:pos x="2146" y="228"/>
                </a:cxn>
                <a:cxn ang="0">
                  <a:pos x="2110" y="240"/>
                </a:cxn>
                <a:cxn ang="0">
                  <a:pos x="2086" y="246"/>
                </a:cxn>
                <a:cxn ang="0">
                  <a:pos x="2074" y="258"/>
                </a:cxn>
                <a:cxn ang="0">
                  <a:pos x="2074" y="276"/>
                </a:cxn>
                <a:cxn ang="0">
                  <a:pos x="2051" y="300"/>
                </a:cxn>
                <a:cxn ang="0">
                  <a:pos x="2033" y="312"/>
                </a:cxn>
                <a:cxn ang="0">
                  <a:pos x="2021" y="324"/>
                </a:cxn>
                <a:cxn ang="0">
                  <a:pos x="2009" y="336"/>
                </a:cxn>
                <a:cxn ang="0">
                  <a:pos x="1979" y="342"/>
                </a:cxn>
                <a:cxn ang="0">
                  <a:pos x="1913" y="336"/>
                </a:cxn>
                <a:cxn ang="0">
                  <a:pos x="1877" y="330"/>
                </a:cxn>
                <a:cxn ang="0">
                  <a:pos x="1865" y="342"/>
                </a:cxn>
                <a:cxn ang="0">
                  <a:pos x="1853" y="354"/>
                </a:cxn>
                <a:cxn ang="0">
                  <a:pos x="1823" y="360"/>
                </a:cxn>
                <a:cxn ang="0">
                  <a:pos x="1764" y="342"/>
                </a:cxn>
                <a:cxn ang="0">
                  <a:pos x="1740" y="342"/>
                </a:cxn>
                <a:cxn ang="0">
                  <a:pos x="1716" y="354"/>
                </a:cxn>
                <a:cxn ang="0">
                  <a:pos x="1656" y="425"/>
                </a:cxn>
                <a:cxn ang="0">
                  <a:pos x="1614" y="569"/>
                </a:cxn>
                <a:cxn ang="0">
                  <a:pos x="1614" y="593"/>
                </a:cxn>
                <a:cxn ang="0">
                  <a:pos x="1620" y="641"/>
                </a:cxn>
                <a:cxn ang="0">
                  <a:pos x="1638" y="659"/>
                </a:cxn>
                <a:cxn ang="0">
                  <a:pos x="1632" y="671"/>
                </a:cxn>
                <a:cxn ang="0">
                  <a:pos x="1620" y="683"/>
                </a:cxn>
                <a:cxn ang="0">
                  <a:pos x="1542" y="689"/>
                </a:cxn>
                <a:cxn ang="0">
                  <a:pos x="1465" y="629"/>
                </a:cxn>
                <a:cxn ang="0">
                  <a:pos x="1333" y="587"/>
                </a:cxn>
                <a:cxn ang="0">
                  <a:pos x="1184" y="671"/>
                </a:cxn>
                <a:cxn ang="0">
                  <a:pos x="1016" y="731"/>
                </a:cxn>
                <a:cxn ang="0">
                  <a:pos x="813" y="743"/>
                </a:cxn>
                <a:cxn ang="0">
                  <a:pos x="628" y="701"/>
                </a:cxn>
                <a:cxn ang="0">
                  <a:pos x="568" y="695"/>
                </a:cxn>
                <a:cxn ang="0">
                  <a:pos x="556" y="701"/>
                </a:cxn>
                <a:cxn ang="0">
                  <a:pos x="520" y="731"/>
                </a:cxn>
                <a:cxn ang="0">
                  <a:pos x="436" y="809"/>
                </a:cxn>
                <a:cxn ang="0">
                  <a:pos x="406" y="821"/>
                </a:cxn>
                <a:cxn ang="0">
                  <a:pos x="382" y="821"/>
                </a:cxn>
                <a:cxn ang="0">
                  <a:pos x="335" y="827"/>
                </a:cxn>
                <a:cxn ang="0">
                  <a:pos x="209" y="851"/>
                </a:cxn>
                <a:cxn ang="0">
                  <a:pos x="173" y="857"/>
                </a:cxn>
                <a:cxn ang="0">
                  <a:pos x="125" y="851"/>
                </a:cxn>
                <a:cxn ang="0">
                  <a:pos x="107" y="857"/>
                </a:cxn>
                <a:cxn ang="0">
                  <a:pos x="101" y="875"/>
                </a:cxn>
                <a:cxn ang="0">
                  <a:pos x="83" y="887"/>
                </a:cxn>
                <a:cxn ang="0">
                  <a:pos x="48" y="899"/>
                </a:cxn>
                <a:cxn ang="0">
                  <a:pos x="2780" y="24"/>
                </a:cxn>
              </a:cxnLst>
              <a:rect l="0" t="0" r="r" b="b"/>
              <a:pathLst>
                <a:path w="2780" h="953">
                  <a:moveTo>
                    <a:pt x="2780" y="24"/>
                  </a:moveTo>
                  <a:lnTo>
                    <a:pt x="2774" y="24"/>
                  </a:lnTo>
                  <a:lnTo>
                    <a:pt x="2774" y="18"/>
                  </a:lnTo>
                  <a:lnTo>
                    <a:pt x="2768" y="18"/>
                  </a:lnTo>
                  <a:lnTo>
                    <a:pt x="2756" y="12"/>
                  </a:lnTo>
                  <a:lnTo>
                    <a:pt x="2738" y="6"/>
                  </a:lnTo>
                  <a:lnTo>
                    <a:pt x="2714" y="0"/>
                  </a:lnTo>
                  <a:lnTo>
                    <a:pt x="2678" y="24"/>
                  </a:lnTo>
                  <a:lnTo>
                    <a:pt x="2643" y="54"/>
                  </a:lnTo>
                  <a:lnTo>
                    <a:pt x="2619" y="90"/>
                  </a:lnTo>
                  <a:lnTo>
                    <a:pt x="2613" y="96"/>
                  </a:lnTo>
                  <a:lnTo>
                    <a:pt x="2613" y="102"/>
                  </a:lnTo>
                  <a:lnTo>
                    <a:pt x="2601" y="108"/>
                  </a:lnTo>
                  <a:lnTo>
                    <a:pt x="2583" y="120"/>
                  </a:lnTo>
                  <a:lnTo>
                    <a:pt x="2541" y="132"/>
                  </a:lnTo>
                  <a:lnTo>
                    <a:pt x="2511" y="156"/>
                  </a:lnTo>
                  <a:lnTo>
                    <a:pt x="2511" y="204"/>
                  </a:lnTo>
                  <a:lnTo>
                    <a:pt x="2511" y="210"/>
                  </a:lnTo>
                  <a:lnTo>
                    <a:pt x="2505" y="216"/>
                  </a:lnTo>
                  <a:lnTo>
                    <a:pt x="2505" y="222"/>
                  </a:lnTo>
                  <a:lnTo>
                    <a:pt x="2499" y="228"/>
                  </a:lnTo>
                  <a:lnTo>
                    <a:pt x="2499" y="240"/>
                  </a:lnTo>
                  <a:lnTo>
                    <a:pt x="2493" y="246"/>
                  </a:lnTo>
                  <a:lnTo>
                    <a:pt x="2487" y="246"/>
                  </a:lnTo>
                  <a:lnTo>
                    <a:pt x="2487" y="252"/>
                  </a:lnTo>
                  <a:lnTo>
                    <a:pt x="2481" y="252"/>
                  </a:lnTo>
                  <a:lnTo>
                    <a:pt x="2475" y="252"/>
                  </a:lnTo>
                  <a:lnTo>
                    <a:pt x="2469" y="252"/>
                  </a:lnTo>
                  <a:lnTo>
                    <a:pt x="2457" y="252"/>
                  </a:lnTo>
                  <a:lnTo>
                    <a:pt x="2439" y="258"/>
                  </a:lnTo>
                  <a:lnTo>
                    <a:pt x="2415" y="222"/>
                  </a:lnTo>
                  <a:lnTo>
                    <a:pt x="2397" y="210"/>
                  </a:lnTo>
                  <a:lnTo>
                    <a:pt x="2373" y="216"/>
                  </a:lnTo>
                  <a:lnTo>
                    <a:pt x="2332" y="216"/>
                  </a:lnTo>
                  <a:lnTo>
                    <a:pt x="2296" y="204"/>
                  </a:lnTo>
                  <a:lnTo>
                    <a:pt x="2260" y="192"/>
                  </a:lnTo>
                  <a:lnTo>
                    <a:pt x="2260" y="192"/>
                  </a:lnTo>
                  <a:lnTo>
                    <a:pt x="2248" y="186"/>
                  </a:lnTo>
                  <a:lnTo>
                    <a:pt x="2242" y="186"/>
                  </a:lnTo>
                  <a:lnTo>
                    <a:pt x="2236" y="186"/>
                  </a:lnTo>
                  <a:lnTo>
                    <a:pt x="2230" y="186"/>
                  </a:lnTo>
                  <a:lnTo>
                    <a:pt x="2224" y="192"/>
                  </a:lnTo>
                  <a:lnTo>
                    <a:pt x="2224" y="192"/>
                  </a:lnTo>
                  <a:lnTo>
                    <a:pt x="2218" y="192"/>
                  </a:lnTo>
                  <a:lnTo>
                    <a:pt x="2212" y="198"/>
                  </a:lnTo>
                  <a:lnTo>
                    <a:pt x="2194" y="204"/>
                  </a:lnTo>
                  <a:lnTo>
                    <a:pt x="2170" y="210"/>
                  </a:lnTo>
                  <a:lnTo>
                    <a:pt x="2146" y="228"/>
                  </a:lnTo>
                  <a:lnTo>
                    <a:pt x="2122" y="240"/>
                  </a:lnTo>
                  <a:lnTo>
                    <a:pt x="2116" y="240"/>
                  </a:lnTo>
                  <a:lnTo>
                    <a:pt x="2110" y="240"/>
                  </a:lnTo>
                  <a:lnTo>
                    <a:pt x="2110" y="240"/>
                  </a:lnTo>
                  <a:lnTo>
                    <a:pt x="2104" y="240"/>
                  </a:lnTo>
                  <a:lnTo>
                    <a:pt x="2098" y="246"/>
                  </a:lnTo>
                  <a:lnTo>
                    <a:pt x="2092" y="246"/>
                  </a:lnTo>
                  <a:lnTo>
                    <a:pt x="2086" y="246"/>
                  </a:lnTo>
                  <a:lnTo>
                    <a:pt x="2080" y="252"/>
                  </a:lnTo>
                  <a:lnTo>
                    <a:pt x="2080" y="258"/>
                  </a:lnTo>
                  <a:lnTo>
                    <a:pt x="2074" y="258"/>
                  </a:lnTo>
                  <a:lnTo>
                    <a:pt x="2074" y="258"/>
                  </a:lnTo>
                  <a:lnTo>
                    <a:pt x="2074" y="264"/>
                  </a:lnTo>
                  <a:lnTo>
                    <a:pt x="2074" y="264"/>
                  </a:lnTo>
                  <a:lnTo>
                    <a:pt x="2074" y="270"/>
                  </a:lnTo>
                  <a:lnTo>
                    <a:pt x="2074" y="276"/>
                  </a:lnTo>
                  <a:lnTo>
                    <a:pt x="2069" y="288"/>
                  </a:lnTo>
                  <a:lnTo>
                    <a:pt x="2057" y="300"/>
                  </a:lnTo>
                  <a:lnTo>
                    <a:pt x="2057" y="300"/>
                  </a:lnTo>
                  <a:lnTo>
                    <a:pt x="2051" y="300"/>
                  </a:lnTo>
                  <a:lnTo>
                    <a:pt x="2045" y="300"/>
                  </a:lnTo>
                  <a:lnTo>
                    <a:pt x="2039" y="306"/>
                  </a:lnTo>
                  <a:lnTo>
                    <a:pt x="2033" y="306"/>
                  </a:lnTo>
                  <a:lnTo>
                    <a:pt x="2033" y="312"/>
                  </a:lnTo>
                  <a:lnTo>
                    <a:pt x="2027" y="312"/>
                  </a:lnTo>
                  <a:lnTo>
                    <a:pt x="2027" y="318"/>
                  </a:lnTo>
                  <a:lnTo>
                    <a:pt x="2027" y="318"/>
                  </a:lnTo>
                  <a:lnTo>
                    <a:pt x="2021" y="324"/>
                  </a:lnTo>
                  <a:lnTo>
                    <a:pt x="2021" y="324"/>
                  </a:lnTo>
                  <a:lnTo>
                    <a:pt x="2015" y="330"/>
                  </a:lnTo>
                  <a:lnTo>
                    <a:pt x="2015" y="330"/>
                  </a:lnTo>
                  <a:lnTo>
                    <a:pt x="2009" y="336"/>
                  </a:lnTo>
                  <a:lnTo>
                    <a:pt x="1997" y="336"/>
                  </a:lnTo>
                  <a:lnTo>
                    <a:pt x="1991" y="342"/>
                  </a:lnTo>
                  <a:lnTo>
                    <a:pt x="1985" y="342"/>
                  </a:lnTo>
                  <a:lnTo>
                    <a:pt x="1979" y="342"/>
                  </a:lnTo>
                  <a:lnTo>
                    <a:pt x="1961" y="336"/>
                  </a:lnTo>
                  <a:lnTo>
                    <a:pt x="1925" y="336"/>
                  </a:lnTo>
                  <a:lnTo>
                    <a:pt x="1919" y="336"/>
                  </a:lnTo>
                  <a:lnTo>
                    <a:pt x="1913" y="336"/>
                  </a:lnTo>
                  <a:lnTo>
                    <a:pt x="1895" y="330"/>
                  </a:lnTo>
                  <a:lnTo>
                    <a:pt x="1889" y="330"/>
                  </a:lnTo>
                  <a:lnTo>
                    <a:pt x="1883" y="330"/>
                  </a:lnTo>
                  <a:lnTo>
                    <a:pt x="1877" y="330"/>
                  </a:lnTo>
                  <a:lnTo>
                    <a:pt x="1877" y="330"/>
                  </a:lnTo>
                  <a:lnTo>
                    <a:pt x="1871" y="336"/>
                  </a:lnTo>
                  <a:lnTo>
                    <a:pt x="1871" y="336"/>
                  </a:lnTo>
                  <a:lnTo>
                    <a:pt x="1865" y="342"/>
                  </a:lnTo>
                  <a:lnTo>
                    <a:pt x="1865" y="342"/>
                  </a:lnTo>
                  <a:lnTo>
                    <a:pt x="1859" y="348"/>
                  </a:lnTo>
                  <a:lnTo>
                    <a:pt x="1859" y="348"/>
                  </a:lnTo>
                  <a:lnTo>
                    <a:pt x="1853" y="354"/>
                  </a:lnTo>
                  <a:lnTo>
                    <a:pt x="1847" y="354"/>
                  </a:lnTo>
                  <a:lnTo>
                    <a:pt x="1835" y="360"/>
                  </a:lnTo>
                  <a:lnTo>
                    <a:pt x="1829" y="360"/>
                  </a:lnTo>
                  <a:lnTo>
                    <a:pt x="1823" y="360"/>
                  </a:lnTo>
                  <a:lnTo>
                    <a:pt x="1817" y="360"/>
                  </a:lnTo>
                  <a:lnTo>
                    <a:pt x="1776" y="342"/>
                  </a:lnTo>
                  <a:lnTo>
                    <a:pt x="1770" y="342"/>
                  </a:lnTo>
                  <a:lnTo>
                    <a:pt x="1764" y="342"/>
                  </a:lnTo>
                  <a:lnTo>
                    <a:pt x="1758" y="342"/>
                  </a:lnTo>
                  <a:lnTo>
                    <a:pt x="1746" y="342"/>
                  </a:lnTo>
                  <a:lnTo>
                    <a:pt x="1746" y="342"/>
                  </a:lnTo>
                  <a:lnTo>
                    <a:pt x="1740" y="342"/>
                  </a:lnTo>
                  <a:lnTo>
                    <a:pt x="1734" y="342"/>
                  </a:lnTo>
                  <a:lnTo>
                    <a:pt x="1728" y="348"/>
                  </a:lnTo>
                  <a:lnTo>
                    <a:pt x="1722" y="348"/>
                  </a:lnTo>
                  <a:lnTo>
                    <a:pt x="1716" y="354"/>
                  </a:lnTo>
                  <a:lnTo>
                    <a:pt x="1704" y="366"/>
                  </a:lnTo>
                  <a:lnTo>
                    <a:pt x="1698" y="378"/>
                  </a:lnTo>
                  <a:lnTo>
                    <a:pt x="1674" y="402"/>
                  </a:lnTo>
                  <a:lnTo>
                    <a:pt x="1656" y="425"/>
                  </a:lnTo>
                  <a:lnTo>
                    <a:pt x="1632" y="461"/>
                  </a:lnTo>
                  <a:lnTo>
                    <a:pt x="1614" y="509"/>
                  </a:lnTo>
                  <a:lnTo>
                    <a:pt x="1614" y="563"/>
                  </a:lnTo>
                  <a:lnTo>
                    <a:pt x="1614" y="569"/>
                  </a:lnTo>
                  <a:lnTo>
                    <a:pt x="1614" y="575"/>
                  </a:lnTo>
                  <a:lnTo>
                    <a:pt x="1614" y="581"/>
                  </a:lnTo>
                  <a:lnTo>
                    <a:pt x="1614" y="587"/>
                  </a:lnTo>
                  <a:lnTo>
                    <a:pt x="1614" y="593"/>
                  </a:lnTo>
                  <a:lnTo>
                    <a:pt x="1614" y="599"/>
                  </a:lnTo>
                  <a:lnTo>
                    <a:pt x="1614" y="605"/>
                  </a:lnTo>
                  <a:lnTo>
                    <a:pt x="1614" y="617"/>
                  </a:lnTo>
                  <a:lnTo>
                    <a:pt x="1620" y="641"/>
                  </a:lnTo>
                  <a:lnTo>
                    <a:pt x="1626" y="641"/>
                  </a:lnTo>
                  <a:lnTo>
                    <a:pt x="1632" y="647"/>
                  </a:lnTo>
                  <a:lnTo>
                    <a:pt x="1632" y="659"/>
                  </a:lnTo>
                  <a:lnTo>
                    <a:pt x="1638" y="659"/>
                  </a:lnTo>
                  <a:lnTo>
                    <a:pt x="1638" y="665"/>
                  </a:lnTo>
                  <a:lnTo>
                    <a:pt x="1638" y="665"/>
                  </a:lnTo>
                  <a:lnTo>
                    <a:pt x="1638" y="671"/>
                  </a:lnTo>
                  <a:lnTo>
                    <a:pt x="1632" y="671"/>
                  </a:lnTo>
                  <a:lnTo>
                    <a:pt x="1632" y="677"/>
                  </a:lnTo>
                  <a:lnTo>
                    <a:pt x="1632" y="677"/>
                  </a:lnTo>
                  <a:lnTo>
                    <a:pt x="1626" y="677"/>
                  </a:lnTo>
                  <a:lnTo>
                    <a:pt x="1620" y="683"/>
                  </a:lnTo>
                  <a:lnTo>
                    <a:pt x="1596" y="689"/>
                  </a:lnTo>
                  <a:lnTo>
                    <a:pt x="1572" y="689"/>
                  </a:lnTo>
                  <a:lnTo>
                    <a:pt x="1548" y="689"/>
                  </a:lnTo>
                  <a:lnTo>
                    <a:pt x="1542" y="689"/>
                  </a:lnTo>
                  <a:lnTo>
                    <a:pt x="1536" y="689"/>
                  </a:lnTo>
                  <a:lnTo>
                    <a:pt x="1518" y="683"/>
                  </a:lnTo>
                  <a:lnTo>
                    <a:pt x="1495" y="671"/>
                  </a:lnTo>
                  <a:lnTo>
                    <a:pt x="1465" y="629"/>
                  </a:lnTo>
                  <a:lnTo>
                    <a:pt x="1435" y="599"/>
                  </a:lnTo>
                  <a:lnTo>
                    <a:pt x="1405" y="581"/>
                  </a:lnTo>
                  <a:lnTo>
                    <a:pt x="1375" y="563"/>
                  </a:lnTo>
                  <a:lnTo>
                    <a:pt x="1333" y="587"/>
                  </a:lnTo>
                  <a:lnTo>
                    <a:pt x="1303" y="653"/>
                  </a:lnTo>
                  <a:lnTo>
                    <a:pt x="1261" y="665"/>
                  </a:lnTo>
                  <a:lnTo>
                    <a:pt x="1219" y="653"/>
                  </a:lnTo>
                  <a:lnTo>
                    <a:pt x="1184" y="671"/>
                  </a:lnTo>
                  <a:lnTo>
                    <a:pt x="1136" y="671"/>
                  </a:lnTo>
                  <a:lnTo>
                    <a:pt x="1106" y="671"/>
                  </a:lnTo>
                  <a:lnTo>
                    <a:pt x="1076" y="707"/>
                  </a:lnTo>
                  <a:lnTo>
                    <a:pt x="1016" y="731"/>
                  </a:lnTo>
                  <a:lnTo>
                    <a:pt x="944" y="761"/>
                  </a:lnTo>
                  <a:lnTo>
                    <a:pt x="921" y="773"/>
                  </a:lnTo>
                  <a:lnTo>
                    <a:pt x="867" y="773"/>
                  </a:lnTo>
                  <a:lnTo>
                    <a:pt x="813" y="743"/>
                  </a:lnTo>
                  <a:lnTo>
                    <a:pt x="783" y="719"/>
                  </a:lnTo>
                  <a:lnTo>
                    <a:pt x="741" y="713"/>
                  </a:lnTo>
                  <a:lnTo>
                    <a:pt x="693" y="701"/>
                  </a:lnTo>
                  <a:lnTo>
                    <a:pt x="628" y="701"/>
                  </a:lnTo>
                  <a:lnTo>
                    <a:pt x="616" y="701"/>
                  </a:lnTo>
                  <a:lnTo>
                    <a:pt x="598" y="695"/>
                  </a:lnTo>
                  <a:lnTo>
                    <a:pt x="580" y="695"/>
                  </a:lnTo>
                  <a:lnTo>
                    <a:pt x="568" y="695"/>
                  </a:lnTo>
                  <a:lnTo>
                    <a:pt x="568" y="695"/>
                  </a:lnTo>
                  <a:lnTo>
                    <a:pt x="562" y="701"/>
                  </a:lnTo>
                  <a:lnTo>
                    <a:pt x="556" y="701"/>
                  </a:lnTo>
                  <a:lnTo>
                    <a:pt x="556" y="701"/>
                  </a:lnTo>
                  <a:lnTo>
                    <a:pt x="556" y="701"/>
                  </a:lnTo>
                  <a:lnTo>
                    <a:pt x="550" y="707"/>
                  </a:lnTo>
                  <a:lnTo>
                    <a:pt x="544" y="713"/>
                  </a:lnTo>
                  <a:lnTo>
                    <a:pt x="520" y="731"/>
                  </a:lnTo>
                  <a:lnTo>
                    <a:pt x="496" y="749"/>
                  </a:lnTo>
                  <a:lnTo>
                    <a:pt x="460" y="785"/>
                  </a:lnTo>
                  <a:lnTo>
                    <a:pt x="454" y="791"/>
                  </a:lnTo>
                  <a:lnTo>
                    <a:pt x="436" y="809"/>
                  </a:lnTo>
                  <a:lnTo>
                    <a:pt x="424" y="815"/>
                  </a:lnTo>
                  <a:lnTo>
                    <a:pt x="418" y="821"/>
                  </a:lnTo>
                  <a:lnTo>
                    <a:pt x="412" y="821"/>
                  </a:lnTo>
                  <a:lnTo>
                    <a:pt x="406" y="821"/>
                  </a:lnTo>
                  <a:lnTo>
                    <a:pt x="400" y="821"/>
                  </a:lnTo>
                  <a:lnTo>
                    <a:pt x="394" y="821"/>
                  </a:lnTo>
                  <a:lnTo>
                    <a:pt x="388" y="821"/>
                  </a:lnTo>
                  <a:lnTo>
                    <a:pt x="382" y="821"/>
                  </a:lnTo>
                  <a:lnTo>
                    <a:pt x="370" y="821"/>
                  </a:lnTo>
                  <a:lnTo>
                    <a:pt x="358" y="821"/>
                  </a:lnTo>
                  <a:lnTo>
                    <a:pt x="352" y="821"/>
                  </a:lnTo>
                  <a:lnTo>
                    <a:pt x="335" y="827"/>
                  </a:lnTo>
                  <a:lnTo>
                    <a:pt x="329" y="827"/>
                  </a:lnTo>
                  <a:lnTo>
                    <a:pt x="233" y="839"/>
                  </a:lnTo>
                  <a:lnTo>
                    <a:pt x="227" y="845"/>
                  </a:lnTo>
                  <a:lnTo>
                    <a:pt x="209" y="851"/>
                  </a:lnTo>
                  <a:lnTo>
                    <a:pt x="197" y="851"/>
                  </a:lnTo>
                  <a:lnTo>
                    <a:pt x="185" y="857"/>
                  </a:lnTo>
                  <a:lnTo>
                    <a:pt x="179" y="857"/>
                  </a:lnTo>
                  <a:lnTo>
                    <a:pt x="173" y="857"/>
                  </a:lnTo>
                  <a:lnTo>
                    <a:pt x="167" y="857"/>
                  </a:lnTo>
                  <a:lnTo>
                    <a:pt x="149" y="851"/>
                  </a:lnTo>
                  <a:lnTo>
                    <a:pt x="137" y="851"/>
                  </a:lnTo>
                  <a:lnTo>
                    <a:pt x="125" y="851"/>
                  </a:lnTo>
                  <a:lnTo>
                    <a:pt x="119" y="857"/>
                  </a:lnTo>
                  <a:lnTo>
                    <a:pt x="113" y="857"/>
                  </a:lnTo>
                  <a:lnTo>
                    <a:pt x="107" y="857"/>
                  </a:lnTo>
                  <a:lnTo>
                    <a:pt x="107" y="857"/>
                  </a:lnTo>
                  <a:lnTo>
                    <a:pt x="101" y="863"/>
                  </a:lnTo>
                  <a:lnTo>
                    <a:pt x="101" y="863"/>
                  </a:lnTo>
                  <a:lnTo>
                    <a:pt x="101" y="869"/>
                  </a:lnTo>
                  <a:lnTo>
                    <a:pt x="101" y="875"/>
                  </a:lnTo>
                  <a:lnTo>
                    <a:pt x="95" y="875"/>
                  </a:lnTo>
                  <a:lnTo>
                    <a:pt x="95" y="881"/>
                  </a:lnTo>
                  <a:lnTo>
                    <a:pt x="89" y="881"/>
                  </a:lnTo>
                  <a:lnTo>
                    <a:pt x="83" y="887"/>
                  </a:lnTo>
                  <a:lnTo>
                    <a:pt x="77" y="887"/>
                  </a:lnTo>
                  <a:lnTo>
                    <a:pt x="60" y="893"/>
                  </a:lnTo>
                  <a:lnTo>
                    <a:pt x="54" y="899"/>
                  </a:lnTo>
                  <a:lnTo>
                    <a:pt x="48" y="899"/>
                  </a:lnTo>
                  <a:lnTo>
                    <a:pt x="48" y="905"/>
                  </a:lnTo>
                  <a:lnTo>
                    <a:pt x="0" y="953"/>
                  </a:lnTo>
                  <a:lnTo>
                    <a:pt x="2780" y="953"/>
                  </a:lnTo>
                  <a:lnTo>
                    <a:pt x="2780" y="24"/>
                  </a:lnTo>
                  <a:lnTo>
                    <a:pt x="2780" y="24"/>
                  </a:lnTo>
                  <a:lnTo>
                    <a:pt x="2780" y="24"/>
                  </a:lnTo>
                </a:path>
              </a:pathLst>
            </a:custGeom>
            <a:gradFill rotWithShape="0">
              <a:gsLst>
                <a:gs pos="0">
                  <a:schemeClr val="bg1"/>
                </a:gs>
                <a:gs pos="100000">
                  <a:schemeClr val="bg2"/>
                </a:gs>
              </a:gsLst>
              <a:lin ang="2700000" scaled="1"/>
            </a:gradFill>
            <a:ln w="9525">
              <a:noFill/>
              <a:prstDash val="solid"/>
              <a:round/>
              <a:headEnd/>
              <a:tailEnd/>
            </a:ln>
          </p:spPr>
          <p:txBody>
            <a:bodyPr/>
            <a:lstStyle/>
            <a:p>
              <a:pPr>
                <a:defRPr/>
              </a:pPr>
              <a:endParaRPr lang="tr-TR"/>
            </a:p>
          </p:txBody>
        </p:sp>
        <p:sp>
          <p:nvSpPr>
            <p:cNvPr id="6" name="Freeform 4"/>
            <p:cNvSpPr>
              <a:spLocks/>
            </p:cNvSpPr>
            <p:nvPr/>
          </p:nvSpPr>
          <p:spPr bwMode="ltGray">
            <a:xfrm>
              <a:off x="4602" y="4014"/>
              <a:ext cx="12" cy="18"/>
            </a:xfrm>
            <a:custGeom>
              <a:avLst/>
              <a:gdLst/>
              <a:ahLst/>
              <a:cxnLst>
                <a:cxn ang="0">
                  <a:pos x="12" y="18"/>
                </a:cxn>
                <a:cxn ang="0">
                  <a:pos x="12" y="12"/>
                </a:cxn>
                <a:cxn ang="0">
                  <a:pos x="6" y="6"/>
                </a:cxn>
                <a:cxn ang="0">
                  <a:pos x="6" y="6"/>
                </a:cxn>
                <a:cxn ang="0">
                  <a:pos x="0" y="0"/>
                </a:cxn>
                <a:cxn ang="0">
                  <a:pos x="12" y="18"/>
                </a:cxn>
                <a:cxn ang="0">
                  <a:pos x="12" y="18"/>
                </a:cxn>
                <a:cxn ang="0">
                  <a:pos x="12" y="18"/>
                </a:cxn>
              </a:cxnLst>
              <a:rect l="0" t="0" r="r" b="b"/>
              <a:pathLst>
                <a:path w="12" h="18">
                  <a:moveTo>
                    <a:pt x="12" y="18"/>
                  </a:moveTo>
                  <a:lnTo>
                    <a:pt x="12" y="12"/>
                  </a:lnTo>
                  <a:lnTo>
                    <a:pt x="6" y="6"/>
                  </a:lnTo>
                  <a:lnTo>
                    <a:pt x="6" y="6"/>
                  </a:lnTo>
                  <a:lnTo>
                    <a:pt x="0" y="0"/>
                  </a:lnTo>
                  <a:lnTo>
                    <a:pt x="12" y="18"/>
                  </a:lnTo>
                  <a:lnTo>
                    <a:pt x="12" y="18"/>
                  </a:lnTo>
                  <a:lnTo>
                    <a:pt x="12" y="18"/>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pPr>
                <a:defRPr/>
              </a:pPr>
              <a:endParaRPr lang="tr-TR"/>
            </a:p>
          </p:txBody>
        </p:sp>
        <p:sp>
          <p:nvSpPr>
            <p:cNvPr id="7" name="Freeform 5"/>
            <p:cNvSpPr>
              <a:spLocks/>
            </p:cNvSpPr>
            <p:nvPr/>
          </p:nvSpPr>
          <p:spPr bwMode="ltGray">
            <a:xfrm>
              <a:off x="4596" y="3996"/>
              <a:ext cx="6" cy="18"/>
            </a:xfrm>
            <a:custGeom>
              <a:avLst/>
              <a:gdLst/>
              <a:ahLst/>
              <a:cxnLst>
                <a:cxn ang="0">
                  <a:pos x="0" y="12"/>
                </a:cxn>
                <a:cxn ang="0">
                  <a:pos x="6" y="18"/>
                </a:cxn>
                <a:cxn ang="0">
                  <a:pos x="0" y="0"/>
                </a:cxn>
                <a:cxn ang="0">
                  <a:pos x="0" y="12"/>
                </a:cxn>
                <a:cxn ang="0">
                  <a:pos x="0" y="12"/>
                </a:cxn>
                <a:cxn ang="0">
                  <a:pos x="0" y="12"/>
                </a:cxn>
              </a:cxnLst>
              <a:rect l="0" t="0" r="r" b="b"/>
              <a:pathLst>
                <a:path w="6" h="18">
                  <a:moveTo>
                    <a:pt x="0" y="12"/>
                  </a:moveTo>
                  <a:lnTo>
                    <a:pt x="6" y="18"/>
                  </a:lnTo>
                  <a:lnTo>
                    <a:pt x="0" y="0"/>
                  </a:lnTo>
                  <a:lnTo>
                    <a:pt x="0" y="12"/>
                  </a:lnTo>
                  <a:lnTo>
                    <a:pt x="0" y="12"/>
                  </a:lnTo>
                  <a:lnTo>
                    <a:pt x="0" y="12"/>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pPr>
                <a:defRPr/>
              </a:pPr>
              <a:endParaRPr lang="tr-TR"/>
            </a:p>
          </p:txBody>
        </p:sp>
        <p:sp>
          <p:nvSpPr>
            <p:cNvPr id="8" name="Freeform 6"/>
            <p:cNvSpPr>
              <a:spLocks/>
            </p:cNvSpPr>
            <p:nvPr/>
          </p:nvSpPr>
          <p:spPr bwMode="ltGray">
            <a:xfrm>
              <a:off x="5180" y="3577"/>
              <a:ext cx="304" cy="741"/>
            </a:xfrm>
            <a:custGeom>
              <a:avLst/>
              <a:gdLst/>
              <a:ahLst/>
              <a:cxnLst>
                <a:cxn ang="0">
                  <a:pos x="280" y="42"/>
                </a:cxn>
                <a:cxn ang="0">
                  <a:pos x="274" y="42"/>
                </a:cxn>
                <a:cxn ang="0">
                  <a:pos x="268" y="42"/>
                </a:cxn>
                <a:cxn ang="0">
                  <a:pos x="256" y="42"/>
                </a:cxn>
                <a:cxn ang="0">
                  <a:pos x="238" y="48"/>
                </a:cxn>
                <a:cxn ang="0">
                  <a:pos x="214" y="12"/>
                </a:cxn>
                <a:cxn ang="0">
                  <a:pos x="196" y="0"/>
                </a:cxn>
                <a:cxn ang="0">
                  <a:pos x="196" y="0"/>
                </a:cxn>
                <a:cxn ang="0">
                  <a:pos x="164" y="167"/>
                </a:cxn>
                <a:cxn ang="0">
                  <a:pos x="144" y="217"/>
                </a:cxn>
                <a:cxn ang="0">
                  <a:pos x="110" y="281"/>
                </a:cxn>
                <a:cxn ang="0">
                  <a:pos x="96" y="327"/>
                </a:cxn>
                <a:cxn ang="0">
                  <a:pos x="124" y="405"/>
                </a:cxn>
                <a:cxn ang="0">
                  <a:pos x="100" y="463"/>
                </a:cxn>
                <a:cxn ang="0">
                  <a:pos x="68" y="503"/>
                </a:cxn>
                <a:cxn ang="0">
                  <a:pos x="30" y="539"/>
                </a:cxn>
                <a:cxn ang="0">
                  <a:pos x="24" y="613"/>
                </a:cxn>
                <a:cxn ang="0">
                  <a:pos x="0" y="741"/>
                </a:cxn>
                <a:cxn ang="0">
                  <a:pos x="202" y="741"/>
                </a:cxn>
                <a:cxn ang="0">
                  <a:pos x="180" y="639"/>
                </a:cxn>
                <a:cxn ang="0">
                  <a:pos x="192" y="589"/>
                </a:cxn>
                <a:cxn ang="0">
                  <a:pos x="178" y="539"/>
                </a:cxn>
                <a:cxn ang="0">
                  <a:pos x="190" y="499"/>
                </a:cxn>
                <a:cxn ang="0">
                  <a:pos x="184" y="465"/>
                </a:cxn>
                <a:cxn ang="0">
                  <a:pos x="192" y="391"/>
                </a:cxn>
                <a:cxn ang="0">
                  <a:pos x="216" y="313"/>
                </a:cxn>
                <a:cxn ang="0">
                  <a:pos x="238" y="249"/>
                </a:cxn>
                <a:cxn ang="0">
                  <a:pos x="268" y="185"/>
                </a:cxn>
                <a:cxn ang="0">
                  <a:pos x="284" y="159"/>
                </a:cxn>
                <a:cxn ang="0">
                  <a:pos x="304" y="12"/>
                </a:cxn>
                <a:cxn ang="0">
                  <a:pos x="298" y="24"/>
                </a:cxn>
                <a:cxn ang="0">
                  <a:pos x="292" y="30"/>
                </a:cxn>
                <a:cxn ang="0">
                  <a:pos x="292" y="36"/>
                </a:cxn>
                <a:cxn ang="0">
                  <a:pos x="286" y="36"/>
                </a:cxn>
                <a:cxn ang="0">
                  <a:pos x="286" y="42"/>
                </a:cxn>
                <a:cxn ang="0">
                  <a:pos x="280" y="42"/>
                </a:cxn>
                <a:cxn ang="0">
                  <a:pos x="280" y="42"/>
                </a:cxn>
                <a:cxn ang="0">
                  <a:pos x="280" y="42"/>
                </a:cxn>
              </a:cxnLst>
              <a:rect l="0" t="0" r="r" b="b"/>
              <a:pathLst>
                <a:path w="304" h="741">
                  <a:moveTo>
                    <a:pt x="280" y="42"/>
                  </a:moveTo>
                  <a:lnTo>
                    <a:pt x="274" y="42"/>
                  </a:lnTo>
                  <a:lnTo>
                    <a:pt x="268" y="42"/>
                  </a:lnTo>
                  <a:lnTo>
                    <a:pt x="256" y="42"/>
                  </a:lnTo>
                  <a:lnTo>
                    <a:pt x="238" y="48"/>
                  </a:lnTo>
                  <a:lnTo>
                    <a:pt x="214" y="12"/>
                  </a:lnTo>
                  <a:lnTo>
                    <a:pt x="196" y="0"/>
                  </a:lnTo>
                  <a:lnTo>
                    <a:pt x="196" y="0"/>
                  </a:lnTo>
                  <a:lnTo>
                    <a:pt x="164" y="167"/>
                  </a:lnTo>
                  <a:lnTo>
                    <a:pt x="144" y="217"/>
                  </a:lnTo>
                  <a:lnTo>
                    <a:pt x="110" y="281"/>
                  </a:lnTo>
                  <a:lnTo>
                    <a:pt x="96" y="327"/>
                  </a:lnTo>
                  <a:lnTo>
                    <a:pt x="124" y="405"/>
                  </a:lnTo>
                  <a:lnTo>
                    <a:pt x="100" y="463"/>
                  </a:lnTo>
                  <a:lnTo>
                    <a:pt x="68" y="503"/>
                  </a:lnTo>
                  <a:lnTo>
                    <a:pt x="30" y="539"/>
                  </a:lnTo>
                  <a:lnTo>
                    <a:pt x="24" y="613"/>
                  </a:lnTo>
                  <a:lnTo>
                    <a:pt x="0" y="741"/>
                  </a:lnTo>
                  <a:lnTo>
                    <a:pt x="202" y="741"/>
                  </a:lnTo>
                  <a:lnTo>
                    <a:pt x="180" y="639"/>
                  </a:lnTo>
                  <a:lnTo>
                    <a:pt x="192" y="589"/>
                  </a:lnTo>
                  <a:lnTo>
                    <a:pt x="178" y="539"/>
                  </a:lnTo>
                  <a:lnTo>
                    <a:pt x="190" y="499"/>
                  </a:lnTo>
                  <a:lnTo>
                    <a:pt x="184" y="465"/>
                  </a:lnTo>
                  <a:lnTo>
                    <a:pt x="192" y="391"/>
                  </a:lnTo>
                  <a:lnTo>
                    <a:pt x="216" y="313"/>
                  </a:lnTo>
                  <a:lnTo>
                    <a:pt x="238" y="249"/>
                  </a:lnTo>
                  <a:lnTo>
                    <a:pt x="268" y="185"/>
                  </a:lnTo>
                  <a:lnTo>
                    <a:pt x="284" y="159"/>
                  </a:lnTo>
                  <a:lnTo>
                    <a:pt x="304" y="12"/>
                  </a:lnTo>
                  <a:lnTo>
                    <a:pt x="298" y="24"/>
                  </a:lnTo>
                  <a:lnTo>
                    <a:pt x="292" y="30"/>
                  </a:lnTo>
                  <a:lnTo>
                    <a:pt x="292" y="36"/>
                  </a:lnTo>
                  <a:lnTo>
                    <a:pt x="286" y="36"/>
                  </a:lnTo>
                  <a:lnTo>
                    <a:pt x="286" y="42"/>
                  </a:lnTo>
                  <a:lnTo>
                    <a:pt x="280" y="42"/>
                  </a:lnTo>
                  <a:lnTo>
                    <a:pt x="280" y="42"/>
                  </a:lnTo>
                  <a:lnTo>
                    <a:pt x="280" y="42"/>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pPr>
                <a:defRPr/>
              </a:pPr>
              <a:endParaRPr lang="tr-TR"/>
            </a:p>
          </p:txBody>
        </p:sp>
        <p:sp>
          <p:nvSpPr>
            <p:cNvPr id="9" name="Freeform 7"/>
            <p:cNvSpPr>
              <a:spLocks/>
            </p:cNvSpPr>
            <p:nvPr/>
          </p:nvSpPr>
          <p:spPr bwMode="ltGray">
            <a:xfrm>
              <a:off x="4918" y="3553"/>
              <a:ext cx="314" cy="767"/>
            </a:xfrm>
            <a:custGeom>
              <a:avLst/>
              <a:gdLst/>
              <a:ahLst/>
              <a:cxnLst>
                <a:cxn ang="0">
                  <a:pos x="284" y="6"/>
                </a:cxn>
                <a:cxn ang="0">
                  <a:pos x="278" y="6"/>
                </a:cxn>
                <a:cxn ang="0">
                  <a:pos x="272" y="12"/>
                </a:cxn>
                <a:cxn ang="0">
                  <a:pos x="254" y="18"/>
                </a:cxn>
                <a:cxn ang="0">
                  <a:pos x="230" y="24"/>
                </a:cxn>
                <a:cxn ang="0">
                  <a:pos x="206" y="42"/>
                </a:cxn>
                <a:cxn ang="0">
                  <a:pos x="188" y="48"/>
                </a:cxn>
                <a:cxn ang="0">
                  <a:pos x="176" y="54"/>
                </a:cxn>
                <a:cxn ang="0">
                  <a:pos x="170" y="54"/>
                </a:cxn>
                <a:cxn ang="0">
                  <a:pos x="150" y="169"/>
                </a:cxn>
                <a:cxn ang="0">
                  <a:pos x="110" y="225"/>
                </a:cxn>
                <a:cxn ang="0">
                  <a:pos x="54" y="383"/>
                </a:cxn>
                <a:cxn ang="0">
                  <a:pos x="82" y="555"/>
                </a:cxn>
                <a:cxn ang="0">
                  <a:pos x="40" y="679"/>
                </a:cxn>
                <a:cxn ang="0">
                  <a:pos x="0" y="767"/>
                </a:cxn>
                <a:cxn ang="0">
                  <a:pos x="108" y="767"/>
                </a:cxn>
                <a:cxn ang="0">
                  <a:pos x="120" y="611"/>
                </a:cxn>
                <a:cxn ang="0">
                  <a:pos x="148" y="499"/>
                </a:cxn>
                <a:cxn ang="0">
                  <a:pos x="160" y="367"/>
                </a:cxn>
                <a:cxn ang="0">
                  <a:pos x="218" y="327"/>
                </a:cxn>
                <a:cxn ang="0">
                  <a:pos x="238" y="221"/>
                </a:cxn>
                <a:cxn ang="0">
                  <a:pos x="296" y="135"/>
                </a:cxn>
                <a:cxn ang="0">
                  <a:pos x="314" y="0"/>
                </a:cxn>
                <a:cxn ang="0">
                  <a:pos x="302" y="0"/>
                </a:cxn>
                <a:cxn ang="0">
                  <a:pos x="296" y="0"/>
                </a:cxn>
                <a:cxn ang="0">
                  <a:pos x="290" y="0"/>
                </a:cxn>
                <a:cxn ang="0">
                  <a:pos x="284" y="6"/>
                </a:cxn>
                <a:cxn ang="0">
                  <a:pos x="284" y="6"/>
                </a:cxn>
                <a:cxn ang="0">
                  <a:pos x="284" y="6"/>
                </a:cxn>
                <a:cxn ang="0">
                  <a:pos x="284" y="6"/>
                </a:cxn>
              </a:cxnLst>
              <a:rect l="0" t="0" r="r" b="b"/>
              <a:pathLst>
                <a:path w="314" h="767">
                  <a:moveTo>
                    <a:pt x="284" y="6"/>
                  </a:moveTo>
                  <a:lnTo>
                    <a:pt x="278" y="6"/>
                  </a:lnTo>
                  <a:lnTo>
                    <a:pt x="272" y="12"/>
                  </a:lnTo>
                  <a:lnTo>
                    <a:pt x="254" y="18"/>
                  </a:lnTo>
                  <a:lnTo>
                    <a:pt x="230" y="24"/>
                  </a:lnTo>
                  <a:lnTo>
                    <a:pt x="206" y="42"/>
                  </a:lnTo>
                  <a:lnTo>
                    <a:pt x="188" y="48"/>
                  </a:lnTo>
                  <a:lnTo>
                    <a:pt x="176" y="54"/>
                  </a:lnTo>
                  <a:lnTo>
                    <a:pt x="170" y="54"/>
                  </a:lnTo>
                  <a:lnTo>
                    <a:pt x="150" y="169"/>
                  </a:lnTo>
                  <a:lnTo>
                    <a:pt x="110" y="225"/>
                  </a:lnTo>
                  <a:lnTo>
                    <a:pt x="54" y="383"/>
                  </a:lnTo>
                  <a:lnTo>
                    <a:pt x="82" y="555"/>
                  </a:lnTo>
                  <a:lnTo>
                    <a:pt x="40" y="679"/>
                  </a:lnTo>
                  <a:lnTo>
                    <a:pt x="0" y="767"/>
                  </a:lnTo>
                  <a:lnTo>
                    <a:pt x="108" y="767"/>
                  </a:lnTo>
                  <a:lnTo>
                    <a:pt x="120" y="611"/>
                  </a:lnTo>
                  <a:lnTo>
                    <a:pt x="148" y="499"/>
                  </a:lnTo>
                  <a:lnTo>
                    <a:pt x="160" y="367"/>
                  </a:lnTo>
                  <a:lnTo>
                    <a:pt x="218" y="327"/>
                  </a:lnTo>
                  <a:lnTo>
                    <a:pt x="238" y="221"/>
                  </a:lnTo>
                  <a:lnTo>
                    <a:pt x="296" y="135"/>
                  </a:lnTo>
                  <a:lnTo>
                    <a:pt x="314" y="0"/>
                  </a:lnTo>
                  <a:lnTo>
                    <a:pt x="302" y="0"/>
                  </a:lnTo>
                  <a:lnTo>
                    <a:pt x="296" y="0"/>
                  </a:lnTo>
                  <a:lnTo>
                    <a:pt x="290" y="0"/>
                  </a:lnTo>
                  <a:lnTo>
                    <a:pt x="284" y="6"/>
                  </a:lnTo>
                  <a:lnTo>
                    <a:pt x="284" y="6"/>
                  </a:lnTo>
                  <a:lnTo>
                    <a:pt x="284" y="6"/>
                  </a:lnTo>
                  <a:lnTo>
                    <a:pt x="284" y="6"/>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pPr>
                <a:defRPr/>
              </a:pPr>
              <a:endParaRPr lang="tr-TR"/>
            </a:p>
          </p:txBody>
        </p:sp>
        <p:sp>
          <p:nvSpPr>
            <p:cNvPr id="10" name="Freeform 8"/>
            <p:cNvSpPr>
              <a:spLocks/>
            </p:cNvSpPr>
            <p:nvPr/>
          </p:nvSpPr>
          <p:spPr bwMode="ltGray">
            <a:xfrm>
              <a:off x="4700" y="3697"/>
              <a:ext cx="275" cy="623"/>
            </a:xfrm>
            <a:custGeom>
              <a:avLst/>
              <a:gdLst/>
              <a:ahLst/>
              <a:cxnLst>
                <a:cxn ang="0">
                  <a:pos x="257" y="12"/>
                </a:cxn>
                <a:cxn ang="0">
                  <a:pos x="239" y="6"/>
                </a:cxn>
                <a:cxn ang="0">
                  <a:pos x="203" y="6"/>
                </a:cxn>
                <a:cxn ang="0">
                  <a:pos x="203" y="6"/>
                </a:cxn>
                <a:cxn ang="0">
                  <a:pos x="197" y="6"/>
                </a:cxn>
                <a:cxn ang="0">
                  <a:pos x="185" y="0"/>
                </a:cxn>
                <a:cxn ang="0">
                  <a:pos x="173" y="0"/>
                </a:cxn>
                <a:cxn ang="0">
                  <a:pos x="166" y="0"/>
                </a:cxn>
                <a:cxn ang="0">
                  <a:pos x="160" y="0"/>
                </a:cxn>
                <a:cxn ang="0">
                  <a:pos x="144" y="117"/>
                </a:cxn>
                <a:cxn ang="0">
                  <a:pos x="128" y="185"/>
                </a:cxn>
                <a:cxn ang="0">
                  <a:pos x="58" y="299"/>
                </a:cxn>
                <a:cxn ang="0">
                  <a:pos x="54" y="441"/>
                </a:cxn>
                <a:cxn ang="0">
                  <a:pos x="24" y="523"/>
                </a:cxn>
                <a:cxn ang="0">
                  <a:pos x="0" y="623"/>
                </a:cxn>
                <a:cxn ang="0">
                  <a:pos x="78" y="623"/>
                </a:cxn>
                <a:cxn ang="0">
                  <a:pos x="92" y="555"/>
                </a:cxn>
                <a:cxn ang="0">
                  <a:pos x="134" y="447"/>
                </a:cxn>
                <a:cxn ang="0">
                  <a:pos x="158" y="315"/>
                </a:cxn>
                <a:cxn ang="0">
                  <a:pos x="184" y="257"/>
                </a:cxn>
                <a:cxn ang="0">
                  <a:pos x="216" y="211"/>
                </a:cxn>
                <a:cxn ang="0">
                  <a:pos x="222" y="145"/>
                </a:cxn>
                <a:cxn ang="0">
                  <a:pos x="240" y="111"/>
                </a:cxn>
                <a:cxn ang="0">
                  <a:pos x="262" y="79"/>
                </a:cxn>
                <a:cxn ang="0">
                  <a:pos x="275" y="6"/>
                </a:cxn>
                <a:cxn ang="0">
                  <a:pos x="263" y="12"/>
                </a:cxn>
                <a:cxn ang="0">
                  <a:pos x="257" y="12"/>
                </a:cxn>
                <a:cxn ang="0">
                  <a:pos x="257" y="12"/>
                </a:cxn>
                <a:cxn ang="0">
                  <a:pos x="257" y="12"/>
                </a:cxn>
              </a:cxnLst>
              <a:rect l="0" t="0" r="r" b="b"/>
              <a:pathLst>
                <a:path w="275" h="623">
                  <a:moveTo>
                    <a:pt x="257" y="12"/>
                  </a:moveTo>
                  <a:lnTo>
                    <a:pt x="239" y="6"/>
                  </a:lnTo>
                  <a:lnTo>
                    <a:pt x="203" y="6"/>
                  </a:lnTo>
                  <a:lnTo>
                    <a:pt x="203" y="6"/>
                  </a:lnTo>
                  <a:lnTo>
                    <a:pt x="197" y="6"/>
                  </a:lnTo>
                  <a:lnTo>
                    <a:pt x="185" y="0"/>
                  </a:lnTo>
                  <a:lnTo>
                    <a:pt x="173" y="0"/>
                  </a:lnTo>
                  <a:lnTo>
                    <a:pt x="166" y="0"/>
                  </a:lnTo>
                  <a:lnTo>
                    <a:pt x="160" y="0"/>
                  </a:lnTo>
                  <a:lnTo>
                    <a:pt x="144" y="117"/>
                  </a:lnTo>
                  <a:lnTo>
                    <a:pt x="128" y="185"/>
                  </a:lnTo>
                  <a:lnTo>
                    <a:pt x="58" y="299"/>
                  </a:lnTo>
                  <a:lnTo>
                    <a:pt x="54" y="441"/>
                  </a:lnTo>
                  <a:lnTo>
                    <a:pt x="24" y="523"/>
                  </a:lnTo>
                  <a:lnTo>
                    <a:pt x="0" y="623"/>
                  </a:lnTo>
                  <a:lnTo>
                    <a:pt x="78" y="623"/>
                  </a:lnTo>
                  <a:lnTo>
                    <a:pt x="92" y="555"/>
                  </a:lnTo>
                  <a:lnTo>
                    <a:pt x="134" y="447"/>
                  </a:lnTo>
                  <a:lnTo>
                    <a:pt x="158" y="315"/>
                  </a:lnTo>
                  <a:lnTo>
                    <a:pt x="184" y="257"/>
                  </a:lnTo>
                  <a:lnTo>
                    <a:pt x="216" y="211"/>
                  </a:lnTo>
                  <a:lnTo>
                    <a:pt x="222" y="145"/>
                  </a:lnTo>
                  <a:lnTo>
                    <a:pt x="240" y="111"/>
                  </a:lnTo>
                  <a:lnTo>
                    <a:pt x="262" y="79"/>
                  </a:lnTo>
                  <a:lnTo>
                    <a:pt x="275" y="6"/>
                  </a:lnTo>
                  <a:lnTo>
                    <a:pt x="263" y="12"/>
                  </a:lnTo>
                  <a:lnTo>
                    <a:pt x="257" y="12"/>
                  </a:lnTo>
                  <a:lnTo>
                    <a:pt x="257" y="12"/>
                  </a:lnTo>
                  <a:lnTo>
                    <a:pt x="257" y="12"/>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pPr>
                <a:defRPr/>
              </a:pPr>
              <a:endParaRPr lang="tr-TR"/>
            </a:p>
          </p:txBody>
        </p:sp>
        <p:sp>
          <p:nvSpPr>
            <p:cNvPr id="11" name="Freeform 9"/>
            <p:cNvSpPr>
              <a:spLocks/>
            </p:cNvSpPr>
            <p:nvPr/>
          </p:nvSpPr>
          <p:spPr bwMode="ltGray">
            <a:xfrm>
              <a:off x="4522" y="3709"/>
              <a:ext cx="213" cy="611"/>
            </a:xfrm>
            <a:custGeom>
              <a:avLst/>
              <a:gdLst/>
              <a:ahLst/>
              <a:cxnLst>
                <a:cxn ang="0">
                  <a:pos x="171" y="12"/>
                </a:cxn>
                <a:cxn ang="0">
                  <a:pos x="159" y="24"/>
                </a:cxn>
                <a:cxn ang="0">
                  <a:pos x="153" y="36"/>
                </a:cxn>
                <a:cxn ang="0">
                  <a:pos x="128" y="60"/>
                </a:cxn>
                <a:cxn ang="0">
                  <a:pos x="110" y="83"/>
                </a:cxn>
                <a:cxn ang="0">
                  <a:pos x="86" y="119"/>
                </a:cxn>
                <a:cxn ang="0">
                  <a:pos x="68" y="167"/>
                </a:cxn>
                <a:cxn ang="0">
                  <a:pos x="68" y="221"/>
                </a:cxn>
                <a:cxn ang="0">
                  <a:pos x="68" y="227"/>
                </a:cxn>
                <a:cxn ang="0">
                  <a:pos x="68" y="233"/>
                </a:cxn>
                <a:cxn ang="0">
                  <a:pos x="68" y="239"/>
                </a:cxn>
                <a:cxn ang="0">
                  <a:pos x="68" y="245"/>
                </a:cxn>
                <a:cxn ang="0">
                  <a:pos x="68" y="251"/>
                </a:cxn>
                <a:cxn ang="0">
                  <a:pos x="68" y="251"/>
                </a:cxn>
                <a:cxn ang="0">
                  <a:pos x="68" y="257"/>
                </a:cxn>
                <a:cxn ang="0">
                  <a:pos x="68" y="269"/>
                </a:cxn>
                <a:cxn ang="0">
                  <a:pos x="74" y="287"/>
                </a:cxn>
                <a:cxn ang="0">
                  <a:pos x="80" y="305"/>
                </a:cxn>
                <a:cxn ang="0">
                  <a:pos x="86" y="311"/>
                </a:cxn>
                <a:cxn ang="0">
                  <a:pos x="86" y="311"/>
                </a:cxn>
                <a:cxn ang="0">
                  <a:pos x="92" y="317"/>
                </a:cxn>
                <a:cxn ang="0">
                  <a:pos x="92" y="323"/>
                </a:cxn>
                <a:cxn ang="0">
                  <a:pos x="92" y="323"/>
                </a:cxn>
                <a:cxn ang="0">
                  <a:pos x="24" y="437"/>
                </a:cxn>
                <a:cxn ang="0">
                  <a:pos x="18" y="471"/>
                </a:cxn>
                <a:cxn ang="0">
                  <a:pos x="0" y="547"/>
                </a:cxn>
                <a:cxn ang="0">
                  <a:pos x="50" y="611"/>
                </a:cxn>
                <a:cxn ang="0">
                  <a:pos x="114" y="611"/>
                </a:cxn>
                <a:cxn ang="0">
                  <a:pos x="104" y="555"/>
                </a:cxn>
                <a:cxn ang="0">
                  <a:pos x="120" y="515"/>
                </a:cxn>
                <a:cxn ang="0">
                  <a:pos x="150" y="449"/>
                </a:cxn>
                <a:cxn ang="0">
                  <a:pos x="166" y="377"/>
                </a:cxn>
                <a:cxn ang="0">
                  <a:pos x="156" y="295"/>
                </a:cxn>
                <a:cxn ang="0">
                  <a:pos x="170" y="203"/>
                </a:cxn>
                <a:cxn ang="0">
                  <a:pos x="212" y="95"/>
                </a:cxn>
                <a:cxn ang="0">
                  <a:pos x="213" y="0"/>
                </a:cxn>
                <a:cxn ang="0">
                  <a:pos x="207" y="0"/>
                </a:cxn>
                <a:cxn ang="0">
                  <a:pos x="201" y="0"/>
                </a:cxn>
                <a:cxn ang="0">
                  <a:pos x="195" y="0"/>
                </a:cxn>
                <a:cxn ang="0">
                  <a:pos x="189" y="0"/>
                </a:cxn>
                <a:cxn ang="0">
                  <a:pos x="183" y="6"/>
                </a:cxn>
                <a:cxn ang="0">
                  <a:pos x="177" y="6"/>
                </a:cxn>
                <a:cxn ang="0">
                  <a:pos x="171" y="12"/>
                </a:cxn>
                <a:cxn ang="0">
                  <a:pos x="171" y="12"/>
                </a:cxn>
                <a:cxn ang="0">
                  <a:pos x="171" y="12"/>
                </a:cxn>
              </a:cxnLst>
              <a:rect l="0" t="0" r="r" b="b"/>
              <a:pathLst>
                <a:path w="213" h="611">
                  <a:moveTo>
                    <a:pt x="171" y="12"/>
                  </a:moveTo>
                  <a:lnTo>
                    <a:pt x="159" y="24"/>
                  </a:lnTo>
                  <a:lnTo>
                    <a:pt x="153" y="36"/>
                  </a:lnTo>
                  <a:lnTo>
                    <a:pt x="128" y="60"/>
                  </a:lnTo>
                  <a:lnTo>
                    <a:pt x="110" y="83"/>
                  </a:lnTo>
                  <a:lnTo>
                    <a:pt x="86" y="119"/>
                  </a:lnTo>
                  <a:lnTo>
                    <a:pt x="68" y="167"/>
                  </a:lnTo>
                  <a:lnTo>
                    <a:pt x="68" y="221"/>
                  </a:lnTo>
                  <a:lnTo>
                    <a:pt x="68" y="227"/>
                  </a:lnTo>
                  <a:lnTo>
                    <a:pt x="68" y="233"/>
                  </a:lnTo>
                  <a:lnTo>
                    <a:pt x="68" y="239"/>
                  </a:lnTo>
                  <a:lnTo>
                    <a:pt x="68" y="245"/>
                  </a:lnTo>
                  <a:lnTo>
                    <a:pt x="68" y="251"/>
                  </a:lnTo>
                  <a:lnTo>
                    <a:pt x="68" y="251"/>
                  </a:lnTo>
                  <a:lnTo>
                    <a:pt x="68" y="257"/>
                  </a:lnTo>
                  <a:lnTo>
                    <a:pt x="68" y="269"/>
                  </a:lnTo>
                  <a:lnTo>
                    <a:pt x="74" y="287"/>
                  </a:lnTo>
                  <a:lnTo>
                    <a:pt x="80" y="305"/>
                  </a:lnTo>
                  <a:lnTo>
                    <a:pt x="86" y="311"/>
                  </a:lnTo>
                  <a:lnTo>
                    <a:pt x="86" y="311"/>
                  </a:lnTo>
                  <a:lnTo>
                    <a:pt x="92" y="317"/>
                  </a:lnTo>
                  <a:lnTo>
                    <a:pt x="92" y="323"/>
                  </a:lnTo>
                  <a:lnTo>
                    <a:pt x="92" y="323"/>
                  </a:lnTo>
                  <a:lnTo>
                    <a:pt x="24" y="437"/>
                  </a:lnTo>
                  <a:lnTo>
                    <a:pt x="18" y="471"/>
                  </a:lnTo>
                  <a:lnTo>
                    <a:pt x="0" y="547"/>
                  </a:lnTo>
                  <a:lnTo>
                    <a:pt x="50" y="611"/>
                  </a:lnTo>
                  <a:lnTo>
                    <a:pt x="114" y="611"/>
                  </a:lnTo>
                  <a:lnTo>
                    <a:pt x="104" y="555"/>
                  </a:lnTo>
                  <a:lnTo>
                    <a:pt x="120" y="515"/>
                  </a:lnTo>
                  <a:lnTo>
                    <a:pt x="150" y="449"/>
                  </a:lnTo>
                  <a:lnTo>
                    <a:pt x="166" y="377"/>
                  </a:lnTo>
                  <a:lnTo>
                    <a:pt x="156" y="295"/>
                  </a:lnTo>
                  <a:lnTo>
                    <a:pt x="170" y="203"/>
                  </a:lnTo>
                  <a:lnTo>
                    <a:pt x="212" y="95"/>
                  </a:lnTo>
                  <a:lnTo>
                    <a:pt x="213" y="0"/>
                  </a:lnTo>
                  <a:lnTo>
                    <a:pt x="207" y="0"/>
                  </a:lnTo>
                  <a:lnTo>
                    <a:pt x="201" y="0"/>
                  </a:lnTo>
                  <a:lnTo>
                    <a:pt x="195" y="0"/>
                  </a:lnTo>
                  <a:lnTo>
                    <a:pt x="189" y="0"/>
                  </a:lnTo>
                  <a:lnTo>
                    <a:pt x="183" y="6"/>
                  </a:lnTo>
                  <a:lnTo>
                    <a:pt x="177" y="6"/>
                  </a:lnTo>
                  <a:lnTo>
                    <a:pt x="171" y="12"/>
                  </a:lnTo>
                  <a:lnTo>
                    <a:pt x="171" y="12"/>
                  </a:lnTo>
                  <a:lnTo>
                    <a:pt x="171" y="12"/>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pPr>
                <a:defRPr/>
              </a:pPr>
              <a:endParaRPr lang="tr-TR"/>
            </a:p>
          </p:txBody>
        </p:sp>
        <p:sp>
          <p:nvSpPr>
            <p:cNvPr id="12" name="Freeform 10"/>
            <p:cNvSpPr>
              <a:spLocks/>
            </p:cNvSpPr>
            <p:nvPr/>
          </p:nvSpPr>
          <p:spPr bwMode="ltGray">
            <a:xfrm>
              <a:off x="4292" y="3936"/>
              <a:ext cx="167" cy="384"/>
            </a:xfrm>
            <a:custGeom>
              <a:avLst/>
              <a:gdLst/>
              <a:ahLst/>
              <a:cxnLst>
                <a:cxn ang="0">
                  <a:pos x="149" y="60"/>
                </a:cxn>
                <a:cxn ang="0">
                  <a:pos x="119" y="30"/>
                </a:cxn>
                <a:cxn ang="0">
                  <a:pos x="89" y="12"/>
                </a:cxn>
                <a:cxn ang="0">
                  <a:pos x="59" y="0"/>
                </a:cxn>
                <a:cxn ang="0">
                  <a:pos x="54" y="70"/>
                </a:cxn>
                <a:cxn ang="0">
                  <a:pos x="46" y="112"/>
                </a:cxn>
                <a:cxn ang="0">
                  <a:pos x="52" y="168"/>
                </a:cxn>
                <a:cxn ang="0">
                  <a:pos x="24" y="194"/>
                </a:cxn>
                <a:cxn ang="0">
                  <a:pos x="16" y="258"/>
                </a:cxn>
                <a:cxn ang="0">
                  <a:pos x="2" y="300"/>
                </a:cxn>
                <a:cxn ang="0">
                  <a:pos x="0" y="352"/>
                </a:cxn>
                <a:cxn ang="0">
                  <a:pos x="47" y="384"/>
                </a:cxn>
                <a:cxn ang="0">
                  <a:pos x="149" y="384"/>
                </a:cxn>
                <a:cxn ang="0">
                  <a:pos x="134" y="350"/>
                </a:cxn>
                <a:cxn ang="0">
                  <a:pos x="104" y="324"/>
                </a:cxn>
                <a:cxn ang="0">
                  <a:pos x="138" y="274"/>
                </a:cxn>
                <a:cxn ang="0">
                  <a:pos x="122" y="220"/>
                </a:cxn>
                <a:cxn ang="0">
                  <a:pos x="132" y="186"/>
                </a:cxn>
                <a:cxn ang="0">
                  <a:pos x="140" y="154"/>
                </a:cxn>
                <a:cxn ang="0">
                  <a:pos x="167" y="90"/>
                </a:cxn>
                <a:cxn ang="0">
                  <a:pos x="149" y="60"/>
                </a:cxn>
                <a:cxn ang="0">
                  <a:pos x="149" y="60"/>
                </a:cxn>
                <a:cxn ang="0">
                  <a:pos x="149" y="60"/>
                </a:cxn>
              </a:cxnLst>
              <a:rect l="0" t="0" r="r" b="b"/>
              <a:pathLst>
                <a:path w="167" h="384">
                  <a:moveTo>
                    <a:pt x="149" y="60"/>
                  </a:moveTo>
                  <a:lnTo>
                    <a:pt x="119" y="30"/>
                  </a:lnTo>
                  <a:lnTo>
                    <a:pt x="89" y="12"/>
                  </a:lnTo>
                  <a:lnTo>
                    <a:pt x="59" y="0"/>
                  </a:lnTo>
                  <a:lnTo>
                    <a:pt x="54" y="70"/>
                  </a:lnTo>
                  <a:lnTo>
                    <a:pt x="46" y="112"/>
                  </a:lnTo>
                  <a:lnTo>
                    <a:pt x="52" y="168"/>
                  </a:lnTo>
                  <a:lnTo>
                    <a:pt x="24" y="194"/>
                  </a:lnTo>
                  <a:lnTo>
                    <a:pt x="16" y="258"/>
                  </a:lnTo>
                  <a:lnTo>
                    <a:pt x="2" y="300"/>
                  </a:lnTo>
                  <a:lnTo>
                    <a:pt x="0" y="352"/>
                  </a:lnTo>
                  <a:lnTo>
                    <a:pt x="47" y="384"/>
                  </a:lnTo>
                  <a:lnTo>
                    <a:pt x="149" y="384"/>
                  </a:lnTo>
                  <a:lnTo>
                    <a:pt x="134" y="350"/>
                  </a:lnTo>
                  <a:lnTo>
                    <a:pt x="104" y="324"/>
                  </a:lnTo>
                  <a:lnTo>
                    <a:pt x="138" y="274"/>
                  </a:lnTo>
                  <a:lnTo>
                    <a:pt x="122" y="220"/>
                  </a:lnTo>
                  <a:lnTo>
                    <a:pt x="132" y="186"/>
                  </a:lnTo>
                  <a:lnTo>
                    <a:pt x="140" y="154"/>
                  </a:lnTo>
                  <a:lnTo>
                    <a:pt x="167" y="90"/>
                  </a:lnTo>
                  <a:lnTo>
                    <a:pt x="149" y="60"/>
                  </a:lnTo>
                  <a:lnTo>
                    <a:pt x="149" y="60"/>
                  </a:lnTo>
                  <a:lnTo>
                    <a:pt x="149" y="60"/>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pPr>
                <a:defRPr/>
              </a:pPr>
              <a:endParaRPr lang="tr-TR"/>
            </a:p>
          </p:txBody>
        </p:sp>
        <p:sp>
          <p:nvSpPr>
            <p:cNvPr id="13" name="Freeform 11"/>
            <p:cNvSpPr>
              <a:spLocks/>
            </p:cNvSpPr>
            <p:nvPr/>
          </p:nvSpPr>
          <p:spPr bwMode="ltGray">
            <a:xfrm>
              <a:off x="4100" y="4020"/>
              <a:ext cx="166" cy="300"/>
            </a:xfrm>
            <a:custGeom>
              <a:avLst/>
              <a:gdLst/>
              <a:ahLst/>
              <a:cxnLst>
                <a:cxn ang="0">
                  <a:pos x="136" y="12"/>
                </a:cxn>
                <a:cxn ang="0">
                  <a:pos x="100" y="0"/>
                </a:cxn>
                <a:cxn ang="0">
                  <a:pos x="78" y="64"/>
                </a:cxn>
                <a:cxn ang="0">
                  <a:pos x="70" y="126"/>
                </a:cxn>
                <a:cxn ang="0">
                  <a:pos x="46" y="184"/>
                </a:cxn>
                <a:cxn ang="0">
                  <a:pos x="58" y="232"/>
                </a:cxn>
                <a:cxn ang="0">
                  <a:pos x="38" y="268"/>
                </a:cxn>
                <a:cxn ang="0">
                  <a:pos x="0" y="300"/>
                </a:cxn>
                <a:cxn ang="0">
                  <a:pos x="160" y="300"/>
                </a:cxn>
                <a:cxn ang="0">
                  <a:pos x="136" y="272"/>
                </a:cxn>
                <a:cxn ang="0">
                  <a:pos x="98" y="234"/>
                </a:cxn>
                <a:cxn ang="0">
                  <a:pos x="130" y="188"/>
                </a:cxn>
                <a:cxn ang="0">
                  <a:pos x="138" y="134"/>
                </a:cxn>
                <a:cxn ang="0">
                  <a:pos x="144" y="94"/>
                </a:cxn>
                <a:cxn ang="0">
                  <a:pos x="164" y="60"/>
                </a:cxn>
                <a:cxn ang="0">
                  <a:pos x="166" y="0"/>
                </a:cxn>
                <a:cxn ang="0">
                  <a:pos x="136" y="12"/>
                </a:cxn>
                <a:cxn ang="0">
                  <a:pos x="136" y="12"/>
                </a:cxn>
                <a:cxn ang="0">
                  <a:pos x="136" y="12"/>
                </a:cxn>
              </a:cxnLst>
              <a:rect l="0" t="0" r="r" b="b"/>
              <a:pathLst>
                <a:path w="166" h="300">
                  <a:moveTo>
                    <a:pt x="136" y="12"/>
                  </a:moveTo>
                  <a:lnTo>
                    <a:pt x="100" y="0"/>
                  </a:lnTo>
                  <a:lnTo>
                    <a:pt x="78" y="64"/>
                  </a:lnTo>
                  <a:lnTo>
                    <a:pt x="70" y="126"/>
                  </a:lnTo>
                  <a:lnTo>
                    <a:pt x="46" y="184"/>
                  </a:lnTo>
                  <a:lnTo>
                    <a:pt x="58" y="232"/>
                  </a:lnTo>
                  <a:lnTo>
                    <a:pt x="38" y="268"/>
                  </a:lnTo>
                  <a:lnTo>
                    <a:pt x="0" y="300"/>
                  </a:lnTo>
                  <a:lnTo>
                    <a:pt x="160" y="300"/>
                  </a:lnTo>
                  <a:lnTo>
                    <a:pt x="136" y="272"/>
                  </a:lnTo>
                  <a:lnTo>
                    <a:pt x="98" y="234"/>
                  </a:lnTo>
                  <a:lnTo>
                    <a:pt x="130" y="188"/>
                  </a:lnTo>
                  <a:lnTo>
                    <a:pt x="138" y="134"/>
                  </a:lnTo>
                  <a:lnTo>
                    <a:pt x="144" y="94"/>
                  </a:lnTo>
                  <a:lnTo>
                    <a:pt x="164" y="60"/>
                  </a:lnTo>
                  <a:lnTo>
                    <a:pt x="166" y="0"/>
                  </a:lnTo>
                  <a:lnTo>
                    <a:pt x="136" y="12"/>
                  </a:lnTo>
                  <a:lnTo>
                    <a:pt x="136" y="12"/>
                  </a:lnTo>
                  <a:lnTo>
                    <a:pt x="136" y="12"/>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pPr>
                <a:defRPr/>
              </a:pPr>
              <a:endParaRPr lang="tr-TR"/>
            </a:p>
          </p:txBody>
        </p:sp>
        <p:sp>
          <p:nvSpPr>
            <p:cNvPr id="14" name="Freeform 12"/>
            <p:cNvSpPr>
              <a:spLocks/>
            </p:cNvSpPr>
            <p:nvPr/>
          </p:nvSpPr>
          <p:spPr bwMode="ltGray">
            <a:xfrm>
              <a:off x="3910" y="4038"/>
              <a:ext cx="237" cy="282"/>
            </a:xfrm>
            <a:custGeom>
              <a:avLst/>
              <a:gdLst/>
              <a:ahLst/>
              <a:cxnLst>
                <a:cxn ang="0">
                  <a:pos x="201" y="0"/>
                </a:cxn>
                <a:cxn ang="0">
                  <a:pos x="183" y="0"/>
                </a:cxn>
                <a:cxn ang="0">
                  <a:pos x="158" y="50"/>
                </a:cxn>
                <a:cxn ang="0">
                  <a:pos x="148" y="92"/>
                </a:cxn>
                <a:cxn ang="0">
                  <a:pos x="120" y="144"/>
                </a:cxn>
                <a:cxn ang="0">
                  <a:pos x="82" y="182"/>
                </a:cxn>
                <a:cxn ang="0">
                  <a:pos x="60" y="232"/>
                </a:cxn>
                <a:cxn ang="0">
                  <a:pos x="0" y="282"/>
                </a:cxn>
                <a:cxn ang="0">
                  <a:pos x="128" y="282"/>
                </a:cxn>
                <a:cxn ang="0">
                  <a:pos x="154" y="254"/>
                </a:cxn>
                <a:cxn ang="0">
                  <a:pos x="158" y="196"/>
                </a:cxn>
                <a:cxn ang="0">
                  <a:pos x="188" y="148"/>
                </a:cxn>
                <a:cxn ang="0">
                  <a:pos x="196" y="70"/>
                </a:cxn>
                <a:cxn ang="0">
                  <a:pos x="237" y="0"/>
                </a:cxn>
                <a:cxn ang="0">
                  <a:pos x="201" y="0"/>
                </a:cxn>
                <a:cxn ang="0">
                  <a:pos x="201" y="0"/>
                </a:cxn>
                <a:cxn ang="0">
                  <a:pos x="201" y="0"/>
                </a:cxn>
              </a:cxnLst>
              <a:rect l="0" t="0" r="r" b="b"/>
              <a:pathLst>
                <a:path w="237" h="282">
                  <a:moveTo>
                    <a:pt x="201" y="0"/>
                  </a:moveTo>
                  <a:lnTo>
                    <a:pt x="183" y="0"/>
                  </a:lnTo>
                  <a:lnTo>
                    <a:pt x="158" y="50"/>
                  </a:lnTo>
                  <a:lnTo>
                    <a:pt x="148" y="92"/>
                  </a:lnTo>
                  <a:lnTo>
                    <a:pt x="120" y="144"/>
                  </a:lnTo>
                  <a:lnTo>
                    <a:pt x="82" y="182"/>
                  </a:lnTo>
                  <a:lnTo>
                    <a:pt x="60" y="232"/>
                  </a:lnTo>
                  <a:lnTo>
                    <a:pt x="0" y="282"/>
                  </a:lnTo>
                  <a:lnTo>
                    <a:pt x="128" y="282"/>
                  </a:lnTo>
                  <a:lnTo>
                    <a:pt x="154" y="254"/>
                  </a:lnTo>
                  <a:lnTo>
                    <a:pt x="158" y="196"/>
                  </a:lnTo>
                  <a:lnTo>
                    <a:pt x="188" y="148"/>
                  </a:lnTo>
                  <a:lnTo>
                    <a:pt x="196" y="70"/>
                  </a:lnTo>
                  <a:lnTo>
                    <a:pt x="237" y="0"/>
                  </a:lnTo>
                  <a:lnTo>
                    <a:pt x="201" y="0"/>
                  </a:lnTo>
                  <a:lnTo>
                    <a:pt x="201" y="0"/>
                  </a:lnTo>
                  <a:lnTo>
                    <a:pt x="201" y="0"/>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pPr>
                <a:defRPr/>
              </a:pPr>
              <a:endParaRPr lang="tr-TR"/>
            </a:p>
          </p:txBody>
        </p:sp>
        <p:sp>
          <p:nvSpPr>
            <p:cNvPr id="15" name="Freeform 13"/>
            <p:cNvSpPr>
              <a:spLocks/>
            </p:cNvSpPr>
            <p:nvPr/>
          </p:nvSpPr>
          <p:spPr bwMode="ltGray">
            <a:xfrm>
              <a:off x="3674" y="4086"/>
              <a:ext cx="196" cy="234"/>
            </a:xfrm>
            <a:custGeom>
              <a:avLst/>
              <a:gdLst/>
              <a:ahLst/>
              <a:cxnLst>
                <a:cxn ang="0">
                  <a:pos x="167" y="54"/>
                </a:cxn>
                <a:cxn ang="0">
                  <a:pos x="113" y="24"/>
                </a:cxn>
                <a:cxn ang="0">
                  <a:pos x="83" y="0"/>
                </a:cxn>
                <a:cxn ang="0">
                  <a:pos x="80" y="62"/>
                </a:cxn>
                <a:cxn ang="0">
                  <a:pos x="58" y="100"/>
                </a:cxn>
                <a:cxn ang="0">
                  <a:pos x="54" y="160"/>
                </a:cxn>
                <a:cxn ang="0">
                  <a:pos x="36" y="202"/>
                </a:cxn>
                <a:cxn ang="0">
                  <a:pos x="0" y="234"/>
                </a:cxn>
                <a:cxn ang="0">
                  <a:pos x="146" y="234"/>
                </a:cxn>
                <a:cxn ang="0">
                  <a:pos x="170" y="198"/>
                </a:cxn>
                <a:cxn ang="0">
                  <a:pos x="158" y="138"/>
                </a:cxn>
                <a:cxn ang="0">
                  <a:pos x="196" y="100"/>
                </a:cxn>
                <a:cxn ang="0">
                  <a:pos x="191" y="54"/>
                </a:cxn>
                <a:cxn ang="0">
                  <a:pos x="167" y="54"/>
                </a:cxn>
                <a:cxn ang="0">
                  <a:pos x="167" y="54"/>
                </a:cxn>
                <a:cxn ang="0">
                  <a:pos x="167" y="54"/>
                </a:cxn>
              </a:cxnLst>
              <a:rect l="0" t="0" r="r" b="b"/>
              <a:pathLst>
                <a:path w="196" h="234">
                  <a:moveTo>
                    <a:pt x="167" y="54"/>
                  </a:moveTo>
                  <a:lnTo>
                    <a:pt x="113" y="24"/>
                  </a:lnTo>
                  <a:lnTo>
                    <a:pt x="83" y="0"/>
                  </a:lnTo>
                  <a:lnTo>
                    <a:pt x="80" y="62"/>
                  </a:lnTo>
                  <a:lnTo>
                    <a:pt x="58" y="100"/>
                  </a:lnTo>
                  <a:lnTo>
                    <a:pt x="54" y="160"/>
                  </a:lnTo>
                  <a:lnTo>
                    <a:pt x="36" y="202"/>
                  </a:lnTo>
                  <a:lnTo>
                    <a:pt x="0" y="234"/>
                  </a:lnTo>
                  <a:lnTo>
                    <a:pt x="146" y="234"/>
                  </a:lnTo>
                  <a:lnTo>
                    <a:pt x="170" y="198"/>
                  </a:lnTo>
                  <a:lnTo>
                    <a:pt x="158" y="138"/>
                  </a:lnTo>
                  <a:lnTo>
                    <a:pt x="196" y="100"/>
                  </a:lnTo>
                  <a:lnTo>
                    <a:pt x="191" y="54"/>
                  </a:lnTo>
                  <a:lnTo>
                    <a:pt x="167" y="54"/>
                  </a:lnTo>
                  <a:lnTo>
                    <a:pt x="167" y="54"/>
                  </a:lnTo>
                  <a:lnTo>
                    <a:pt x="167" y="54"/>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pPr>
                <a:defRPr/>
              </a:pPr>
              <a:endParaRPr lang="tr-TR"/>
            </a:p>
          </p:txBody>
        </p:sp>
        <p:sp>
          <p:nvSpPr>
            <p:cNvPr id="16" name="Freeform 14"/>
            <p:cNvSpPr>
              <a:spLocks/>
            </p:cNvSpPr>
            <p:nvPr/>
          </p:nvSpPr>
          <p:spPr bwMode="ltGray">
            <a:xfrm>
              <a:off x="3476" y="4068"/>
              <a:ext cx="190" cy="252"/>
            </a:xfrm>
            <a:custGeom>
              <a:avLst/>
              <a:gdLst/>
              <a:ahLst/>
              <a:cxnLst>
                <a:cxn ang="0">
                  <a:pos x="190" y="0"/>
                </a:cxn>
                <a:cxn ang="0">
                  <a:pos x="166" y="0"/>
                </a:cxn>
                <a:cxn ang="0">
                  <a:pos x="158" y="38"/>
                </a:cxn>
                <a:cxn ang="0">
                  <a:pos x="138" y="120"/>
                </a:cxn>
                <a:cxn ang="0">
                  <a:pos x="94" y="180"/>
                </a:cxn>
                <a:cxn ang="0">
                  <a:pos x="62" y="234"/>
                </a:cxn>
                <a:cxn ang="0">
                  <a:pos x="0" y="252"/>
                </a:cxn>
                <a:cxn ang="0">
                  <a:pos x="128" y="252"/>
                </a:cxn>
                <a:cxn ang="0">
                  <a:pos x="142" y="188"/>
                </a:cxn>
                <a:cxn ang="0">
                  <a:pos x="186" y="90"/>
                </a:cxn>
                <a:cxn ang="0">
                  <a:pos x="190" y="38"/>
                </a:cxn>
                <a:cxn ang="0">
                  <a:pos x="190" y="0"/>
                </a:cxn>
                <a:cxn ang="0">
                  <a:pos x="190" y="0"/>
                </a:cxn>
                <a:cxn ang="0">
                  <a:pos x="190" y="0"/>
                </a:cxn>
                <a:cxn ang="0">
                  <a:pos x="190" y="0"/>
                </a:cxn>
              </a:cxnLst>
              <a:rect l="0" t="0" r="r" b="b"/>
              <a:pathLst>
                <a:path w="190" h="252">
                  <a:moveTo>
                    <a:pt x="190" y="0"/>
                  </a:moveTo>
                  <a:lnTo>
                    <a:pt x="166" y="0"/>
                  </a:lnTo>
                  <a:lnTo>
                    <a:pt x="158" y="38"/>
                  </a:lnTo>
                  <a:lnTo>
                    <a:pt x="138" y="120"/>
                  </a:lnTo>
                  <a:lnTo>
                    <a:pt x="94" y="180"/>
                  </a:lnTo>
                  <a:lnTo>
                    <a:pt x="62" y="234"/>
                  </a:lnTo>
                  <a:lnTo>
                    <a:pt x="0" y="252"/>
                  </a:lnTo>
                  <a:lnTo>
                    <a:pt x="128" y="252"/>
                  </a:lnTo>
                  <a:lnTo>
                    <a:pt x="142" y="188"/>
                  </a:lnTo>
                  <a:lnTo>
                    <a:pt x="186" y="90"/>
                  </a:lnTo>
                  <a:lnTo>
                    <a:pt x="190" y="38"/>
                  </a:lnTo>
                  <a:lnTo>
                    <a:pt x="190" y="0"/>
                  </a:lnTo>
                  <a:lnTo>
                    <a:pt x="190" y="0"/>
                  </a:lnTo>
                  <a:lnTo>
                    <a:pt x="190" y="0"/>
                  </a:lnTo>
                  <a:lnTo>
                    <a:pt x="190" y="0"/>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pPr>
                <a:defRPr/>
              </a:pPr>
              <a:endParaRPr lang="tr-TR"/>
            </a:p>
          </p:txBody>
        </p:sp>
        <p:sp>
          <p:nvSpPr>
            <p:cNvPr id="17" name="Freeform 15"/>
            <p:cNvSpPr>
              <a:spLocks/>
            </p:cNvSpPr>
            <p:nvPr/>
          </p:nvSpPr>
          <p:spPr bwMode="ltGray">
            <a:xfrm>
              <a:off x="3170" y="4188"/>
              <a:ext cx="230" cy="132"/>
            </a:xfrm>
            <a:custGeom>
              <a:avLst/>
              <a:gdLst/>
              <a:ahLst/>
              <a:cxnLst>
                <a:cxn ang="0">
                  <a:pos x="197" y="0"/>
                </a:cxn>
                <a:cxn ang="0">
                  <a:pos x="191" y="0"/>
                </a:cxn>
                <a:cxn ang="0">
                  <a:pos x="185" y="0"/>
                </a:cxn>
                <a:cxn ang="0">
                  <a:pos x="173" y="0"/>
                </a:cxn>
                <a:cxn ang="0">
                  <a:pos x="161" y="0"/>
                </a:cxn>
                <a:cxn ang="0">
                  <a:pos x="155" y="0"/>
                </a:cxn>
                <a:cxn ang="0">
                  <a:pos x="138" y="6"/>
                </a:cxn>
                <a:cxn ang="0">
                  <a:pos x="132" y="6"/>
                </a:cxn>
                <a:cxn ang="0">
                  <a:pos x="35" y="18"/>
                </a:cxn>
                <a:cxn ang="0">
                  <a:pos x="11" y="30"/>
                </a:cxn>
                <a:cxn ang="0">
                  <a:pos x="23" y="54"/>
                </a:cxn>
                <a:cxn ang="0">
                  <a:pos x="0" y="100"/>
                </a:cxn>
                <a:cxn ang="0">
                  <a:pos x="0" y="132"/>
                </a:cxn>
                <a:cxn ang="0">
                  <a:pos x="162" y="132"/>
                </a:cxn>
                <a:cxn ang="0">
                  <a:pos x="204" y="88"/>
                </a:cxn>
                <a:cxn ang="0">
                  <a:pos x="230" y="46"/>
                </a:cxn>
                <a:cxn ang="0">
                  <a:pos x="214" y="24"/>
                </a:cxn>
                <a:cxn ang="0">
                  <a:pos x="215" y="0"/>
                </a:cxn>
                <a:cxn ang="0">
                  <a:pos x="209" y="0"/>
                </a:cxn>
                <a:cxn ang="0">
                  <a:pos x="203" y="0"/>
                </a:cxn>
                <a:cxn ang="0">
                  <a:pos x="203" y="0"/>
                </a:cxn>
                <a:cxn ang="0">
                  <a:pos x="197" y="0"/>
                </a:cxn>
                <a:cxn ang="0">
                  <a:pos x="197" y="0"/>
                </a:cxn>
                <a:cxn ang="0">
                  <a:pos x="197" y="0"/>
                </a:cxn>
              </a:cxnLst>
              <a:rect l="0" t="0" r="r" b="b"/>
              <a:pathLst>
                <a:path w="230" h="132">
                  <a:moveTo>
                    <a:pt x="197" y="0"/>
                  </a:moveTo>
                  <a:lnTo>
                    <a:pt x="191" y="0"/>
                  </a:lnTo>
                  <a:lnTo>
                    <a:pt x="185" y="0"/>
                  </a:lnTo>
                  <a:lnTo>
                    <a:pt x="173" y="0"/>
                  </a:lnTo>
                  <a:lnTo>
                    <a:pt x="161" y="0"/>
                  </a:lnTo>
                  <a:lnTo>
                    <a:pt x="155" y="0"/>
                  </a:lnTo>
                  <a:lnTo>
                    <a:pt x="138" y="6"/>
                  </a:lnTo>
                  <a:lnTo>
                    <a:pt x="132" y="6"/>
                  </a:lnTo>
                  <a:lnTo>
                    <a:pt x="35" y="18"/>
                  </a:lnTo>
                  <a:lnTo>
                    <a:pt x="11" y="30"/>
                  </a:lnTo>
                  <a:lnTo>
                    <a:pt x="23" y="54"/>
                  </a:lnTo>
                  <a:lnTo>
                    <a:pt x="0" y="100"/>
                  </a:lnTo>
                  <a:lnTo>
                    <a:pt x="0" y="132"/>
                  </a:lnTo>
                  <a:lnTo>
                    <a:pt x="162" y="132"/>
                  </a:lnTo>
                  <a:lnTo>
                    <a:pt x="204" y="88"/>
                  </a:lnTo>
                  <a:lnTo>
                    <a:pt x="230" y="46"/>
                  </a:lnTo>
                  <a:lnTo>
                    <a:pt x="214" y="24"/>
                  </a:lnTo>
                  <a:lnTo>
                    <a:pt x="215" y="0"/>
                  </a:lnTo>
                  <a:lnTo>
                    <a:pt x="209" y="0"/>
                  </a:lnTo>
                  <a:lnTo>
                    <a:pt x="203" y="0"/>
                  </a:lnTo>
                  <a:lnTo>
                    <a:pt x="203" y="0"/>
                  </a:lnTo>
                  <a:lnTo>
                    <a:pt x="197" y="0"/>
                  </a:lnTo>
                  <a:lnTo>
                    <a:pt x="197" y="0"/>
                  </a:lnTo>
                  <a:lnTo>
                    <a:pt x="197" y="0"/>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pPr>
                <a:defRPr/>
              </a:pPr>
              <a:endParaRPr lang="tr-TR"/>
            </a:p>
          </p:txBody>
        </p:sp>
        <p:sp>
          <p:nvSpPr>
            <p:cNvPr id="18" name="Freeform 16"/>
            <p:cNvSpPr>
              <a:spLocks/>
            </p:cNvSpPr>
            <p:nvPr/>
          </p:nvSpPr>
          <p:spPr bwMode="ltGray">
            <a:xfrm>
              <a:off x="3044" y="4218"/>
              <a:ext cx="89" cy="102"/>
            </a:xfrm>
            <a:custGeom>
              <a:avLst/>
              <a:gdLst/>
              <a:ahLst/>
              <a:cxnLst>
                <a:cxn ang="0">
                  <a:pos x="71" y="0"/>
                </a:cxn>
                <a:cxn ang="0">
                  <a:pos x="66" y="48"/>
                </a:cxn>
                <a:cxn ang="0">
                  <a:pos x="30" y="72"/>
                </a:cxn>
                <a:cxn ang="0">
                  <a:pos x="0" y="102"/>
                </a:cxn>
                <a:cxn ang="0">
                  <a:pos x="66" y="102"/>
                </a:cxn>
                <a:cxn ang="0">
                  <a:pos x="88" y="56"/>
                </a:cxn>
                <a:cxn ang="0">
                  <a:pos x="89" y="6"/>
                </a:cxn>
                <a:cxn ang="0">
                  <a:pos x="71" y="0"/>
                </a:cxn>
                <a:cxn ang="0">
                  <a:pos x="71" y="0"/>
                </a:cxn>
                <a:cxn ang="0">
                  <a:pos x="71" y="0"/>
                </a:cxn>
              </a:cxnLst>
              <a:rect l="0" t="0" r="r" b="b"/>
              <a:pathLst>
                <a:path w="89" h="102">
                  <a:moveTo>
                    <a:pt x="71" y="0"/>
                  </a:moveTo>
                  <a:lnTo>
                    <a:pt x="66" y="48"/>
                  </a:lnTo>
                  <a:lnTo>
                    <a:pt x="30" y="72"/>
                  </a:lnTo>
                  <a:lnTo>
                    <a:pt x="0" y="102"/>
                  </a:lnTo>
                  <a:lnTo>
                    <a:pt x="66" y="102"/>
                  </a:lnTo>
                  <a:lnTo>
                    <a:pt x="88" y="56"/>
                  </a:lnTo>
                  <a:lnTo>
                    <a:pt x="89" y="6"/>
                  </a:lnTo>
                  <a:lnTo>
                    <a:pt x="71" y="0"/>
                  </a:lnTo>
                  <a:lnTo>
                    <a:pt x="71" y="0"/>
                  </a:lnTo>
                  <a:lnTo>
                    <a:pt x="71" y="0"/>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pPr>
                <a:defRPr/>
              </a:pPr>
              <a:endParaRPr lang="tr-TR"/>
            </a:p>
          </p:txBody>
        </p:sp>
        <p:sp>
          <p:nvSpPr>
            <p:cNvPr id="19" name="Freeform 17"/>
            <p:cNvSpPr>
              <a:spLocks/>
            </p:cNvSpPr>
            <p:nvPr/>
          </p:nvSpPr>
          <p:spPr bwMode="ltGray">
            <a:xfrm>
              <a:off x="5482" y="3367"/>
              <a:ext cx="278" cy="953"/>
            </a:xfrm>
            <a:custGeom>
              <a:avLst/>
              <a:gdLst/>
              <a:ahLst/>
              <a:cxnLst>
                <a:cxn ang="0">
                  <a:pos x="278" y="24"/>
                </a:cxn>
                <a:cxn ang="0">
                  <a:pos x="272" y="24"/>
                </a:cxn>
                <a:cxn ang="0">
                  <a:pos x="272" y="18"/>
                </a:cxn>
                <a:cxn ang="0">
                  <a:pos x="266" y="18"/>
                </a:cxn>
                <a:cxn ang="0">
                  <a:pos x="254" y="12"/>
                </a:cxn>
                <a:cxn ang="0">
                  <a:pos x="236" y="6"/>
                </a:cxn>
                <a:cxn ang="0">
                  <a:pos x="212" y="0"/>
                </a:cxn>
                <a:cxn ang="0">
                  <a:pos x="206" y="6"/>
                </a:cxn>
                <a:cxn ang="0">
                  <a:pos x="198" y="129"/>
                </a:cxn>
                <a:cxn ang="0">
                  <a:pos x="184" y="209"/>
                </a:cxn>
                <a:cxn ang="0">
                  <a:pos x="182" y="249"/>
                </a:cxn>
                <a:cxn ang="0">
                  <a:pos x="200" y="339"/>
                </a:cxn>
                <a:cxn ang="0">
                  <a:pos x="186" y="481"/>
                </a:cxn>
                <a:cxn ang="0">
                  <a:pos x="176" y="521"/>
                </a:cxn>
                <a:cxn ang="0">
                  <a:pos x="156" y="601"/>
                </a:cxn>
                <a:cxn ang="0">
                  <a:pos x="172" y="681"/>
                </a:cxn>
                <a:cxn ang="0">
                  <a:pos x="138" y="765"/>
                </a:cxn>
                <a:cxn ang="0">
                  <a:pos x="96" y="847"/>
                </a:cxn>
                <a:cxn ang="0">
                  <a:pos x="50" y="899"/>
                </a:cxn>
                <a:cxn ang="0">
                  <a:pos x="0" y="953"/>
                </a:cxn>
                <a:cxn ang="0">
                  <a:pos x="278" y="953"/>
                </a:cxn>
                <a:cxn ang="0">
                  <a:pos x="278" y="24"/>
                </a:cxn>
                <a:cxn ang="0">
                  <a:pos x="278" y="24"/>
                </a:cxn>
                <a:cxn ang="0">
                  <a:pos x="278" y="24"/>
                </a:cxn>
              </a:cxnLst>
              <a:rect l="0" t="0" r="r" b="b"/>
              <a:pathLst>
                <a:path w="278" h="953">
                  <a:moveTo>
                    <a:pt x="278" y="24"/>
                  </a:moveTo>
                  <a:lnTo>
                    <a:pt x="272" y="24"/>
                  </a:lnTo>
                  <a:lnTo>
                    <a:pt x="272" y="18"/>
                  </a:lnTo>
                  <a:lnTo>
                    <a:pt x="266" y="18"/>
                  </a:lnTo>
                  <a:lnTo>
                    <a:pt x="254" y="12"/>
                  </a:lnTo>
                  <a:lnTo>
                    <a:pt x="236" y="6"/>
                  </a:lnTo>
                  <a:lnTo>
                    <a:pt x="212" y="0"/>
                  </a:lnTo>
                  <a:lnTo>
                    <a:pt x="206" y="6"/>
                  </a:lnTo>
                  <a:lnTo>
                    <a:pt x="198" y="129"/>
                  </a:lnTo>
                  <a:lnTo>
                    <a:pt x="184" y="209"/>
                  </a:lnTo>
                  <a:lnTo>
                    <a:pt x="182" y="249"/>
                  </a:lnTo>
                  <a:lnTo>
                    <a:pt x="200" y="339"/>
                  </a:lnTo>
                  <a:lnTo>
                    <a:pt x="186" y="481"/>
                  </a:lnTo>
                  <a:lnTo>
                    <a:pt x="176" y="521"/>
                  </a:lnTo>
                  <a:lnTo>
                    <a:pt x="156" y="601"/>
                  </a:lnTo>
                  <a:lnTo>
                    <a:pt x="172" y="681"/>
                  </a:lnTo>
                  <a:lnTo>
                    <a:pt x="138" y="765"/>
                  </a:lnTo>
                  <a:lnTo>
                    <a:pt x="96" y="847"/>
                  </a:lnTo>
                  <a:lnTo>
                    <a:pt x="50" y="899"/>
                  </a:lnTo>
                  <a:lnTo>
                    <a:pt x="0" y="953"/>
                  </a:lnTo>
                  <a:lnTo>
                    <a:pt x="278" y="953"/>
                  </a:lnTo>
                  <a:lnTo>
                    <a:pt x="278" y="24"/>
                  </a:lnTo>
                  <a:lnTo>
                    <a:pt x="278" y="24"/>
                  </a:lnTo>
                  <a:lnTo>
                    <a:pt x="278" y="24"/>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pPr>
                <a:defRPr/>
              </a:pPr>
              <a:endParaRPr lang="tr-TR"/>
            </a:p>
          </p:txBody>
        </p:sp>
      </p:grpSp>
      <p:sp>
        <p:nvSpPr>
          <p:cNvPr id="487442" name="Rectangle 18"/>
          <p:cNvSpPr>
            <a:spLocks noGrp="1" noChangeArrowheads="1"/>
          </p:cNvSpPr>
          <p:nvPr>
            <p:ph type="ctrTitle" sz="quarter"/>
          </p:nvPr>
        </p:nvSpPr>
        <p:spPr>
          <a:xfrm>
            <a:off x="685800" y="1600200"/>
            <a:ext cx="7772400" cy="1828800"/>
          </a:xfrm>
        </p:spPr>
        <p:txBody>
          <a:bodyPr anchor="b"/>
          <a:lstStyle>
            <a:lvl1pPr>
              <a:defRPr sz="5700"/>
            </a:lvl1pPr>
          </a:lstStyle>
          <a:p>
            <a:r>
              <a:rPr lang="tr-TR"/>
              <a:t>Asıl başlık stili için tıklatın</a:t>
            </a:r>
          </a:p>
        </p:txBody>
      </p:sp>
      <p:sp>
        <p:nvSpPr>
          <p:cNvPr id="487443" name="Rectangle 19"/>
          <p:cNvSpPr>
            <a:spLocks noGrp="1" noChangeArrowheads="1"/>
          </p:cNvSpPr>
          <p:nvPr>
            <p:ph type="subTitle" sz="quarter" idx="1"/>
          </p:nvPr>
        </p:nvSpPr>
        <p:spPr>
          <a:xfrm>
            <a:off x="1371600" y="3733800"/>
            <a:ext cx="6400800" cy="1752600"/>
          </a:xfrm>
        </p:spPr>
        <p:txBody>
          <a:bodyPr/>
          <a:lstStyle>
            <a:lvl1pPr marL="0" indent="0" algn="ctr">
              <a:buFont typeface="Wingdings" pitchFamily="2" charset="2"/>
              <a:buNone/>
              <a:defRPr sz="3600"/>
            </a:lvl1pPr>
          </a:lstStyle>
          <a:p>
            <a:r>
              <a:rPr lang="tr-TR"/>
              <a:t>Asıl alt başlık stilini düzenlemek için tıklatın</a:t>
            </a:r>
          </a:p>
        </p:txBody>
      </p:sp>
      <p:sp>
        <p:nvSpPr>
          <p:cNvPr id="20" name="Rectangle 20"/>
          <p:cNvSpPr>
            <a:spLocks noGrp="1" noChangeArrowheads="1"/>
          </p:cNvSpPr>
          <p:nvPr>
            <p:ph type="dt" sz="quarter" idx="10"/>
          </p:nvPr>
        </p:nvSpPr>
        <p:spPr/>
        <p:txBody>
          <a:bodyPr/>
          <a:lstStyle>
            <a:lvl1pPr>
              <a:defRPr/>
            </a:lvl1pPr>
          </a:lstStyle>
          <a:p>
            <a:pPr>
              <a:defRPr/>
            </a:pPr>
            <a:endParaRPr lang="tr-TR"/>
          </a:p>
        </p:txBody>
      </p:sp>
      <p:sp>
        <p:nvSpPr>
          <p:cNvPr id="21" name="Rectangle 21"/>
          <p:cNvSpPr>
            <a:spLocks noGrp="1" noChangeArrowheads="1"/>
          </p:cNvSpPr>
          <p:nvPr>
            <p:ph type="ftr" sz="quarter" idx="11"/>
          </p:nvPr>
        </p:nvSpPr>
        <p:spPr/>
        <p:txBody>
          <a:bodyPr/>
          <a:lstStyle>
            <a:lvl1pPr>
              <a:defRPr/>
            </a:lvl1pPr>
          </a:lstStyle>
          <a:p>
            <a:pPr>
              <a:defRPr/>
            </a:pPr>
            <a:endParaRPr lang="tr-TR"/>
          </a:p>
        </p:txBody>
      </p:sp>
      <p:sp>
        <p:nvSpPr>
          <p:cNvPr id="22" name="Rectangle 22"/>
          <p:cNvSpPr>
            <a:spLocks noGrp="1" noChangeArrowheads="1"/>
          </p:cNvSpPr>
          <p:nvPr>
            <p:ph type="sldNum" sz="quarter" idx="12"/>
          </p:nvPr>
        </p:nvSpPr>
        <p:spPr/>
        <p:txBody>
          <a:bodyPr/>
          <a:lstStyle>
            <a:lvl1pPr>
              <a:defRPr/>
            </a:lvl1pPr>
          </a:lstStyle>
          <a:p>
            <a:pPr>
              <a:defRPr/>
            </a:pPr>
            <a:fld id="{BC7DBA1D-B366-4B8A-9904-690AAF729FB3}" type="slidenum">
              <a:rPr lang="tr-TR"/>
              <a:pPr>
                <a:defRPr/>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Rectangle 19"/>
          <p:cNvSpPr>
            <a:spLocks noGrp="1" noChangeArrowheads="1"/>
          </p:cNvSpPr>
          <p:nvPr>
            <p:ph type="dt" sz="half" idx="10"/>
          </p:nvPr>
        </p:nvSpPr>
        <p:spPr>
          <a:ln/>
        </p:spPr>
        <p:txBody>
          <a:bodyPr/>
          <a:lstStyle>
            <a:lvl1pPr>
              <a:defRPr/>
            </a:lvl1pPr>
          </a:lstStyle>
          <a:p>
            <a:pPr>
              <a:defRPr/>
            </a:pPr>
            <a:endParaRPr lang="tr-TR"/>
          </a:p>
        </p:txBody>
      </p:sp>
      <p:sp>
        <p:nvSpPr>
          <p:cNvPr id="5" name="Rectangle 20"/>
          <p:cNvSpPr>
            <a:spLocks noGrp="1" noChangeArrowheads="1"/>
          </p:cNvSpPr>
          <p:nvPr>
            <p:ph type="ftr" sz="quarter" idx="11"/>
          </p:nvPr>
        </p:nvSpPr>
        <p:spPr>
          <a:ln/>
        </p:spPr>
        <p:txBody>
          <a:bodyPr/>
          <a:lstStyle>
            <a:lvl1pPr>
              <a:defRPr/>
            </a:lvl1pPr>
          </a:lstStyle>
          <a:p>
            <a:pPr>
              <a:defRPr/>
            </a:pPr>
            <a:endParaRPr lang="tr-TR"/>
          </a:p>
        </p:txBody>
      </p:sp>
      <p:sp>
        <p:nvSpPr>
          <p:cNvPr id="6" name="Rectangle 21"/>
          <p:cNvSpPr>
            <a:spLocks noGrp="1" noChangeArrowheads="1"/>
          </p:cNvSpPr>
          <p:nvPr>
            <p:ph type="sldNum" sz="quarter" idx="12"/>
          </p:nvPr>
        </p:nvSpPr>
        <p:spPr>
          <a:ln/>
        </p:spPr>
        <p:txBody>
          <a:bodyPr/>
          <a:lstStyle>
            <a:lvl1pPr>
              <a:defRPr/>
            </a:lvl1pPr>
          </a:lstStyle>
          <a:p>
            <a:pPr>
              <a:defRPr/>
            </a:pPr>
            <a:fld id="{A364CF79-06CD-4315-ACF2-83C862F6BAB0}" type="slidenum">
              <a:rPr lang="tr-TR"/>
              <a:pPr>
                <a:defRPr/>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7813"/>
            <a:ext cx="2057400" cy="5853112"/>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7813"/>
            <a:ext cx="6019800" cy="5853112"/>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Rectangle 19"/>
          <p:cNvSpPr>
            <a:spLocks noGrp="1" noChangeArrowheads="1"/>
          </p:cNvSpPr>
          <p:nvPr>
            <p:ph type="dt" sz="half" idx="10"/>
          </p:nvPr>
        </p:nvSpPr>
        <p:spPr>
          <a:ln/>
        </p:spPr>
        <p:txBody>
          <a:bodyPr/>
          <a:lstStyle>
            <a:lvl1pPr>
              <a:defRPr/>
            </a:lvl1pPr>
          </a:lstStyle>
          <a:p>
            <a:pPr>
              <a:defRPr/>
            </a:pPr>
            <a:endParaRPr lang="tr-TR"/>
          </a:p>
        </p:txBody>
      </p:sp>
      <p:sp>
        <p:nvSpPr>
          <p:cNvPr id="5" name="Rectangle 20"/>
          <p:cNvSpPr>
            <a:spLocks noGrp="1" noChangeArrowheads="1"/>
          </p:cNvSpPr>
          <p:nvPr>
            <p:ph type="ftr" sz="quarter" idx="11"/>
          </p:nvPr>
        </p:nvSpPr>
        <p:spPr>
          <a:ln/>
        </p:spPr>
        <p:txBody>
          <a:bodyPr/>
          <a:lstStyle>
            <a:lvl1pPr>
              <a:defRPr/>
            </a:lvl1pPr>
          </a:lstStyle>
          <a:p>
            <a:pPr>
              <a:defRPr/>
            </a:pPr>
            <a:endParaRPr lang="tr-TR"/>
          </a:p>
        </p:txBody>
      </p:sp>
      <p:sp>
        <p:nvSpPr>
          <p:cNvPr id="6" name="Rectangle 21"/>
          <p:cNvSpPr>
            <a:spLocks noGrp="1" noChangeArrowheads="1"/>
          </p:cNvSpPr>
          <p:nvPr>
            <p:ph type="sldNum" sz="quarter" idx="12"/>
          </p:nvPr>
        </p:nvSpPr>
        <p:spPr>
          <a:ln/>
        </p:spPr>
        <p:txBody>
          <a:bodyPr/>
          <a:lstStyle>
            <a:lvl1pPr>
              <a:defRPr/>
            </a:lvl1pPr>
          </a:lstStyle>
          <a:p>
            <a:pPr>
              <a:defRPr/>
            </a:pPr>
            <a:fld id="{BEDB9C0E-61C0-4B68-8A4A-47660168D9D7}" type="slidenum">
              <a:rPr lang="tr-TR"/>
              <a:pPr>
                <a:defRPr/>
              </a:pPr>
              <a:t>‹#›</a:t>
            </a:fld>
            <a:endParaRPr lang="tr-T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İçerik">
    <p:spTree>
      <p:nvGrpSpPr>
        <p:cNvPr id="1" name=""/>
        <p:cNvGrpSpPr/>
        <p:nvPr/>
      </p:nvGrpSpPr>
      <p:grpSpPr>
        <a:xfrm>
          <a:off x="0" y="0"/>
          <a:ext cx="0" cy="0"/>
          <a:chOff x="0" y="0"/>
          <a:chExt cx="0" cy="0"/>
        </a:xfrm>
      </p:grpSpPr>
      <p:sp>
        <p:nvSpPr>
          <p:cNvPr id="2" name="1 İçerik Yer Tutucusu"/>
          <p:cNvSpPr>
            <a:spLocks noGrp="1"/>
          </p:cNvSpPr>
          <p:nvPr>
            <p:ph/>
          </p:nvPr>
        </p:nvSpPr>
        <p:spPr>
          <a:xfrm>
            <a:off x="457200" y="277813"/>
            <a:ext cx="8229600" cy="5853112"/>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3" name="Rectangle 19"/>
          <p:cNvSpPr>
            <a:spLocks noGrp="1" noChangeArrowheads="1"/>
          </p:cNvSpPr>
          <p:nvPr>
            <p:ph type="dt" sz="half" idx="10"/>
          </p:nvPr>
        </p:nvSpPr>
        <p:spPr>
          <a:ln/>
        </p:spPr>
        <p:txBody>
          <a:bodyPr/>
          <a:lstStyle>
            <a:lvl1pPr>
              <a:defRPr/>
            </a:lvl1pPr>
          </a:lstStyle>
          <a:p>
            <a:pPr>
              <a:defRPr/>
            </a:pPr>
            <a:endParaRPr lang="tr-TR"/>
          </a:p>
        </p:txBody>
      </p:sp>
      <p:sp>
        <p:nvSpPr>
          <p:cNvPr id="4" name="Rectangle 20"/>
          <p:cNvSpPr>
            <a:spLocks noGrp="1" noChangeArrowheads="1"/>
          </p:cNvSpPr>
          <p:nvPr>
            <p:ph type="ftr" sz="quarter" idx="11"/>
          </p:nvPr>
        </p:nvSpPr>
        <p:spPr>
          <a:ln/>
        </p:spPr>
        <p:txBody>
          <a:bodyPr/>
          <a:lstStyle>
            <a:lvl1pPr>
              <a:defRPr/>
            </a:lvl1pPr>
          </a:lstStyle>
          <a:p>
            <a:pPr>
              <a:defRPr/>
            </a:pPr>
            <a:endParaRPr lang="tr-TR"/>
          </a:p>
        </p:txBody>
      </p:sp>
      <p:sp>
        <p:nvSpPr>
          <p:cNvPr id="5" name="Rectangle 21"/>
          <p:cNvSpPr>
            <a:spLocks noGrp="1" noChangeArrowheads="1"/>
          </p:cNvSpPr>
          <p:nvPr>
            <p:ph type="sldNum" sz="quarter" idx="12"/>
          </p:nvPr>
        </p:nvSpPr>
        <p:spPr>
          <a:ln/>
        </p:spPr>
        <p:txBody>
          <a:bodyPr/>
          <a:lstStyle>
            <a:lvl1pPr>
              <a:defRPr/>
            </a:lvl1pPr>
          </a:lstStyle>
          <a:p>
            <a:pPr>
              <a:defRPr/>
            </a:pPr>
            <a:fld id="{3DD24A72-775C-40BB-8A0E-19FDE8180D92}" type="slidenum">
              <a:rPr lang="tr-TR"/>
              <a:pPr>
                <a:defRPr/>
              </a:pPr>
              <a:t>‹#›</a:t>
            </a:fld>
            <a:endParaRPr lang="tr-T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ObjOverTx" preserve="1">
  <p:cSld name="Başlık, Metin Üzerinde 2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7813"/>
            <a:ext cx="8229600" cy="1139825"/>
          </a:xfrm>
        </p:spPr>
        <p:txBody>
          <a:bodyPr/>
          <a:lstStyle/>
          <a:p>
            <a:r>
              <a:rPr lang="tr-TR" smtClean="0"/>
              <a:t>Asıl başlık stili için tıklatın</a:t>
            </a:r>
            <a:endParaRPr lang="tr-TR"/>
          </a:p>
        </p:txBody>
      </p:sp>
      <p:sp>
        <p:nvSpPr>
          <p:cNvPr id="3" name="2 İçerik Yer Tutucusu"/>
          <p:cNvSpPr>
            <a:spLocks noGrp="1"/>
          </p:cNvSpPr>
          <p:nvPr>
            <p:ph sz="quarter" idx="1"/>
          </p:nvPr>
        </p:nvSpPr>
        <p:spPr>
          <a:xfrm>
            <a:off x="457200" y="1600200"/>
            <a:ext cx="4038600" cy="2189163"/>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quarter" idx="2"/>
          </p:nvPr>
        </p:nvSpPr>
        <p:spPr>
          <a:xfrm>
            <a:off x="4648200" y="1600200"/>
            <a:ext cx="4038600" cy="2189163"/>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half" idx="3"/>
          </p:nvPr>
        </p:nvSpPr>
        <p:spPr>
          <a:xfrm>
            <a:off x="457200" y="3941763"/>
            <a:ext cx="8229600" cy="2189162"/>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Rectangle 19"/>
          <p:cNvSpPr>
            <a:spLocks noGrp="1" noChangeArrowheads="1"/>
          </p:cNvSpPr>
          <p:nvPr>
            <p:ph type="dt" sz="half" idx="10"/>
          </p:nvPr>
        </p:nvSpPr>
        <p:spPr>
          <a:ln/>
        </p:spPr>
        <p:txBody>
          <a:bodyPr/>
          <a:lstStyle>
            <a:lvl1pPr>
              <a:defRPr/>
            </a:lvl1pPr>
          </a:lstStyle>
          <a:p>
            <a:pPr>
              <a:defRPr/>
            </a:pPr>
            <a:endParaRPr lang="tr-TR"/>
          </a:p>
        </p:txBody>
      </p:sp>
      <p:sp>
        <p:nvSpPr>
          <p:cNvPr id="7" name="Rectangle 20"/>
          <p:cNvSpPr>
            <a:spLocks noGrp="1" noChangeArrowheads="1"/>
          </p:cNvSpPr>
          <p:nvPr>
            <p:ph type="ftr" sz="quarter" idx="11"/>
          </p:nvPr>
        </p:nvSpPr>
        <p:spPr>
          <a:ln/>
        </p:spPr>
        <p:txBody>
          <a:bodyPr/>
          <a:lstStyle>
            <a:lvl1pPr>
              <a:defRPr/>
            </a:lvl1pPr>
          </a:lstStyle>
          <a:p>
            <a:pPr>
              <a:defRPr/>
            </a:pPr>
            <a:endParaRPr lang="tr-TR"/>
          </a:p>
        </p:txBody>
      </p:sp>
      <p:sp>
        <p:nvSpPr>
          <p:cNvPr id="8" name="Rectangle 21"/>
          <p:cNvSpPr>
            <a:spLocks noGrp="1" noChangeArrowheads="1"/>
          </p:cNvSpPr>
          <p:nvPr>
            <p:ph type="sldNum" sz="quarter" idx="12"/>
          </p:nvPr>
        </p:nvSpPr>
        <p:spPr>
          <a:ln/>
        </p:spPr>
        <p:txBody>
          <a:bodyPr/>
          <a:lstStyle>
            <a:lvl1pPr>
              <a:defRPr/>
            </a:lvl1pPr>
          </a:lstStyle>
          <a:p>
            <a:pPr>
              <a:defRPr/>
            </a:pPr>
            <a:fld id="{AF50B84C-76CD-4316-A212-F1F241E8F438}" type="slidenum">
              <a:rPr lang="tr-TR"/>
              <a:pPr>
                <a:defRPr/>
              </a:pPr>
              <a:t>‹#›</a:t>
            </a:fld>
            <a:endParaRPr lang="tr-T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AndTwoObj" preserve="1">
  <p:cSld name="Başlık, Metin ve 2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7813"/>
            <a:ext cx="8229600" cy="1139825"/>
          </a:xfrm>
        </p:spPr>
        <p:txBody>
          <a:bodyPr/>
          <a:lstStyle/>
          <a:p>
            <a:r>
              <a:rPr lang="tr-TR" smtClean="0"/>
              <a:t>Asıl başlık stili için tıklatın</a:t>
            </a:r>
            <a:endParaRPr lang="tr-TR"/>
          </a:p>
        </p:txBody>
      </p:sp>
      <p:sp>
        <p:nvSpPr>
          <p:cNvPr id="3" name="2 Metin Yer Tutucusu"/>
          <p:cNvSpPr>
            <a:spLocks noGrp="1"/>
          </p:cNvSpPr>
          <p:nvPr>
            <p:ph type="body" sz="half" idx="1"/>
          </p:nvPr>
        </p:nvSpPr>
        <p:spPr>
          <a:xfrm>
            <a:off x="457200" y="1600200"/>
            <a:ext cx="4038600" cy="4530725"/>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quarter" idx="2"/>
          </p:nvPr>
        </p:nvSpPr>
        <p:spPr>
          <a:xfrm>
            <a:off x="4648200" y="1600200"/>
            <a:ext cx="4038600" cy="2189163"/>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İçerik Yer Tutucusu"/>
          <p:cNvSpPr>
            <a:spLocks noGrp="1"/>
          </p:cNvSpPr>
          <p:nvPr>
            <p:ph sz="quarter" idx="3"/>
          </p:nvPr>
        </p:nvSpPr>
        <p:spPr>
          <a:xfrm>
            <a:off x="4648200" y="3941763"/>
            <a:ext cx="4038600" cy="2189162"/>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Rectangle 19"/>
          <p:cNvSpPr>
            <a:spLocks noGrp="1" noChangeArrowheads="1"/>
          </p:cNvSpPr>
          <p:nvPr>
            <p:ph type="dt" sz="half" idx="10"/>
          </p:nvPr>
        </p:nvSpPr>
        <p:spPr>
          <a:ln/>
        </p:spPr>
        <p:txBody>
          <a:bodyPr/>
          <a:lstStyle>
            <a:lvl1pPr>
              <a:defRPr/>
            </a:lvl1pPr>
          </a:lstStyle>
          <a:p>
            <a:pPr>
              <a:defRPr/>
            </a:pPr>
            <a:endParaRPr lang="tr-TR"/>
          </a:p>
        </p:txBody>
      </p:sp>
      <p:sp>
        <p:nvSpPr>
          <p:cNvPr id="7" name="Rectangle 20"/>
          <p:cNvSpPr>
            <a:spLocks noGrp="1" noChangeArrowheads="1"/>
          </p:cNvSpPr>
          <p:nvPr>
            <p:ph type="ftr" sz="quarter" idx="11"/>
          </p:nvPr>
        </p:nvSpPr>
        <p:spPr>
          <a:ln/>
        </p:spPr>
        <p:txBody>
          <a:bodyPr/>
          <a:lstStyle>
            <a:lvl1pPr>
              <a:defRPr/>
            </a:lvl1pPr>
          </a:lstStyle>
          <a:p>
            <a:pPr>
              <a:defRPr/>
            </a:pPr>
            <a:endParaRPr lang="tr-TR"/>
          </a:p>
        </p:txBody>
      </p:sp>
      <p:sp>
        <p:nvSpPr>
          <p:cNvPr id="8" name="Rectangle 21"/>
          <p:cNvSpPr>
            <a:spLocks noGrp="1" noChangeArrowheads="1"/>
          </p:cNvSpPr>
          <p:nvPr>
            <p:ph type="sldNum" sz="quarter" idx="12"/>
          </p:nvPr>
        </p:nvSpPr>
        <p:spPr>
          <a:ln/>
        </p:spPr>
        <p:txBody>
          <a:bodyPr/>
          <a:lstStyle>
            <a:lvl1pPr>
              <a:defRPr/>
            </a:lvl1pPr>
          </a:lstStyle>
          <a:p>
            <a:pPr>
              <a:defRPr/>
            </a:pPr>
            <a:fld id="{2E871B92-303B-4B13-A488-B9C1F996609E}" type="slidenum">
              <a:rPr lang="tr-TR"/>
              <a:pPr>
                <a:defRPr/>
              </a:pPr>
              <a:t>‹#›</a:t>
            </a:fld>
            <a:endParaRPr lang="tr-T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fourObj" preserve="1">
  <p:cSld name="Başlık, 4 İçerik">
    <p:spTree>
      <p:nvGrpSpPr>
        <p:cNvPr id="1" name=""/>
        <p:cNvGrpSpPr/>
        <p:nvPr/>
      </p:nvGrpSpPr>
      <p:grpSpPr>
        <a:xfrm>
          <a:off x="0" y="0"/>
          <a:ext cx="0" cy="0"/>
          <a:chOff x="0" y="0"/>
          <a:chExt cx="0" cy="0"/>
        </a:xfrm>
      </p:grpSpPr>
      <p:sp>
        <p:nvSpPr>
          <p:cNvPr id="2" name="1 Başlık"/>
          <p:cNvSpPr>
            <a:spLocks noGrp="1"/>
          </p:cNvSpPr>
          <p:nvPr>
            <p:ph type="title" sz="quarter"/>
          </p:nvPr>
        </p:nvSpPr>
        <p:spPr>
          <a:xfrm>
            <a:off x="457200" y="277813"/>
            <a:ext cx="8229600" cy="1139825"/>
          </a:xfrm>
        </p:spPr>
        <p:txBody>
          <a:bodyPr/>
          <a:lstStyle/>
          <a:p>
            <a:r>
              <a:rPr lang="tr-TR" smtClean="0"/>
              <a:t>Asıl başlık stili için tıklatın</a:t>
            </a:r>
            <a:endParaRPr lang="tr-TR"/>
          </a:p>
        </p:txBody>
      </p:sp>
      <p:sp>
        <p:nvSpPr>
          <p:cNvPr id="3" name="2 İçerik Yer Tutucusu"/>
          <p:cNvSpPr>
            <a:spLocks noGrp="1"/>
          </p:cNvSpPr>
          <p:nvPr>
            <p:ph sz="quarter" idx="1"/>
          </p:nvPr>
        </p:nvSpPr>
        <p:spPr>
          <a:xfrm>
            <a:off x="457200" y="1600200"/>
            <a:ext cx="4038600" cy="2189163"/>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quarter" idx="2"/>
          </p:nvPr>
        </p:nvSpPr>
        <p:spPr>
          <a:xfrm>
            <a:off x="4648200" y="1600200"/>
            <a:ext cx="4038600" cy="2189163"/>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İçerik Yer Tutucusu"/>
          <p:cNvSpPr>
            <a:spLocks noGrp="1"/>
          </p:cNvSpPr>
          <p:nvPr>
            <p:ph sz="quarter" idx="3"/>
          </p:nvPr>
        </p:nvSpPr>
        <p:spPr>
          <a:xfrm>
            <a:off x="457200" y="3941763"/>
            <a:ext cx="4038600" cy="2189162"/>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5 İçerik Yer Tutucusu"/>
          <p:cNvSpPr>
            <a:spLocks noGrp="1"/>
          </p:cNvSpPr>
          <p:nvPr>
            <p:ph sz="quarter" idx="4"/>
          </p:nvPr>
        </p:nvSpPr>
        <p:spPr>
          <a:xfrm>
            <a:off x="4648200" y="3941763"/>
            <a:ext cx="4038600" cy="2189162"/>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Rectangle 19"/>
          <p:cNvSpPr>
            <a:spLocks noGrp="1" noChangeArrowheads="1"/>
          </p:cNvSpPr>
          <p:nvPr>
            <p:ph type="dt" sz="half" idx="10"/>
          </p:nvPr>
        </p:nvSpPr>
        <p:spPr>
          <a:ln/>
        </p:spPr>
        <p:txBody>
          <a:bodyPr/>
          <a:lstStyle>
            <a:lvl1pPr>
              <a:defRPr/>
            </a:lvl1pPr>
          </a:lstStyle>
          <a:p>
            <a:pPr>
              <a:defRPr/>
            </a:pPr>
            <a:endParaRPr lang="tr-TR"/>
          </a:p>
        </p:txBody>
      </p:sp>
      <p:sp>
        <p:nvSpPr>
          <p:cNvPr id="8" name="Rectangle 20"/>
          <p:cNvSpPr>
            <a:spLocks noGrp="1" noChangeArrowheads="1"/>
          </p:cNvSpPr>
          <p:nvPr>
            <p:ph type="ftr" sz="quarter" idx="11"/>
          </p:nvPr>
        </p:nvSpPr>
        <p:spPr>
          <a:ln/>
        </p:spPr>
        <p:txBody>
          <a:bodyPr/>
          <a:lstStyle>
            <a:lvl1pPr>
              <a:defRPr/>
            </a:lvl1pPr>
          </a:lstStyle>
          <a:p>
            <a:pPr>
              <a:defRPr/>
            </a:pPr>
            <a:endParaRPr lang="tr-TR"/>
          </a:p>
        </p:txBody>
      </p:sp>
      <p:sp>
        <p:nvSpPr>
          <p:cNvPr id="9" name="Rectangle 21"/>
          <p:cNvSpPr>
            <a:spLocks noGrp="1" noChangeArrowheads="1"/>
          </p:cNvSpPr>
          <p:nvPr>
            <p:ph type="sldNum" sz="quarter" idx="12"/>
          </p:nvPr>
        </p:nvSpPr>
        <p:spPr>
          <a:ln/>
        </p:spPr>
        <p:txBody>
          <a:bodyPr/>
          <a:lstStyle>
            <a:lvl1pPr>
              <a:defRPr/>
            </a:lvl1pPr>
          </a:lstStyle>
          <a:p>
            <a:pPr>
              <a:defRPr/>
            </a:pPr>
            <a:fld id="{84C29999-EA4F-4F31-9ECD-F88228A2FBF6}" type="slidenum">
              <a:rPr lang="tr-TR"/>
              <a:pPr>
                <a:defRPr/>
              </a:pPr>
              <a:t>‹#›</a:t>
            </a:fld>
            <a:endParaRPr lang="tr-T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AndTwoObj" preserve="1">
  <p:cSld name="Başlık, İçerik ve 2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7813"/>
            <a:ext cx="8229600" cy="1139825"/>
          </a:xfrm>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30725"/>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quarter" idx="2"/>
          </p:nvPr>
        </p:nvSpPr>
        <p:spPr>
          <a:xfrm>
            <a:off x="4648200" y="1600200"/>
            <a:ext cx="4038600" cy="2189163"/>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İçerik Yer Tutucusu"/>
          <p:cNvSpPr>
            <a:spLocks noGrp="1"/>
          </p:cNvSpPr>
          <p:nvPr>
            <p:ph sz="quarter" idx="3"/>
          </p:nvPr>
        </p:nvSpPr>
        <p:spPr>
          <a:xfrm>
            <a:off x="4648200" y="3941763"/>
            <a:ext cx="4038600" cy="2189162"/>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Rectangle 19"/>
          <p:cNvSpPr>
            <a:spLocks noGrp="1" noChangeArrowheads="1"/>
          </p:cNvSpPr>
          <p:nvPr>
            <p:ph type="dt" sz="half" idx="10"/>
          </p:nvPr>
        </p:nvSpPr>
        <p:spPr>
          <a:ln/>
        </p:spPr>
        <p:txBody>
          <a:bodyPr/>
          <a:lstStyle>
            <a:lvl1pPr>
              <a:defRPr/>
            </a:lvl1pPr>
          </a:lstStyle>
          <a:p>
            <a:pPr>
              <a:defRPr/>
            </a:pPr>
            <a:endParaRPr lang="tr-TR"/>
          </a:p>
        </p:txBody>
      </p:sp>
      <p:sp>
        <p:nvSpPr>
          <p:cNvPr id="7" name="Rectangle 20"/>
          <p:cNvSpPr>
            <a:spLocks noGrp="1" noChangeArrowheads="1"/>
          </p:cNvSpPr>
          <p:nvPr>
            <p:ph type="ftr" sz="quarter" idx="11"/>
          </p:nvPr>
        </p:nvSpPr>
        <p:spPr>
          <a:ln/>
        </p:spPr>
        <p:txBody>
          <a:bodyPr/>
          <a:lstStyle>
            <a:lvl1pPr>
              <a:defRPr/>
            </a:lvl1pPr>
          </a:lstStyle>
          <a:p>
            <a:pPr>
              <a:defRPr/>
            </a:pPr>
            <a:endParaRPr lang="tr-TR"/>
          </a:p>
        </p:txBody>
      </p:sp>
      <p:sp>
        <p:nvSpPr>
          <p:cNvPr id="8" name="Rectangle 21"/>
          <p:cNvSpPr>
            <a:spLocks noGrp="1" noChangeArrowheads="1"/>
          </p:cNvSpPr>
          <p:nvPr>
            <p:ph type="sldNum" sz="quarter" idx="12"/>
          </p:nvPr>
        </p:nvSpPr>
        <p:spPr>
          <a:ln/>
        </p:spPr>
        <p:txBody>
          <a:bodyPr/>
          <a:lstStyle>
            <a:lvl1pPr>
              <a:defRPr/>
            </a:lvl1pPr>
          </a:lstStyle>
          <a:p>
            <a:pPr>
              <a:defRPr/>
            </a:pPr>
            <a:fld id="{D31D052D-B2AE-4E40-973C-5CFE18721616}" type="slidenum">
              <a:rPr lang="tr-TR"/>
              <a:pPr>
                <a:defRPr/>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Rectangle 19"/>
          <p:cNvSpPr>
            <a:spLocks noGrp="1" noChangeArrowheads="1"/>
          </p:cNvSpPr>
          <p:nvPr>
            <p:ph type="dt" sz="half" idx="10"/>
          </p:nvPr>
        </p:nvSpPr>
        <p:spPr>
          <a:ln/>
        </p:spPr>
        <p:txBody>
          <a:bodyPr/>
          <a:lstStyle>
            <a:lvl1pPr>
              <a:defRPr/>
            </a:lvl1pPr>
          </a:lstStyle>
          <a:p>
            <a:pPr>
              <a:defRPr/>
            </a:pPr>
            <a:endParaRPr lang="tr-TR"/>
          </a:p>
        </p:txBody>
      </p:sp>
      <p:sp>
        <p:nvSpPr>
          <p:cNvPr id="5" name="Rectangle 20"/>
          <p:cNvSpPr>
            <a:spLocks noGrp="1" noChangeArrowheads="1"/>
          </p:cNvSpPr>
          <p:nvPr>
            <p:ph type="ftr" sz="quarter" idx="11"/>
          </p:nvPr>
        </p:nvSpPr>
        <p:spPr>
          <a:ln/>
        </p:spPr>
        <p:txBody>
          <a:bodyPr/>
          <a:lstStyle>
            <a:lvl1pPr>
              <a:defRPr/>
            </a:lvl1pPr>
          </a:lstStyle>
          <a:p>
            <a:pPr>
              <a:defRPr/>
            </a:pPr>
            <a:endParaRPr lang="tr-TR"/>
          </a:p>
        </p:txBody>
      </p:sp>
      <p:sp>
        <p:nvSpPr>
          <p:cNvPr id="6" name="Rectangle 21"/>
          <p:cNvSpPr>
            <a:spLocks noGrp="1" noChangeArrowheads="1"/>
          </p:cNvSpPr>
          <p:nvPr>
            <p:ph type="sldNum" sz="quarter" idx="12"/>
          </p:nvPr>
        </p:nvSpPr>
        <p:spPr>
          <a:ln/>
        </p:spPr>
        <p:txBody>
          <a:bodyPr/>
          <a:lstStyle>
            <a:lvl1pPr>
              <a:defRPr/>
            </a:lvl1pPr>
          </a:lstStyle>
          <a:p>
            <a:pPr>
              <a:defRPr/>
            </a:pPr>
            <a:fld id="{513611EB-C19B-45BB-A83D-6FDC75E6B7A4}" type="slidenum">
              <a:rPr lang="tr-TR"/>
              <a:pPr>
                <a:defRPr/>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tr-TR" smtClean="0"/>
              <a:t>Asıl metin stillerini düzenlemek için tıklatın</a:t>
            </a:r>
          </a:p>
        </p:txBody>
      </p:sp>
      <p:sp>
        <p:nvSpPr>
          <p:cNvPr id="4" name="Rectangle 19"/>
          <p:cNvSpPr>
            <a:spLocks noGrp="1" noChangeArrowheads="1"/>
          </p:cNvSpPr>
          <p:nvPr>
            <p:ph type="dt" sz="half" idx="10"/>
          </p:nvPr>
        </p:nvSpPr>
        <p:spPr>
          <a:ln/>
        </p:spPr>
        <p:txBody>
          <a:bodyPr/>
          <a:lstStyle>
            <a:lvl1pPr>
              <a:defRPr/>
            </a:lvl1pPr>
          </a:lstStyle>
          <a:p>
            <a:pPr>
              <a:defRPr/>
            </a:pPr>
            <a:endParaRPr lang="tr-TR"/>
          </a:p>
        </p:txBody>
      </p:sp>
      <p:sp>
        <p:nvSpPr>
          <p:cNvPr id="5" name="Rectangle 20"/>
          <p:cNvSpPr>
            <a:spLocks noGrp="1" noChangeArrowheads="1"/>
          </p:cNvSpPr>
          <p:nvPr>
            <p:ph type="ftr" sz="quarter" idx="11"/>
          </p:nvPr>
        </p:nvSpPr>
        <p:spPr>
          <a:ln/>
        </p:spPr>
        <p:txBody>
          <a:bodyPr/>
          <a:lstStyle>
            <a:lvl1pPr>
              <a:defRPr/>
            </a:lvl1pPr>
          </a:lstStyle>
          <a:p>
            <a:pPr>
              <a:defRPr/>
            </a:pPr>
            <a:endParaRPr lang="tr-TR"/>
          </a:p>
        </p:txBody>
      </p:sp>
      <p:sp>
        <p:nvSpPr>
          <p:cNvPr id="6" name="Rectangle 21"/>
          <p:cNvSpPr>
            <a:spLocks noGrp="1" noChangeArrowheads="1"/>
          </p:cNvSpPr>
          <p:nvPr>
            <p:ph type="sldNum" sz="quarter" idx="12"/>
          </p:nvPr>
        </p:nvSpPr>
        <p:spPr>
          <a:ln/>
        </p:spPr>
        <p:txBody>
          <a:bodyPr/>
          <a:lstStyle>
            <a:lvl1pPr>
              <a:defRPr/>
            </a:lvl1pPr>
          </a:lstStyle>
          <a:p>
            <a:pPr>
              <a:defRPr/>
            </a:pPr>
            <a:fld id="{DA694CB9-73C3-418D-B4C1-477BB1C4AEDC}" type="slidenum">
              <a:rPr lang="tr-TR"/>
              <a:pPr>
                <a:defRPr/>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Rectangle 19"/>
          <p:cNvSpPr>
            <a:spLocks noGrp="1" noChangeArrowheads="1"/>
          </p:cNvSpPr>
          <p:nvPr>
            <p:ph type="dt" sz="half" idx="10"/>
          </p:nvPr>
        </p:nvSpPr>
        <p:spPr>
          <a:ln/>
        </p:spPr>
        <p:txBody>
          <a:bodyPr/>
          <a:lstStyle>
            <a:lvl1pPr>
              <a:defRPr/>
            </a:lvl1pPr>
          </a:lstStyle>
          <a:p>
            <a:pPr>
              <a:defRPr/>
            </a:pPr>
            <a:endParaRPr lang="tr-TR"/>
          </a:p>
        </p:txBody>
      </p:sp>
      <p:sp>
        <p:nvSpPr>
          <p:cNvPr id="6" name="Rectangle 20"/>
          <p:cNvSpPr>
            <a:spLocks noGrp="1" noChangeArrowheads="1"/>
          </p:cNvSpPr>
          <p:nvPr>
            <p:ph type="ftr" sz="quarter" idx="11"/>
          </p:nvPr>
        </p:nvSpPr>
        <p:spPr>
          <a:ln/>
        </p:spPr>
        <p:txBody>
          <a:bodyPr/>
          <a:lstStyle>
            <a:lvl1pPr>
              <a:defRPr/>
            </a:lvl1pPr>
          </a:lstStyle>
          <a:p>
            <a:pPr>
              <a:defRPr/>
            </a:pPr>
            <a:endParaRPr lang="tr-TR"/>
          </a:p>
        </p:txBody>
      </p:sp>
      <p:sp>
        <p:nvSpPr>
          <p:cNvPr id="7" name="Rectangle 21"/>
          <p:cNvSpPr>
            <a:spLocks noGrp="1" noChangeArrowheads="1"/>
          </p:cNvSpPr>
          <p:nvPr>
            <p:ph type="sldNum" sz="quarter" idx="12"/>
          </p:nvPr>
        </p:nvSpPr>
        <p:spPr>
          <a:ln/>
        </p:spPr>
        <p:txBody>
          <a:bodyPr/>
          <a:lstStyle>
            <a:lvl1pPr>
              <a:defRPr/>
            </a:lvl1pPr>
          </a:lstStyle>
          <a:p>
            <a:pPr>
              <a:defRPr/>
            </a:pPr>
            <a:fld id="{C270D92E-00BF-41C3-8311-AF4B29272BF2}" type="slidenum">
              <a:rPr lang="tr-TR"/>
              <a:pPr>
                <a:defRPr/>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1143000"/>
          </a:xfrm>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Rectangle 19"/>
          <p:cNvSpPr>
            <a:spLocks noGrp="1" noChangeArrowheads="1"/>
          </p:cNvSpPr>
          <p:nvPr>
            <p:ph type="dt" sz="half" idx="10"/>
          </p:nvPr>
        </p:nvSpPr>
        <p:spPr>
          <a:ln/>
        </p:spPr>
        <p:txBody>
          <a:bodyPr/>
          <a:lstStyle>
            <a:lvl1pPr>
              <a:defRPr/>
            </a:lvl1pPr>
          </a:lstStyle>
          <a:p>
            <a:pPr>
              <a:defRPr/>
            </a:pPr>
            <a:endParaRPr lang="tr-TR"/>
          </a:p>
        </p:txBody>
      </p:sp>
      <p:sp>
        <p:nvSpPr>
          <p:cNvPr id="8" name="Rectangle 20"/>
          <p:cNvSpPr>
            <a:spLocks noGrp="1" noChangeArrowheads="1"/>
          </p:cNvSpPr>
          <p:nvPr>
            <p:ph type="ftr" sz="quarter" idx="11"/>
          </p:nvPr>
        </p:nvSpPr>
        <p:spPr>
          <a:ln/>
        </p:spPr>
        <p:txBody>
          <a:bodyPr/>
          <a:lstStyle>
            <a:lvl1pPr>
              <a:defRPr/>
            </a:lvl1pPr>
          </a:lstStyle>
          <a:p>
            <a:pPr>
              <a:defRPr/>
            </a:pPr>
            <a:endParaRPr lang="tr-TR"/>
          </a:p>
        </p:txBody>
      </p:sp>
      <p:sp>
        <p:nvSpPr>
          <p:cNvPr id="9" name="Rectangle 21"/>
          <p:cNvSpPr>
            <a:spLocks noGrp="1" noChangeArrowheads="1"/>
          </p:cNvSpPr>
          <p:nvPr>
            <p:ph type="sldNum" sz="quarter" idx="12"/>
          </p:nvPr>
        </p:nvSpPr>
        <p:spPr>
          <a:ln/>
        </p:spPr>
        <p:txBody>
          <a:bodyPr/>
          <a:lstStyle>
            <a:lvl1pPr>
              <a:defRPr/>
            </a:lvl1pPr>
          </a:lstStyle>
          <a:p>
            <a:pPr>
              <a:defRPr/>
            </a:pPr>
            <a:fld id="{316A261B-32A6-4B0B-BDF2-7E8FD1A8F277}" type="slidenum">
              <a:rPr lang="tr-TR"/>
              <a:pPr>
                <a:defRPr/>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Rectangle 19"/>
          <p:cNvSpPr>
            <a:spLocks noGrp="1" noChangeArrowheads="1"/>
          </p:cNvSpPr>
          <p:nvPr>
            <p:ph type="dt" sz="half" idx="10"/>
          </p:nvPr>
        </p:nvSpPr>
        <p:spPr>
          <a:ln/>
        </p:spPr>
        <p:txBody>
          <a:bodyPr/>
          <a:lstStyle>
            <a:lvl1pPr>
              <a:defRPr/>
            </a:lvl1pPr>
          </a:lstStyle>
          <a:p>
            <a:pPr>
              <a:defRPr/>
            </a:pPr>
            <a:endParaRPr lang="tr-TR"/>
          </a:p>
        </p:txBody>
      </p:sp>
      <p:sp>
        <p:nvSpPr>
          <p:cNvPr id="4" name="Rectangle 20"/>
          <p:cNvSpPr>
            <a:spLocks noGrp="1" noChangeArrowheads="1"/>
          </p:cNvSpPr>
          <p:nvPr>
            <p:ph type="ftr" sz="quarter" idx="11"/>
          </p:nvPr>
        </p:nvSpPr>
        <p:spPr>
          <a:ln/>
        </p:spPr>
        <p:txBody>
          <a:bodyPr/>
          <a:lstStyle>
            <a:lvl1pPr>
              <a:defRPr/>
            </a:lvl1pPr>
          </a:lstStyle>
          <a:p>
            <a:pPr>
              <a:defRPr/>
            </a:pPr>
            <a:endParaRPr lang="tr-TR"/>
          </a:p>
        </p:txBody>
      </p:sp>
      <p:sp>
        <p:nvSpPr>
          <p:cNvPr id="5" name="Rectangle 21"/>
          <p:cNvSpPr>
            <a:spLocks noGrp="1" noChangeArrowheads="1"/>
          </p:cNvSpPr>
          <p:nvPr>
            <p:ph type="sldNum" sz="quarter" idx="12"/>
          </p:nvPr>
        </p:nvSpPr>
        <p:spPr>
          <a:ln/>
        </p:spPr>
        <p:txBody>
          <a:bodyPr/>
          <a:lstStyle>
            <a:lvl1pPr>
              <a:defRPr/>
            </a:lvl1pPr>
          </a:lstStyle>
          <a:p>
            <a:pPr>
              <a:defRPr/>
            </a:pPr>
            <a:fld id="{EA065E04-476B-4F6B-AD89-18E36B13F3DF}" type="slidenum">
              <a:rPr lang="tr-TR"/>
              <a:pPr>
                <a:defRPr/>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Rectangle 19"/>
          <p:cNvSpPr>
            <a:spLocks noGrp="1" noChangeArrowheads="1"/>
          </p:cNvSpPr>
          <p:nvPr>
            <p:ph type="dt" sz="half" idx="10"/>
          </p:nvPr>
        </p:nvSpPr>
        <p:spPr>
          <a:ln/>
        </p:spPr>
        <p:txBody>
          <a:bodyPr/>
          <a:lstStyle>
            <a:lvl1pPr>
              <a:defRPr/>
            </a:lvl1pPr>
          </a:lstStyle>
          <a:p>
            <a:pPr>
              <a:defRPr/>
            </a:pPr>
            <a:endParaRPr lang="tr-TR"/>
          </a:p>
        </p:txBody>
      </p:sp>
      <p:sp>
        <p:nvSpPr>
          <p:cNvPr id="3" name="Rectangle 20"/>
          <p:cNvSpPr>
            <a:spLocks noGrp="1" noChangeArrowheads="1"/>
          </p:cNvSpPr>
          <p:nvPr>
            <p:ph type="ftr" sz="quarter" idx="11"/>
          </p:nvPr>
        </p:nvSpPr>
        <p:spPr>
          <a:ln/>
        </p:spPr>
        <p:txBody>
          <a:bodyPr/>
          <a:lstStyle>
            <a:lvl1pPr>
              <a:defRPr/>
            </a:lvl1pPr>
          </a:lstStyle>
          <a:p>
            <a:pPr>
              <a:defRPr/>
            </a:pPr>
            <a:endParaRPr lang="tr-TR"/>
          </a:p>
        </p:txBody>
      </p:sp>
      <p:sp>
        <p:nvSpPr>
          <p:cNvPr id="4" name="Rectangle 21"/>
          <p:cNvSpPr>
            <a:spLocks noGrp="1" noChangeArrowheads="1"/>
          </p:cNvSpPr>
          <p:nvPr>
            <p:ph type="sldNum" sz="quarter" idx="12"/>
          </p:nvPr>
        </p:nvSpPr>
        <p:spPr>
          <a:ln/>
        </p:spPr>
        <p:txBody>
          <a:bodyPr/>
          <a:lstStyle>
            <a:lvl1pPr>
              <a:defRPr/>
            </a:lvl1pPr>
          </a:lstStyle>
          <a:p>
            <a:pPr>
              <a:defRPr/>
            </a:pPr>
            <a:fld id="{72F72DC0-0234-48A8-BDDB-EDCBB226D384}" type="slidenum">
              <a:rPr lang="tr-TR"/>
              <a:pPr>
                <a:defRPr/>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Rectangle 19"/>
          <p:cNvSpPr>
            <a:spLocks noGrp="1" noChangeArrowheads="1"/>
          </p:cNvSpPr>
          <p:nvPr>
            <p:ph type="dt" sz="half" idx="10"/>
          </p:nvPr>
        </p:nvSpPr>
        <p:spPr>
          <a:ln/>
        </p:spPr>
        <p:txBody>
          <a:bodyPr/>
          <a:lstStyle>
            <a:lvl1pPr>
              <a:defRPr/>
            </a:lvl1pPr>
          </a:lstStyle>
          <a:p>
            <a:pPr>
              <a:defRPr/>
            </a:pPr>
            <a:endParaRPr lang="tr-TR"/>
          </a:p>
        </p:txBody>
      </p:sp>
      <p:sp>
        <p:nvSpPr>
          <p:cNvPr id="6" name="Rectangle 20"/>
          <p:cNvSpPr>
            <a:spLocks noGrp="1" noChangeArrowheads="1"/>
          </p:cNvSpPr>
          <p:nvPr>
            <p:ph type="ftr" sz="quarter" idx="11"/>
          </p:nvPr>
        </p:nvSpPr>
        <p:spPr>
          <a:ln/>
        </p:spPr>
        <p:txBody>
          <a:bodyPr/>
          <a:lstStyle>
            <a:lvl1pPr>
              <a:defRPr/>
            </a:lvl1pPr>
          </a:lstStyle>
          <a:p>
            <a:pPr>
              <a:defRPr/>
            </a:pPr>
            <a:endParaRPr lang="tr-TR"/>
          </a:p>
        </p:txBody>
      </p:sp>
      <p:sp>
        <p:nvSpPr>
          <p:cNvPr id="7" name="Rectangle 21"/>
          <p:cNvSpPr>
            <a:spLocks noGrp="1" noChangeArrowheads="1"/>
          </p:cNvSpPr>
          <p:nvPr>
            <p:ph type="sldNum" sz="quarter" idx="12"/>
          </p:nvPr>
        </p:nvSpPr>
        <p:spPr>
          <a:ln/>
        </p:spPr>
        <p:txBody>
          <a:bodyPr/>
          <a:lstStyle>
            <a:lvl1pPr>
              <a:defRPr/>
            </a:lvl1pPr>
          </a:lstStyle>
          <a:p>
            <a:pPr>
              <a:defRPr/>
            </a:pPr>
            <a:fld id="{29151720-FD79-436D-8FCC-6393567F0BAD}" type="slidenum">
              <a:rPr lang="tr-TR"/>
              <a:pPr>
                <a:defRPr/>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tr-TR" noProof="0" smtClean="0"/>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Rectangle 19"/>
          <p:cNvSpPr>
            <a:spLocks noGrp="1" noChangeArrowheads="1"/>
          </p:cNvSpPr>
          <p:nvPr>
            <p:ph type="dt" sz="half" idx="10"/>
          </p:nvPr>
        </p:nvSpPr>
        <p:spPr>
          <a:ln/>
        </p:spPr>
        <p:txBody>
          <a:bodyPr/>
          <a:lstStyle>
            <a:lvl1pPr>
              <a:defRPr/>
            </a:lvl1pPr>
          </a:lstStyle>
          <a:p>
            <a:pPr>
              <a:defRPr/>
            </a:pPr>
            <a:endParaRPr lang="tr-TR"/>
          </a:p>
        </p:txBody>
      </p:sp>
      <p:sp>
        <p:nvSpPr>
          <p:cNvPr id="6" name="Rectangle 20"/>
          <p:cNvSpPr>
            <a:spLocks noGrp="1" noChangeArrowheads="1"/>
          </p:cNvSpPr>
          <p:nvPr>
            <p:ph type="ftr" sz="quarter" idx="11"/>
          </p:nvPr>
        </p:nvSpPr>
        <p:spPr>
          <a:ln/>
        </p:spPr>
        <p:txBody>
          <a:bodyPr/>
          <a:lstStyle>
            <a:lvl1pPr>
              <a:defRPr/>
            </a:lvl1pPr>
          </a:lstStyle>
          <a:p>
            <a:pPr>
              <a:defRPr/>
            </a:pPr>
            <a:endParaRPr lang="tr-TR"/>
          </a:p>
        </p:txBody>
      </p:sp>
      <p:sp>
        <p:nvSpPr>
          <p:cNvPr id="7" name="Rectangle 21"/>
          <p:cNvSpPr>
            <a:spLocks noGrp="1" noChangeArrowheads="1"/>
          </p:cNvSpPr>
          <p:nvPr>
            <p:ph type="sldNum" sz="quarter" idx="12"/>
          </p:nvPr>
        </p:nvSpPr>
        <p:spPr>
          <a:ln/>
        </p:spPr>
        <p:txBody>
          <a:bodyPr/>
          <a:lstStyle>
            <a:lvl1pPr>
              <a:defRPr/>
            </a:lvl1pPr>
          </a:lstStyle>
          <a:p>
            <a:pPr>
              <a:defRPr/>
            </a:pPr>
            <a:fld id="{5E0A8CE3-1469-4221-A04C-482DD823DE54}" type="slidenum">
              <a:rPr lang="tr-TR"/>
              <a:pPr>
                <a:defRPr/>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1"/>
            </a:gs>
            <a:gs pos="100000">
              <a:schemeClr val="bg1">
                <a:gamma/>
                <a:tint val="63529"/>
                <a:invGamma/>
              </a:schemeClr>
            </a:gs>
          </a:gsLst>
          <a:lin ang="5400000" scaled="1"/>
        </a:gradFill>
        <a:effectLst/>
      </p:bgPr>
    </p:bg>
    <p:spTree>
      <p:nvGrpSpPr>
        <p:cNvPr id="1" name=""/>
        <p:cNvGrpSpPr/>
        <p:nvPr/>
      </p:nvGrpSpPr>
      <p:grpSpPr>
        <a:xfrm>
          <a:off x="0" y="0"/>
          <a:ext cx="0" cy="0"/>
          <a:chOff x="0" y="0"/>
          <a:chExt cx="0" cy="0"/>
        </a:xfrm>
      </p:grpSpPr>
      <p:grpSp>
        <p:nvGrpSpPr>
          <p:cNvPr id="6146" name="Group 2"/>
          <p:cNvGrpSpPr>
            <a:grpSpLocks/>
          </p:cNvGrpSpPr>
          <p:nvPr/>
        </p:nvGrpSpPr>
        <p:grpSpPr bwMode="auto">
          <a:xfrm>
            <a:off x="4716463" y="5345113"/>
            <a:ext cx="4427537" cy="1512887"/>
            <a:chOff x="2971" y="3367"/>
            <a:chExt cx="2789" cy="953"/>
          </a:xfrm>
        </p:grpSpPr>
        <p:sp>
          <p:nvSpPr>
            <p:cNvPr id="486403" name="Freeform 3"/>
            <p:cNvSpPr>
              <a:spLocks/>
            </p:cNvSpPr>
            <p:nvPr/>
          </p:nvSpPr>
          <p:spPr bwMode="ltGray">
            <a:xfrm>
              <a:off x="2971" y="3367"/>
              <a:ext cx="2789" cy="953"/>
            </a:xfrm>
            <a:custGeom>
              <a:avLst/>
              <a:gdLst/>
              <a:ahLst/>
              <a:cxnLst>
                <a:cxn ang="0">
                  <a:pos x="2768" y="18"/>
                </a:cxn>
                <a:cxn ang="0">
                  <a:pos x="2678" y="24"/>
                </a:cxn>
                <a:cxn ang="0">
                  <a:pos x="2613" y="102"/>
                </a:cxn>
                <a:cxn ang="0">
                  <a:pos x="2511" y="156"/>
                </a:cxn>
                <a:cxn ang="0">
                  <a:pos x="2505" y="222"/>
                </a:cxn>
                <a:cxn ang="0">
                  <a:pos x="2487" y="246"/>
                </a:cxn>
                <a:cxn ang="0">
                  <a:pos x="2469" y="252"/>
                </a:cxn>
                <a:cxn ang="0">
                  <a:pos x="2397" y="210"/>
                </a:cxn>
                <a:cxn ang="0">
                  <a:pos x="2260" y="192"/>
                </a:cxn>
                <a:cxn ang="0">
                  <a:pos x="2236" y="186"/>
                </a:cxn>
                <a:cxn ang="0">
                  <a:pos x="2218" y="192"/>
                </a:cxn>
                <a:cxn ang="0">
                  <a:pos x="2146" y="228"/>
                </a:cxn>
                <a:cxn ang="0">
                  <a:pos x="2110" y="240"/>
                </a:cxn>
                <a:cxn ang="0">
                  <a:pos x="2086" y="246"/>
                </a:cxn>
                <a:cxn ang="0">
                  <a:pos x="2074" y="258"/>
                </a:cxn>
                <a:cxn ang="0">
                  <a:pos x="2074" y="276"/>
                </a:cxn>
                <a:cxn ang="0">
                  <a:pos x="2051" y="300"/>
                </a:cxn>
                <a:cxn ang="0">
                  <a:pos x="2033" y="312"/>
                </a:cxn>
                <a:cxn ang="0">
                  <a:pos x="2021" y="324"/>
                </a:cxn>
                <a:cxn ang="0">
                  <a:pos x="2009" y="336"/>
                </a:cxn>
                <a:cxn ang="0">
                  <a:pos x="1979" y="342"/>
                </a:cxn>
                <a:cxn ang="0">
                  <a:pos x="1913" y="336"/>
                </a:cxn>
                <a:cxn ang="0">
                  <a:pos x="1877" y="330"/>
                </a:cxn>
                <a:cxn ang="0">
                  <a:pos x="1865" y="342"/>
                </a:cxn>
                <a:cxn ang="0">
                  <a:pos x="1853" y="354"/>
                </a:cxn>
                <a:cxn ang="0">
                  <a:pos x="1823" y="360"/>
                </a:cxn>
                <a:cxn ang="0">
                  <a:pos x="1764" y="342"/>
                </a:cxn>
                <a:cxn ang="0">
                  <a:pos x="1740" y="342"/>
                </a:cxn>
                <a:cxn ang="0">
                  <a:pos x="1716" y="354"/>
                </a:cxn>
                <a:cxn ang="0">
                  <a:pos x="1656" y="425"/>
                </a:cxn>
                <a:cxn ang="0">
                  <a:pos x="1614" y="569"/>
                </a:cxn>
                <a:cxn ang="0">
                  <a:pos x="1614" y="593"/>
                </a:cxn>
                <a:cxn ang="0">
                  <a:pos x="1620" y="641"/>
                </a:cxn>
                <a:cxn ang="0">
                  <a:pos x="1638" y="659"/>
                </a:cxn>
                <a:cxn ang="0">
                  <a:pos x="1632" y="671"/>
                </a:cxn>
                <a:cxn ang="0">
                  <a:pos x="1620" y="683"/>
                </a:cxn>
                <a:cxn ang="0">
                  <a:pos x="1542" y="689"/>
                </a:cxn>
                <a:cxn ang="0">
                  <a:pos x="1465" y="629"/>
                </a:cxn>
                <a:cxn ang="0">
                  <a:pos x="1333" y="587"/>
                </a:cxn>
                <a:cxn ang="0">
                  <a:pos x="1184" y="671"/>
                </a:cxn>
                <a:cxn ang="0">
                  <a:pos x="1016" y="731"/>
                </a:cxn>
                <a:cxn ang="0">
                  <a:pos x="813" y="743"/>
                </a:cxn>
                <a:cxn ang="0">
                  <a:pos x="628" y="701"/>
                </a:cxn>
                <a:cxn ang="0">
                  <a:pos x="568" y="695"/>
                </a:cxn>
                <a:cxn ang="0">
                  <a:pos x="556" y="701"/>
                </a:cxn>
                <a:cxn ang="0">
                  <a:pos x="520" y="731"/>
                </a:cxn>
                <a:cxn ang="0">
                  <a:pos x="436" y="809"/>
                </a:cxn>
                <a:cxn ang="0">
                  <a:pos x="406" y="821"/>
                </a:cxn>
                <a:cxn ang="0">
                  <a:pos x="382" y="821"/>
                </a:cxn>
                <a:cxn ang="0">
                  <a:pos x="335" y="827"/>
                </a:cxn>
                <a:cxn ang="0">
                  <a:pos x="209" y="851"/>
                </a:cxn>
                <a:cxn ang="0">
                  <a:pos x="173" y="857"/>
                </a:cxn>
                <a:cxn ang="0">
                  <a:pos x="125" y="851"/>
                </a:cxn>
                <a:cxn ang="0">
                  <a:pos x="107" y="857"/>
                </a:cxn>
                <a:cxn ang="0">
                  <a:pos x="101" y="875"/>
                </a:cxn>
                <a:cxn ang="0">
                  <a:pos x="83" y="887"/>
                </a:cxn>
                <a:cxn ang="0">
                  <a:pos x="48" y="899"/>
                </a:cxn>
                <a:cxn ang="0">
                  <a:pos x="2780" y="24"/>
                </a:cxn>
              </a:cxnLst>
              <a:rect l="0" t="0" r="r" b="b"/>
              <a:pathLst>
                <a:path w="2780" h="953">
                  <a:moveTo>
                    <a:pt x="2780" y="24"/>
                  </a:moveTo>
                  <a:lnTo>
                    <a:pt x="2774" y="24"/>
                  </a:lnTo>
                  <a:lnTo>
                    <a:pt x="2774" y="18"/>
                  </a:lnTo>
                  <a:lnTo>
                    <a:pt x="2768" y="18"/>
                  </a:lnTo>
                  <a:lnTo>
                    <a:pt x="2756" y="12"/>
                  </a:lnTo>
                  <a:lnTo>
                    <a:pt x="2738" y="6"/>
                  </a:lnTo>
                  <a:lnTo>
                    <a:pt x="2714" y="0"/>
                  </a:lnTo>
                  <a:lnTo>
                    <a:pt x="2678" y="24"/>
                  </a:lnTo>
                  <a:lnTo>
                    <a:pt x="2643" y="54"/>
                  </a:lnTo>
                  <a:lnTo>
                    <a:pt x="2619" y="90"/>
                  </a:lnTo>
                  <a:lnTo>
                    <a:pt x="2613" y="96"/>
                  </a:lnTo>
                  <a:lnTo>
                    <a:pt x="2613" y="102"/>
                  </a:lnTo>
                  <a:lnTo>
                    <a:pt x="2601" y="108"/>
                  </a:lnTo>
                  <a:lnTo>
                    <a:pt x="2583" y="120"/>
                  </a:lnTo>
                  <a:lnTo>
                    <a:pt x="2541" y="132"/>
                  </a:lnTo>
                  <a:lnTo>
                    <a:pt x="2511" y="156"/>
                  </a:lnTo>
                  <a:lnTo>
                    <a:pt x="2511" y="204"/>
                  </a:lnTo>
                  <a:lnTo>
                    <a:pt x="2511" y="210"/>
                  </a:lnTo>
                  <a:lnTo>
                    <a:pt x="2505" y="216"/>
                  </a:lnTo>
                  <a:lnTo>
                    <a:pt x="2505" y="222"/>
                  </a:lnTo>
                  <a:lnTo>
                    <a:pt x="2499" y="228"/>
                  </a:lnTo>
                  <a:lnTo>
                    <a:pt x="2499" y="240"/>
                  </a:lnTo>
                  <a:lnTo>
                    <a:pt x="2493" y="246"/>
                  </a:lnTo>
                  <a:lnTo>
                    <a:pt x="2487" y="246"/>
                  </a:lnTo>
                  <a:lnTo>
                    <a:pt x="2487" y="252"/>
                  </a:lnTo>
                  <a:lnTo>
                    <a:pt x="2481" y="252"/>
                  </a:lnTo>
                  <a:lnTo>
                    <a:pt x="2475" y="252"/>
                  </a:lnTo>
                  <a:lnTo>
                    <a:pt x="2469" y="252"/>
                  </a:lnTo>
                  <a:lnTo>
                    <a:pt x="2457" y="252"/>
                  </a:lnTo>
                  <a:lnTo>
                    <a:pt x="2439" y="258"/>
                  </a:lnTo>
                  <a:lnTo>
                    <a:pt x="2415" y="222"/>
                  </a:lnTo>
                  <a:lnTo>
                    <a:pt x="2397" y="210"/>
                  </a:lnTo>
                  <a:lnTo>
                    <a:pt x="2373" y="216"/>
                  </a:lnTo>
                  <a:lnTo>
                    <a:pt x="2332" y="216"/>
                  </a:lnTo>
                  <a:lnTo>
                    <a:pt x="2296" y="204"/>
                  </a:lnTo>
                  <a:lnTo>
                    <a:pt x="2260" y="192"/>
                  </a:lnTo>
                  <a:lnTo>
                    <a:pt x="2260" y="192"/>
                  </a:lnTo>
                  <a:lnTo>
                    <a:pt x="2248" y="186"/>
                  </a:lnTo>
                  <a:lnTo>
                    <a:pt x="2242" y="186"/>
                  </a:lnTo>
                  <a:lnTo>
                    <a:pt x="2236" y="186"/>
                  </a:lnTo>
                  <a:lnTo>
                    <a:pt x="2230" y="186"/>
                  </a:lnTo>
                  <a:lnTo>
                    <a:pt x="2224" y="192"/>
                  </a:lnTo>
                  <a:lnTo>
                    <a:pt x="2224" y="192"/>
                  </a:lnTo>
                  <a:lnTo>
                    <a:pt x="2218" y="192"/>
                  </a:lnTo>
                  <a:lnTo>
                    <a:pt x="2212" y="198"/>
                  </a:lnTo>
                  <a:lnTo>
                    <a:pt x="2194" y="204"/>
                  </a:lnTo>
                  <a:lnTo>
                    <a:pt x="2170" y="210"/>
                  </a:lnTo>
                  <a:lnTo>
                    <a:pt x="2146" y="228"/>
                  </a:lnTo>
                  <a:lnTo>
                    <a:pt x="2122" y="240"/>
                  </a:lnTo>
                  <a:lnTo>
                    <a:pt x="2116" y="240"/>
                  </a:lnTo>
                  <a:lnTo>
                    <a:pt x="2110" y="240"/>
                  </a:lnTo>
                  <a:lnTo>
                    <a:pt x="2110" y="240"/>
                  </a:lnTo>
                  <a:lnTo>
                    <a:pt x="2104" y="240"/>
                  </a:lnTo>
                  <a:lnTo>
                    <a:pt x="2098" y="246"/>
                  </a:lnTo>
                  <a:lnTo>
                    <a:pt x="2092" y="246"/>
                  </a:lnTo>
                  <a:lnTo>
                    <a:pt x="2086" y="246"/>
                  </a:lnTo>
                  <a:lnTo>
                    <a:pt x="2080" y="252"/>
                  </a:lnTo>
                  <a:lnTo>
                    <a:pt x="2080" y="258"/>
                  </a:lnTo>
                  <a:lnTo>
                    <a:pt x="2074" y="258"/>
                  </a:lnTo>
                  <a:lnTo>
                    <a:pt x="2074" y="258"/>
                  </a:lnTo>
                  <a:lnTo>
                    <a:pt x="2074" y="264"/>
                  </a:lnTo>
                  <a:lnTo>
                    <a:pt x="2074" y="264"/>
                  </a:lnTo>
                  <a:lnTo>
                    <a:pt x="2074" y="270"/>
                  </a:lnTo>
                  <a:lnTo>
                    <a:pt x="2074" y="276"/>
                  </a:lnTo>
                  <a:lnTo>
                    <a:pt x="2069" y="288"/>
                  </a:lnTo>
                  <a:lnTo>
                    <a:pt x="2057" y="300"/>
                  </a:lnTo>
                  <a:lnTo>
                    <a:pt x="2057" y="300"/>
                  </a:lnTo>
                  <a:lnTo>
                    <a:pt x="2051" y="300"/>
                  </a:lnTo>
                  <a:lnTo>
                    <a:pt x="2045" y="300"/>
                  </a:lnTo>
                  <a:lnTo>
                    <a:pt x="2039" y="306"/>
                  </a:lnTo>
                  <a:lnTo>
                    <a:pt x="2033" y="306"/>
                  </a:lnTo>
                  <a:lnTo>
                    <a:pt x="2033" y="312"/>
                  </a:lnTo>
                  <a:lnTo>
                    <a:pt x="2027" y="312"/>
                  </a:lnTo>
                  <a:lnTo>
                    <a:pt x="2027" y="318"/>
                  </a:lnTo>
                  <a:lnTo>
                    <a:pt x="2027" y="318"/>
                  </a:lnTo>
                  <a:lnTo>
                    <a:pt x="2021" y="324"/>
                  </a:lnTo>
                  <a:lnTo>
                    <a:pt x="2021" y="324"/>
                  </a:lnTo>
                  <a:lnTo>
                    <a:pt x="2015" y="330"/>
                  </a:lnTo>
                  <a:lnTo>
                    <a:pt x="2015" y="330"/>
                  </a:lnTo>
                  <a:lnTo>
                    <a:pt x="2009" y="336"/>
                  </a:lnTo>
                  <a:lnTo>
                    <a:pt x="1997" y="336"/>
                  </a:lnTo>
                  <a:lnTo>
                    <a:pt x="1991" y="342"/>
                  </a:lnTo>
                  <a:lnTo>
                    <a:pt x="1985" y="342"/>
                  </a:lnTo>
                  <a:lnTo>
                    <a:pt x="1979" y="342"/>
                  </a:lnTo>
                  <a:lnTo>
                    <a:pt x="1961" y="336"/>
                  </a:lnTo>
                  <a:lnTo>
                    <a:pt x="1925" y="336"/>
                  </a:lnTo>
                  <a:lnTo>
                    <a:pt x="1919" y="336"/>
                  </a:lnTo>
                  <a:lnTo>
                    <a:pt x="1913" y="336"/>
                  </a:lnTo>
                  <a:lnTo>
                    <a:pt x="1895" y="330"/>
                  </a:lnTo>
                  <a:lnTo>
                    <a:pt x="1889" y="330"/>
                  </a:lnTo>
                  <a:lnTo>
                    <a:pt x="1883" y="330"/>
                  </a:lnTo>
                  <a:lnTo>
                    <a:pt x="1877" y="330"/>
                  </a:lnTo>
                  <a:lnTo>
                    <a:pt x="1877" y="330"/>
                  </a:lnTo>
                  <a:lnTo>
                    <a:pt x="1871" y="336"/>
                  </a:lnTo>
                  <a:lnTo>
                    <a:pt x="1871" y="336"/>
                  </a:lnTo>
                  <a:lnTo>
                    <a:pt x="1865" y="342"/>
                  </a:lnTo>
                  <a:lnTo>
                    <a:pt x="1865" y="342"/>
                  </a:lnTo>
                  <a:lnTo>
                    <a:pt x="1859" y="348"/>
                  </a:lnTo>
                  <a:lnTo>
                    <a:pt x="1859" y="348"/>
                  </a:lnTo>
                  <a:lnTo>
                    <a:pt x="1853" y="354"/>
                  </a:lnTo>
                  <a:lnTo>
                    <a:pt x="1847" y="354"/>
                  </a:lnTo>
                  <a:lnTo>
                    <a:pt x="1835" y="360"/>
                  </a:lnTo>
                  <a:lnTo>
                    <a:pt x="1829" y="360"/>
                  </a:lnTo>
                  <a:lnTo>
                    <a:pt x="1823" y="360"/>
                  </a:lnTo>
                  <a:lnTo>
                    <a:pt x="1817" y="360"/>
                  </a:lnTo>
                  <a:lnTo>
                    <a:pt x="1776" y="342"/>
                  </a:lnTo>
                  <a:lnTo>
                    <a:pt x="1770" y="342"/>
                  </a:lnTo>
                  <a:lnTo>
                    <a:pt x="1764" y="342"/>
                  </a:lnTo>
                  <a:lnTo>
                    <a:pt x="1758" y="342"/>
                  </a:lnTo>
                  <a:lnTo>
                    <a:pt x="1746" y="342"/>
                  </a:lnTo>
                  <a:lnTo>
                    <a:pt x="1746" y="342"/>
                  </a:lnTo>
                  <a:lnTo>
                    <a:pt x="1740" y="342"/>
                  </a:lnTo>
                  <a:lnTo>
                    <a:pt x="1734" y="342"/>
                  </a:lnTo>
                  <a:lnTo>
                    <a:pt x="1728" y="348"/>
                  </a:lnTo>
                  <a:lnTo>
                    <a:pt x="1722" y="348"/>
                  </a:lnTo>
                  <a:lnTo>
                    <a:pt x="1716" y="354"/>
                  </a:lnTo>
                  <a:lnTo>
                    <a:pt x="1704" y="366"/>
                  </a:lnTo>
                  <a:lnTo>
                    <a:pt x="1698" y="378"/>
                  </a:lnTo>
                  <a:lnTo>
                    <a:pt x="1674" y="402"/>
                  </a:lnTo>
                  <a:lnTo>
                    <a:pt x="1656" y="425"/>
                  </a:lnTo>
                  <a:lnTo>
                    <a:pt x="1632" y="461"/>
                  </a:lnTo>
                  <a:lnTo>
                    <a:pt x="1614" y="509"/>
                  </a:lnTo>
                  <a:lnTo>
                    <a:pt x="1614" y="563"/>
                  </a:lnTo>
                  <a:lnTo>
                    <a:pt x="1614" y="569"/>
                  </a:lnTo>
                  <a:lnTo>
                    <a:pt x="1614" y="575"/>
                  </a:lnTo>
                  <a:lnTo>
                    <a:pt x="1614" y="581"/>
                  </a:lnTo>
                  <a:lnTo>
                    <a:pt x="1614" y="587"/>
                  </a:lnTo>
                  <a:lnTo>
                    <a:pt x="1614" y="593"/>
                  </a:lnTo>
                  <a:lnTo>
                    <a:pt x="1614" y="599"/>
                  </a:lnTo>
                  <a:lnTo>
                    <a:pt x="1614" y="605"/>
                  </a:lnTo>
                  <a:lnTo>
                    <a:pt x="1614" y="617"/>
                  </a:lnTo>
                  <a:lnTo>
                    <a:pt x="1620" y="641"/>
                  </a:lnTo>
                  <a:lnTo>
                    <a:pt x="1626" y="641"/>
                  </a:lnTo>
                  <a:lnTo>
                    <a:pt x="1632" y="647"/>
                  </a:lnTo>
                  <a:lnTo>
                    <a:pt x="1632" y="659"/>
                  </a:lnTo>
                  <a:lnTo>
                    <a:pt x="1638" y="659"/>
                  </a:lnTo>
                  <a:lnTo>
                    <a:pt x="1638" y="665"/>
                  </a:lnTo>
                  <a:lnTo>
                    <a:pt x="1638" y="665"/>
                  </a:lnTo>
                  <a:lnTo>
                    <a:pt x="1638" y="671"/>
                  </a:lnTo>
                  <a:lnTo>
                    <a:pt x="1632" y="671"/>
                  </a:lnTo>
                  <a:lnTo>
                    <a:pt x="1632" y="677"/>
                  </a:lnTo>
                  <a:lnTo>
                    <a:pt x="1632" y="677"/>
                  </a:lnTo>
                  <a:lnTo>
                    <a:pt x="1626" y="677"/>
                  </a:lnTo>
                  <a:lnTo>
                    <a:pt x="1620" y="683"/>
                  </a:lnTo>
                  <a:lnTo>
                    <a:pt x="1596" y="689"/>
                  </a:lnTo>
                  <a:lnTo>
                    <a:pt x="1572" y="689"/>
                  </a:lnTo>
                  <a:lnTo>
                    <a:pt x="1548" y="689"/>
                  </a:lnTo>
                  <a:lnTo>
                    <a:pt x="1542" y="689"/>
                  </a:lnTo>
                  <a:lnTo>
                    <a:pt x="1536" y="689"/>
                  </a:lnTo>
                  <a:lnTo>
                    <a:pt x="1518" y="683"/>
                  </a:lnTo>
                  <a:lnTo>
                    <a:pt x="1495" y="671"/>
                  </a:lnTo>
                  <a:lnTo>
                    <a:pt x="1465" y="629"/>
                  </a:lnTo>
                  <a:lnTo>
                    <a:pt x="1435" y="599"/>
                  </a:lnTo>
                  <a:lnTo>
                    <a:pt x="1405" y="581"/>
                  </a:lnTo>
                  <a:lnTo>
                    <a:pt x="1375" y="563"/>
                  </a:lnTo>
                  <a:lnTo>
                    <a:pt x="1333" y="587"/>
                  </a:lnTo>
                  <a:lnTo>
                    <a:pt x="1303" y="653"/>
                  </a:lnTo>
                  <a:lnTo>
                    <a:pt x="1261" y="665"/>
                  </a:lnTo>
                  <a:lnTo>
                    <a:pt x="1219" y="653"/>
                  </a:lnTo>
                  <a:lnTo>
                    <a:pt x="1184" y="671"/>
                  </a:lnTo>
                  <a:lnTo>
                    <a:pt x="1136" y="671"/>
                  </a:lnTo>
                  <a:lnTo>
                    <a:pt x="1106" y="671"/>
                  </a:lnTo>
                  <a:lnTo>
                    <a:pt x="1076" y="707"/>
                  </a:lnTo>
                  <a:lnTo>
                    <a:pt x="1016" y="731"/>
                  </a:lnTo>
                  <a:lnTo>
                    <a:pt x="944" y="761"/>
                  </a:lnTo>
                  <a:lnTo>
                    <a:pt x="921" y="773"/>
                  </a:lnTo>
                  <a:lnTo>
                    <a:pt x="867" y="773"/>
                  </a:lnTo>
                  <a:lnTo>
                    <a:pt x="813" y="743"/>
                  </a:lnTo>
                  <a:lnTo>
                    <a:pt x="783" y="719"/>
                  </a:lnTo>
                  <a:lnTo>
                    <a:pt x="741" y="713"/>
                  </a:lnTo>
                  <a:lnTo>
                    <a:pt x="693" y="701"/>
                  </a:lnTo>
                  <a:lnTo>
                    <a:pt x="628" y="701"/>
                  </a:lnTo>
                  <a:lnTo>
                    <a:pt x="616" y="701"/>
                  </a:lnTo>
                  <a:lnTo>
                    <a:pt x="598" y="695"/>
                  </a:lnTo>
                  <a:lnTo>
                    <a:pt x="580" y="695"/>
                  </a:lnTo>
                  <a:lnTo>
                    <a:pt x="568" y="695"/>
                  </a:lnTo>
                  <a:lnTo>
                    <a:pt x="568" y="695"/>
                  </a:lnTo>
                  <a:lnTo>
                    <a:pt x="562" y="701"/>
                  </a:lnTo>
                  <a:lnTo>
                    <a:pt x="556" y="701"/>
                  </a:lnTo>
                  <a:lnTo>
                    <a:pt x="556" y="701"/>
                  </a:lnTo>
                  <a:lnTo>
                    <a:pt x="556" y="701"/>
                  </a:lnTo>
                  <a:lnTo>
                    <a:pt x="550" y="707"/>
                  </a:lnTo>
                  <a:lnTo>
                    <a:pt x="544" y="713"/>
                  </a:lnTo>
                  <a:lnTo>
                    <a:pt x="520" y="731"/>
                  </a:lnTo>
                  <a:lnTo>
                    <a:pt x="496" y="749"/>
                  </a:lnTo>
                  <a:lnTo>
                    <a:pt x="460" y="785"/>
                  </a:lnTo>
                  <a:lnTo>
                    <a:pt x="454" y="791"/>
                  </a:lnTo>
                  <a:lnTo>
                    <a:pt x="436" y="809"/>
                  </a:lnTo>
                  <a:lnTo>
                    <a:pt x="424" y="815"/>
                  </a:lnTo>
                  <a:lnTo>
                    <a:pt x="418" y="821"/>
                  </a:lnTo>
                  <a:lnTo>
                    <a:pt x="412" y="821"/>
                  </a:lnTo>
                  <a:lnTo>
                    <a:pt x="406" y="821"/>
                  </a:lnTo>
                  <a:lnTo>
                    <a:pt x="400" y="821"/>
                  </a:lnTo>
                  <a:lnTo>
                    <a:pt x="394" y="821"/>
                  </a:lnTo>
                  <a:lnTo>
                    <a:pt x="388" y="821"/>
                  </a:lnTo>
                  <a:lnTo>
                    <a:pt x="382" y="821"/>
                  </a:lnTo>
                  <a:lnTo>
                    <a:pt x="370" y="821"/>
                  </a:lnTo>
                  <a:lnTo>
                    <a:pt x="358" y="821"/>
                  </a:lnTo>
                  <a:lnTo>
                    <a:pt x="352" y="821"/>
                  </a:lnTo>
                  <a:lnTo>
                    <a:pt x="335" y="827"/>
                  </a:lnTo>
                  <a:lnTo>
                    <a:pt x="329" y="827"/>
                  </a:lnTo>
                  <a:lnTo>
                    <a:pt x="233" y="839"/>
                  </a:lnTo>
                  <a:lnTo>
                    <a:pt x="227" y="845"/>
                  </a:lnTo>
                  <a:lnTo>
                    <a:pt x="209" y="851"/>
                  </a:lnTo>
                  <a:lnTo>
                    <a:pt x="197" y="851"/>
                  </a:lnTo>
                  <a:lnTo>
                    <a:pt x="185" y="857"/>
                  </a:lnTo>
                  <a:lnTo>
                    <a:pt x="179" y="857"/>
                  </a:lnTo>
                  <a:lnTo>
                    <a:pt x="173" y="857"/>
                  </a:lnTo>
                  <a:lnTo>
                    <a:pt x="167" y="857"/>
                  </a:lnTo>
                  <a:lnTo>
                    <a:pt x="149" y="851"/>
                  </a:lnTo>
                  <a:lnTo>
                    <a:pt x="137" y="851"/>
                  </a:lnTo>
                  <a:lnTo>
                    <a:pt x="125" y="851"/>
                  </a:lnTo>
                  <a:lnTo>
                    <a:pt x="119" y="857"/>
                  </a:lnTo>
                  <a:lnTo>
                    <a:pt x="113" y="857"/>
                  </a:lnTo>
                  <a:lnTo>
                    <a:pt x="107" y="857"/>
                  </a:lnTo>
                  <a:lnTo>
                    <a:pt x="107" y="857"/>
                  </a:lnTo>
                  <a:lnTo>
                    <a:pt x="101" y="863"/>
                  </a:lnTo>
                  <a:lnTo>
                    <a:pt x="101" y="863"/>
                  </a:lnTo>
                  <a:lnTo>
                    <a:pt x="101" y="869"/>
                  </a:lnTo>
                  <a:lnTo>
                    <a:pt x="101" y="875"/>
                  </a:lnTo>
                  <a:lnTo>
                    <a:pt x="95" y="875"/>
                  </a:lnTo>
                  <a:lnTo>
                    <a:pt x="95" y="881"/>
                  </a:lnTo>
                  <a:lnTo>
                    <a:pt x="89" y="881"/>
                  </a:lnTo>
                  <a:lnTo>
                    <a:pt x="83" y="887"/>
                  </a:lnTo>
                  <a:lnTo>
                    <a:pt x="77" y="887"/>
                  </a:lnTo>
                  <a:lnTo>
                    <a:pt x="60" y="893"/>
                  </a:lnTo>
                  <a:lnTo>
                    <a:pt x="54" y="899"/>
                  </a:lnTo>
                  <a:lnTo>
                    <a:pt x="48" y="899"/>
                  </a:lnTo>
                  <a:lnTo>
                    <a:pt x="48" y="905"/>
                  </a:lnTo>
                  <a:lnTo>
                    <a:pt x="0" y="953"/>
                  </a:lnTo>
                  <a:lnTo>
                    <a:pt x="2780" y="953"/>
                  </a:lnTo>
                  <a:lnTo>
                    <a:pt x="2780" y="24"/>
                  </a:lnTo>
                  <a:lnTo>
                    <a:pt x="2780" y="24"/>
                  </a:lnTo>
                  <a:lnTo>
                    <a:pt x="2780" y="24"/>
                  </a:lnTo>
                </a:path>
              </a:pathLst>
            </a:custGeom>
            <a:gradFill rotWithShape="0">
              <a:gsLst>
                <a:gs pos="0">
                  <a:schemeClr val="bg1"/>
                </a:gs>
                <a:gs pos="100000">
                  <a:schemeClr val="bg2"/>
                </a:gs>
              </a:gsLst>
              <a:lin ang="2700000" scaled="1"/>
            </a:gradFill>
            <a:ln w="9525">
              <a:noFill/>
              <a:prstDash val="solid"/>
              <a:round/>
              <a:headEnd/>
              <a:tailEnd/>
            </a:ln>
          </p:spPr>
          <p:txBody>
            <a:bodyPr/>
            <a:lstStyle/>
            <a:p>
              <a:pPr>
                <a:defRPr/>
              </a:pPr>
              <a:endParaRPr lang="tr-TR"/>
            </a:p>
          </p:txBody>
        </p:sp>
        <p:sp>
          <p:nvSpPr>
            <p:cNvPr id="486404" name="Freeform 4"/>
            <p:cNvSpPr>
              <a:spLocks/>
            </p:cNvSpPr>
            <p:nvPr/>
          </p:nvSpPr>
          <p:spPr bwMode="ltGray">
            <a:xfrm>
              <a:off x="4602" y="4014"/>
              <a:ext cx="12" cy="18"/>
            </a:xfrm>
            <a:custGeom>
              <a:avLst/>
              <a:gdLst/>
              <a:ahLst/>
              <a:cxnLst>
                <a:cxn ang="0">
                  <a:pos x="12" y="18"/>
                </a:cxn>
                <a:cxn ang="0">
                  <a:pos x="12" y="12"/>
                </a:cxn>
                <a:cxn ang="0">
                  <a:pos x="6" y="6"/>
                </a:cxn>
                <a:cxn ang="0">
                  <a:pos x="6" y="6"/>
                </a:cxn>
                <a:cxn ang="0">
                  <a:pos x="0" y="0"/>
                </a:cxn>
                <a:cxn ang="0">
                  <a:pos x="12" y="18"/>
                </a:cxn>
                <a:cxn ang="0">
                  <a:pos x="12" y="18"/>
                </a:cxn>
                <a:cxn ang="0">
                  <a:pos x="12" y="18"/>
                </a:cxn>
              </a:cxnLst>
              <a:rect l="0" t="0" r="r" b="b"/>
              <a:pathLst>
                <a:path w="12" h="18">
                  <a:moveTo>
                    <a:pt x="12" y="18"/>
                  </a:moveTo>
                  <a:lnTo>
                    <a:pt x="12" y="12"/>
                  </a:lnTo>
                  <a:lnTo>
                    <a:pt x="6" y="6"/>
                  </a:lnTo>
                  <a:lnTo>
                    <a:pt x="6" y="6"/>
                  </a:lnTo>
                  <a:lnTo>
                    <a:pt x="0" y="0"/>
                  </a:lnTo>
                  <a:lnTo>
                    <a:pt x="12" y="18"/>
                  </a:lnTo>
                  <a:lnTo>
                    <a:pt x="12" y="18"/>
                  </a:lnTo>
                  <a:lnTo>
                    <a:pt x="12" y="18"/>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pPr>
                <a:defRPr/>
              </a:pPr>
              <a:endParaRPr lang="tr-TR"/>
            </a:p>
          </p:txBody>
        </p:sp>
        <p:sp>
          <p:nvSpPr>
            <p:cNvPr id="486405" name="Freeform 5"/>
            <p:cNvSpPr>
              <a:spLocks/>
            </p:cNvSpPr>
            <p:nvPr/>
          </p:nvSpPr>
          <p:spPr bwMode="ltGray">
            <a:xfrm>
              <a:off x="4596" y="3996"/>
              <a:ext cx="6" cy="18"/>
            </a:xfrm>
            <a:custGeom>
              <a:avLst/>
              <a:gdLst/>
              <a:ahLst/>
              <a:cxnLst>
                <a:cxn ang="0">
                  <a:pos x="0" y="12"/>
                </a:cxn>
                <a:cxn ang="0">
                  <a:pos x="6" y="18"/>
                </a:cxn>
                <a:cxn ang="0">
                  <a:pos x="0" y="0"/>
                </a:cxn>
                <a:cxn ang="0">
                  <a:pos x="0" y="12"/>
                </a:cxn>
                <a:cxn ang="0">
                  <a:pos x="0" y="12"/>
                </a:cxn>
                <a:cxn ang="0">
                  <a:pos x="0" y="12"/>
                </a:cxn>
              </a:cxnLst>
              <a:rect l="0" t="0" r="r" b="b"/>
              <a:pathLst>
                <a:path w="6" h="18">
                  <a:moveTo>
                    <a:pt x="0" y="12"/>
                  </a:moveTo>
                  <a:lnTo>
                    <a:pt x="6" y="18"/>
                  </a:lnTo>
                  <a:lnTo>
                    <a:pt x="0" y="0"/>
                  </a:lnTo>
                  <a:lnTo>
                    <a:pt x="0" y="12"/>
                  </a:lnTo>
                  <a:lnTo>
                    <a:pt x="0" y="12"/>
                  </a:lnTo>
                  <a:lnTo>
                    <a:pt x="0" y="12"/>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pPr>
                <a:defRPr/>
              </a:pPr>
              <a:endParaRPr lang="tr-TR"/>
            </a:p>
          </p:txBody>
        </p:sp>
        <p:sp>
          <p:nvSpPr>
            <p:cNvPr id="486406" name="Freeform 6"/>
            <p:cNvSpPr>
              <a:spLocks/>
            </p:cNvSpPr>
            <p:nvPr/>
          </p:nvSpPr>
          <p:spPr bwMode="ltGray">
            <a:xfrm>
              <a:off x="5180" y="3577"/>
              <a:ext cx="304" cy="741"/>
            </a:xfrm>
            <a:custGeom>
              <a:avLst/>
              <a:gdLst/>
              <a:ahLst/>
              <a:cxnLst>
                <a:cxn ang="0">
                  <a:pos x="280" y="42"/>
                </a:cxn>
                <a:cxn ang="0">
                  <a:pos x="274" y="42"/>
                </a:cxn>
                <a:cxn ang="0">
                  <a:pos x="268" y="42"/>
                </a:cxn>
                <a:cxn ang="0">
                  <a:pos x="256" y="42"/>
                </a:cxn>
                <a:cxn ang="0">
                  <a:pos x="238" y="48"/>
                </a:cxn>
                <a:cxn ang="0">
                  <a:pos x="214" y="12"/>
                </a:cxn>
                <a:cxn ang="0">
                  <a:pos x="196" y="0"/>
                </a:cxn>
                <a:cxn ang="0">
                  <a:pos x="196" y="0"/>
                </a:cxn>
                <a:cxn ang="0">
                  <a:pos x="164" y="167"/>
                </a:cxn>
                <a:cxn ang="0">
                  <a:pos x="144" y="217"/>
                </a:cxn>
                <a:cxn ang="0">
                  <a:pos x="110" y="281"/>
                </a:cxn>
                <a:cxn ang="0">
                  <a:pos x="96" y="327"/>
                </a:cxn>
                <a:cxn ang="0">
                  <a:pos x="124" y="405"/>
                </a:cxn>
                <a:cxn ang="0">
                  <a:pos x="100" y="463"/>
                </a:cxn>
                <a:cxn ang="0">
                  <a:pos x="68" y="503"/>
                </a:cxn>
                <a:cxn ang="0">
                  <a:pos x="30" y="539"/>
                </a:cxn>
                <a:cxn ang="0">
                  <a:pos x="24" y="613"/>
                </a:cxn>
                <a:cxn ang="0">
                  <a:pos x="0" y="741"/>
                </a:cxn>
                <a:cxn ang="0">
                  <a:pos x="202" y="741"/>
                </a:cxn>
                <a:cxn ang="0">
                  <a:pos x="180" y="639"/>
                </a:cxn>
                <a:cxn ang="0">
                  <a:pos x="192" y="589"/>
                </a:cxn>
                <a:cxn ang="0">
                  <a:pos x="178" y="539"/>
                </a:cxn>
                <a:cxn ang="0">
                  <a:pos x="190" y="499"/>
                </a:cxn>
                <a:cxn ang="0">
                  <a:pos x="184" y="465"/>
                </a:cxn>
                <a:cxn ang="0">
                  <a:pos x="192" y="391"/>
                </a:cxn>
                <a:cxn ang="0">
                  <a:pos x="216" y="313"/>
                </a:cxn>
                <a:cxn ang="0">
                  <a:pos x="238" y="249"/>
                </a:cxn>
                <a:cxn ang="0">
                  <a:pos x="268" y="185"/>
                </a:cxn>
                <a:cxn ang="0">
                  <a:pos x="284" y="159"/>
                </a:cxn>
                <a:cxn ang="0">
                  <a:pos x="304" y="12"/>
                </a:cxn>
                <a:cxn ang="0">
                  <a:pos x="298" y="24"/>
                </a:cxn>
                <a:cxn ang="0">
                  <a:pos x="292" y="30"/>
                </a:cxn>
                <a:cxn ang="0">
                  <a:pos x="292" y="36"/>
                </a:cxn>
                <a:cxn ang="0">
                  <a:pos x="286" y="36"/>
                </a:cxn>
                <a:cxn ang="0">
                  <a:pos x="286" y="42"/>
                </a:cxn>
                <a:cxn ang="0">
                  <a:pos x="280" y="42"/>
                </a:cxn>
                <a:cxn ang="0">
                  <a:pos x="280" y="42"/>
                </a:cxn>
                <a:cxn ang="0">
                  <a:pos x="280" y="42"/>
                </a:cxn>
              </a:cxnLst>
              <a:rect l="0" t="0" r="r" b="b"/>
              <a:pathLst>
                <a:path w="304" h="741">
                  <a:moveTo>
                    <a:pt x="280" y="42"/>
                  </a:moveTo>
                  <a:lnTo>
                    <a:pt x="274" y="42"/>
                  </a:lnTo>
                  <a:lnTo>
                    <a:pt x="268" y="42"/>
                  </a:lnTo>
                  <a:lnTo>
                    <a:pt x="256" y="42"/>
                  </a:lnTo>
                  <a:lnTo>
                    <a:pt x="238" y="48"/>
                  </a:lnTo>
                  <a:lnTo>
                    <a:pt x="214" y="12"/>
                  </a:lnTo>
                  <a:lnTo>
                    <a:pt x="196" y="0"/>
                  </a:lnTo>
                  <a:lnTo>
                    <a:pt x="196" y="0"/>
                  </a:lnTo>
                  <a:lnTo>
                    <a:pt x="164" y="167"/>
                  </a:lnTo>
                  <a:lnTo>
                    <a:pt x="144" y="217"/>
                  </a:lnTo>
                  <a:lnTo>
                    <a:pt x="110" y="281"/>
                  </a:lnTo>
                  <a:lnTo>
                    <a:pt x="96" y="327"/>
                  </a:lnTo>
                  <a:lnTo>
                    <a:pt x="124" y="405"/>
                  </a:lnTo>
                  <a:lnTo>
                    <a:pt x="100" y="463"/>
                  </a:lnTo>
                  <a:lnTo>
                    <a:pt x="68" y="503"/>
                  </a:lnTo>
                  <a:lnTo>
                    <a:pt x="30" y="539"/>
                  </a:lnTo>
                  <a:lnTo>
                    <a:pt x="24" y="613"/>
                  </a:lnTo>
                  <a:lnTo>
                    <a:pt x="0" y="741"/>
                  </a:lnTo>
                  <a:lnTo>
                    <a:pt x="202" y="741"/>
                  </a:lnTo>
                  <a:lnTo>
                    <a:pt x="180" y="639"/>
                  </a:lnTo>
                  <a:lnTo>
                    <a:pt x="192" y="589"/>
                  </a:lnTo>
                  <a:lnTo>
                    <a:pt x="178" y="539"/>
                  </a:lnTo>
                  <a:lnTo>
                    <a:pt x="190" y="499"/>
                  </a:lnTo>
                  <a:lnTo>
                    <a:pt x="184" y="465"/>
                  </a:lnTo>
                  <a:lnTo>
                    <a:pt x="192" y="391"/>
                  </a:lnTo>
                  <a:lnTo>
                    <a:pt x="216" y="313"/>
                  </a:lnTo>
                  <a:lnTo>
                    <a:pt x="238" y="249"/>
                  </a:lnTo>
                  <a:lnTo>
                    <a:pt x="268" y="185"/>
                  </a:lnTo>
                  <a:lnTo>
                    <a:pt x="284" y="159"/>
                  </a:lnTo>
                  <a:lnTo>
                    <a:pt x="304" y="12"/>
                  </a:lnTo>
                  <a:lnTo>
                    <a:pt x="298" y="24"/>
                  </a:lnTo>
                  <a:lnTo>
                    <a:pt x="292" y="30"/>
                  </a:lnTo>
                  <a:lnTo>
                    <a:pt x="292" y="36"/>
                  </a:lnTo>
                  <a:lnTo>
                    <a:pt x="286" y="36"/>
                  </a:lnTo>
                  <a:lnTo>
                    <a:pt x="286" y="42"/>
                  </a:lnTo>
                  <a:lnTo>
                    <a:pt x="280" y="42"/>
                  </a:lnTo>
                  <a:lnTo>
                    <a:pt x="280" y="42"/>
                  </a:lnTo>
                  <a:lnTo>
                    <a:pt x="280" y="42"/>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pPr>
                <a:defRPr/>
              </a:pPr>
              <a:endParaRPr lang="tr-TR"/>
            </a:p>
          </p:txBody>
        </p:sp>
        <p:sp>
          <p:nvSpPr>
            <p:cNvPr id="486407" name="Freeform 7"/>
            <p:cNvSpPr>
              <a:spLocks/>
            </p:cNvSpPr>
            <p:nvPr/>
          </p:nvSpPr>
          <p:spPr bwMode="ltGray">
            <a:xfrm>
              <a:off x="4918" y="3553"/>
              <a:ext cx="314" cy="767"/>
            </a:xfrm>
            <a:custGeom>
              <a:avLst/>
              <a:gdLst/>
              <a:ahLst/>
              <a:cxnLst>
                <a:cxn ang="0">
                  <a:pos x="284" y="6"/>
                </a:cxn>
                <a:cxn ang="0">
                  <a:pos x="278" y="6"/>
                </a:cxn>
                <a:cxn ang="0">
                  <a:pos x="272" y="12"/>
                </a:cxn>
                <a:cxn ang="0">
                  <a:pos x="254" y="18"/>
                </a:cxn>
                <a:cxn ang="0">
                  <a:pos x="230" y="24"/>
                </a:cxn>
                <a:cxn ang="0">
                  <a:pos x="206" y="42"/>
                </a:cxn>
                <a:cxn ang="0">
                  <a:pos x="188" y="48"/>
                </a:cxn>
                <a:cxn ang="0">
                  <a:pos x="176" y="54"/>
                </a:cxn>
                <a:cxn ang="0">
                  <a:pos x="170" y="54"/>
                </a:cxn>
                <a:cxn ang="0">
                  <a:pos x="150" y="169"/>
                </a:cxn>
                <a:cxn ang="0">
                  <a:pos x="110" y="225"/>
                </a:cxn>
                <a:cxn ang="0">
                  <a:pos x="54" y="383"/>
                </a:cxn>
                <a:cxn ang="0">
                  <a:pos x="82" y="555"/>
                </a:cxn>
                <a:cxn ang="0">
                  <a:pos x="40" y="679"/>
                </a:cxn>
                <a:cxn ang="0">
                  <a:pos x="0" y="767"/>
                </a:cxn>
                <a:cxn ang="0">
                  <a:pos x="108" y="767"/>
                </a:cxn>
                <a:cxn ang="0">
                  <a:pos x="120" y="611"/>
                </a:cxn>
                <a:cxn ang="0">
                  <a:pos x="148" y="499"/>
                </a:cxn>
                <a:cxn ang="0">
                  <a:pos x="160" y="367"/>
                </a:cxn>
                <a:cxn ang="0">
                  <a:pos x="218" y="327"/>
                </a:cxn>
                <a:cxn ang="0">
                  <a:pos x="238" y="221"/>
                </a:cxn>
                <a:cxn ang="0">
                  <a:pos x="296" y="135"/>
                </a:cxn>
                <a:cxn ang="0">
                  <a:pos x="314" y="0"/>
                </a:cxn>
                <a:cxn ang="0">
                  <a:pos x="302" y="0"/>
                </a:cxn>
                <a:cxn ang="0">
                  <a:pos x="296" y="0"/>
                </a:cxn>
                <a:cxn ang="0">
                  <a:pos x="290" y="0"/>
                </a:cxn>
                <a:cxn ang="0">
                  <a:pos x="284" y="6"/>
                </a:cxn>
                <a:cxn ang="0">
                  <a:pos x="284" y="6"/>
                </a:cxn>
                <a:cxn ang="0">
                  <a:pos x="284" y="6"/>
                </a:cxn>
                <a:cxn ang="0">
                  <a:pos x="284" y="6"/>
                </a:cxn>
              </a:cxnLst>
              <a:rect l="0" t="0" r="r" b="b"/>
              <a:pathLst>
                <a:path w="314" h="767">
                  <a:moveTo>
                    <a:pt x="284" y="6"/>
                  </a:moveTo>
                  <a:lnTo>
                    <a:pt x="278" y="6"/>
                  </a:lnTo>
                  <a:lnTo>
                    <a:pt x="272" y="12"/>
                  </a:lnTo>
                  <a:lnTo>
                    <a:pt x="254" y="18"/>
                  </a:lnTo>
                  <a:lnTo>
                    <a:pt x="230" y="24"/>
                  </a:lnTo>
                  <a:lnTo>
                    <a:pt x="206" y="42"/>
                  </a:lnTo>
                  <a:lnTo>
                    <a:pt x="188" y="48"/>
                  </a:lnTo>
                  <a:lnTo>
                    <a:pt x="176" y="54"/>
                  </a:lnTo>
                  <a:lnTo>
                    <a:pt x="170" y="54"/>
                  </a:lnTo>
                  <a:lnTo>
                    <a:pt x="150" y="169"/>
                  </a:lnTo>
                  <a:lnTo>
                    <a:pt x="110" y="225"/>
                  </a:lnTo>
                  <a:lnTo>
                    <a:pt x="54" y="383"/>
                  </a:lnTo>
                  <a:lnTo>
                    <a:pt x="82" y="555"/>
                  </a:lnTo>
                  <a:lnTo>
                    <a:pt x="40" y="679"/>
                  </a:lnTo>
                  <a:lnTo>
                    <a:pt x="0" y="767"/>
                  </a:lnTo>
                  <a:lnTo>
                    <a:pt x="108" y="767"/>
                  </a:lnTo>
                  <a:lnTo>
                    <a:pt x="120" y="611"/>
                  </a:lnTo>
                  <a:lnTo>
                    <a:pt x="148" y="499"/>
                  </a:lnTo>
                  <a:lnTo>
                    <a:pt x="160" y="367"/>
                  </a:lnTo>
                  <a:lnTo>
                    <a:pt x="218" y="327"/>
                  </a:lnTo>
                  <a:lnTo>
                    <a:pt x="238" y="221"/>
                  </a:lnTo>
                  <a:lnTo>
                    <a:pt x="296" y="135"/>
                  </a:lnTo>
                  <a:lnTo>
                    <a:pt x="314" y="0"/>
                  </a:lnTo>
                  <a:lnTo>
                    <a:pt x="302" y="0"/>
                  </a:lnTo>
                  <a:lnTo>
                    <a:pt x="296" y="0"/>
                  </a:lnTo>
                  <a:lnTo>
                    <a:pt x="290" y="0"/>
                  </a:lnTo>
                  <a:lnTo>
                    <a:pt x="284" y="6"/>
                  </a:lnTo>
                  <a:lnTo>
                    <a:pt x="284" y="6"/>
                  </a:lnTo>
                  <a:lnTo>
                    <a:pt x="284" y="6"/>
                  </a:lnTo>
                  <a:lnTo>
                    <a:pt x="284" y="6"/>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pPr>
                <a:defRPr/>
              </a:pPr>
              <a:endParaRPr lang="tr-TR"/>
            </a:p>
          </p:txBody>
        </p:sp>
        <p:sp>
          <p:nvSpPr>
            <p:cNvPr id="486408" name="Freeform 8"/>
            <p:cNvSpPr>
              <a:spLocks/>
            </p:cNvSpPr>
            <p:nvPr/>
          </p:nvSpPr>
          <p:spPr bwMode="ltGray">
            <a:xfrm>
              <a:off x="4700" y="3697"/>
              <a:ext cx="275" cy="623"/>
            </a:xfrm>
            <a:custGeom>
              <a:avLst/>
              <a:gdLst/>
              <a:ahLst/>
              <a:cxnLst>
                <a:cxn ang="0">
                  <a:pos x="257" y="12"/>
                </a:cxn>
                <a:cxn ang="0">
                  <a:pos x="239" y="6"/>
                </a:cxn>
                <a:cxn ang="0">
                  <a:pos x="203" y="6"/>
                </a:cxn>
                <a:cxn ang="0">
                  <a:pos x="203" y="6"/>
                </a:cxn>
                <a:cxn ang="0">
                  <a:pos x="197" y="6"/>
                </a:cxn>
                <a:cxn ang="0">
                  <a:pos x="185" y="0"/>
                </a:cxn>
                <a:cxn ang="0">
                  <a:pos x="173" y="0"/>
                </a:cxn>
                <a:cxn ang="0">
                  <a:pos x="166" y="0"/>
                </a:cxn>
                <a:cxn ang="0">
                  <a:pos x="160" y="0"/>
                </a:cxn>
                <a:cxn ang="0">
                  <a:pos x="144" y="117"/>
                </a:cxn>
                <a:cxn ang="0">
                  <a:pos x="128" y="185"/>
                </a:cxn>
                <a:cxn ang="0">
                  <a:pos x="58" y="299"/>
                </a:cxn>
                <a:cxn ang="0">
                  <a:pos x="54" y="441"/>
                </a:cxn>
                <a:cxn ang="0">
                  <a:pos x="24" y="523"/>
                </a:cxn>
                <a:cxn ang="0">
                  <a:pos x="0" y="623"/>
                </a:cxn>
                <a:cxn ang="0">
                  <a:pos x="78" y="623"/>
                </a:cxn>
                <a:cxn ang="0">
                  <a:pos x="92" y="555"/>
                </a:cxn>
                <a:cxn ang="0">
                  <a:pos x="134" y="447"/>
                </a:cxn>
                <a:cxn ang="0">
                  <a:pos x="158" y="315"/>
                </a:cxn>
                <a:cxn ang="0">
                  <a:pos x="184" y="257"/>
                </a:cxn>
                <a:cxn ang="0">
                  <a:pos x="216" y="211"/>
                </a:cxn>
                <a:cxn ang="0">
                  <a:pos x="222" y="145"/>
                </a:cxn>
                <a:cxn ang="0">
                  <a:pos x="240" y="111"/>
                </a:cxn>
                <a:cxn ang="0">
                  <a:pos x="262" y="79"/>
                </a:cxn>
                <a:cxn ang="0">
                  <a:pos x="275" y="6"/>
                </a:cxn>
                <a:cxn ang="0">
                  <a:pos x="263" y="12"/>
                </a:cxn>
                <a:cxn ang="0">
                  <a:pos x="257" y="12"/>
                </a:cxn>
                <a:cxn ang="0">
                  <a:pos x="257" y="12"/>
                </a:cxn>
                <a:cxn ang="0">
                  <a:pos x="257" y="12"/>
                </a:cxn>
              </a:cxnLst>
              <a:rect l="0" t="0" r="r" b="b"/>
              <a:pathLst>
                <a:path w="275" h="623">
                  <a:moveTo>
                    <a:pt x="257" y="12"/>
                  </a:moveTo>
                  <a:lnTo>
                    <a:pt x="239" y="6"/>
                  </a:lnTo>
                  <a:lnTo>
                    <a:pt x="203" y="6"/>
                  </a:lnTo>
                  <a:lnTo>
                    <a:pt x="203" y="6"/>
                  </a:lnTo>
                  <a:lnTo>
                    <a:pt x="197" y="6"/>
                  </a:lnTo>
                  <a:lnTo>
                    <a:pt x="185" y="0"/>
                  </a:lnTo>
                  <a:lnTo>
                    <a:pt x="173" y="0"/>
                  </a:lnTo>
                  <a:lnTo>
                    <a:pt x="166" y="0"/>
                  </a:lnTo>
                  <a:lnTo>
                    <a:pt x="160" y="0"/>
                  </a:lnTo>
                  <a:lnTo>
                    <a:pt x="144" y="117"/>
                  </a:lnTo>
                  <a:lnTo>
                    <a:pt x="128" y="185"/>
                  </a:lnTo>
                  <a:lnTo>
                    <a:pt x="58" y="299"/>
                  </a:lnTo>
                  <a:lnTo>
                    <a:pt x="54" y="441"/>
                  </a:lnTo>
                  <a:lnTo>
                    <a:pt x="24" y="523"/>
                  </a:lnTo>
                  <a:lnTo>
                    <a:pt x="0" y="623"/>
                  </a:lnTo>
                  <a:lnTo>
                    <a:pt x="78" y="623"/>
                  </a:lnTo>
                  <a:lnTo>
                    <a:pt x="92" y="555"/>
                  </a:lnTo>
                  <a:lnTo>
                    <a:pt x="134" y="447"/>
                  </a:lnTo>
                  <a:lnTo>
                    <a:pt x="158" y="315"/>
                  </a:lnTo>
                  <a:lnTo>
                    <a:pt x="184" y="257"/>
                  </a:lnTo>
                  <a:lnTo>
                    <a:pt x="216" y="211"/>
                  </a:lnTo>
                  <a:lnTo>
                    <a:pt x="222" y="145"/>
                  </a:lnTo>
                  <a:lnTo>
                    <a:pt x="240" y="111"/>
                  </a:lnTo>
                  <a:lnTo>
                    <a:pt x="262" y="79"/>
                  </a:lnTo>
                  <a:lnTo>
                    <a:pt x="275" y="6"/>
                  </a:lnTo>
                  <a:lnTo>
                    <a:pt x="263" y="12"/>
                  </a:lnTo>
                  <a:lnTo>
                    <a:pt x="257" y="12"/>
                  </a:lnTo>
                  <a:lnTo>
                    <a:pt x="257" y="12"/>
                  </a:lnTo>
                  <a:lnTo>
                    <a:pt x="257" y="12"/>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pPr>
                <a:defRPr/>
              </a:pPr>
              <a:endParaRPr lang="tr-TR"/>
            </a:p>
          </p:txBody>
        </p:sp>
        <p:sp>
          <p:nvSpPr>
            <p:cNvPr id="486409" name="Freeform 9"/>
            <p:cNvSpPr>
              <a:spLocks/>
            </p:cNvSpPr>
            <p:nvPr/>
          </p:nvSpPr>
          <p:spPr bwMode="ltGray">
            <a:xfrm>
              <a:off x="4522" y="3709"/>
              <a:ext cx="213" cy="611"/>
            </a:xfrm>
            <a:custGeom>
              <a:avLst/>
              <a:gdLst/>
              <a:ahLst/>
              <a:cxnLst>
                <a:cxn ang="0">
                  <a:pos x="171" y="12"/>
                </a:cxn>
                <a:cxn ang="0">
                  <a:pos x="159" y="24"/>
                </a:cxn>
                <a:cxn ang="0">
                  <a:pos x="153" y="36"/>
                </a:cxn>
                <a:cxn ang="0">
                  <a:pos x="128" y="60"/>
                </a:cxn>
                <a:cxn ang="0">
                  <a:pos x="110" y="83"/>
                </a:cxn>
                <a:cxn ang="0">
                  <a:pos x="86" y="119"/>
                </a:cxn>
                <a:cxn ang="0">
                  <a:pos x="68" y="167"/>
                </a:cxn>
                <a:cxn ang="0">
                  <a:pos x="68" y="221"/>
                </a:cxn>
                <a:cxn ang="0">
                  <a:pos x="68" y="227"/>
                </a:cxn>
                <a:cxn ang="0">
                  <a:pos x="68" y="233"/>
                </a:cxn>
                <a:cxn ang="0">
                  <a:pos x="68" y="239"/>
                </a:cxn>
                <a:cxn ang="0">
                  <a:pos x="68" y="245"/>
                </a:cxn>
                <a:cxn ang="0">
                  <a:pos x="68" y="251"/>
                </a:cxn>
                <a:cxn ang="0">
                  <a:pos x="68" y="251"/>
                </a:cxn>
                <a:cxn ang="0">
                  <a:pos x="68" y="257"/>
                </a:cxn>
                <a:cxn ang="0">
                  <a:pos x="68" y="269"/>
                </a:cxn>
                <a:cxn ang="0">
                  <a:pos x="74" y="287"/>
                </a:cxn>
                <a:cxn ang="0">
                  <a:pos x="80" y="305"/>
                </a:cxn>
                <a:cxn ang="0">
                  <a:pos x="86" y="311"/>
                </a:cxn>
                <a:cxn ang="0">
                  <a:pos x="86" y="311"/>
                </a:cxn>
                <a:cxn ang="0">
                  <a:pos x="92" y="317"/>
                </a:cxn>
                <a:cxn ang="0">
                  <a:pos x="92" y="323"/>
                </a:cxn>
                <a:cxn ang="0">
                  <a:pos x="92" y="323"/>
                </a:cxn>
                <a:cxn ang="0">
                  <a:pos x="24" y="437"/>
                </a:cxn>
                <a:cxn ang="0">
                  <a:pos x="18" y="471"/>
                </a:cxn>
                <a:cxn ang="0">
                  <a:pos x="0" y="547"/>
                </a:cxn>
                <a:cxn ang="0">
                  <a:pos x="50" y="611"/>
                </a:cxn>
                <a:cxn ang="0">
                  <a:pos x="114" y="611"/>
                </a:cxn>
                <a:cxn ang="0">
                  <a:pos x="104" y="555"/>
                </a:cxn>
                <a:cxn ang="0">
                  <a:pos x="120" y="515"/>
                </a:cxn>
                <a:cxn ang="0">
                  <a:pos x="150" y="449"/>
                </a:cxn>
                <a:cxn ang="0">
                  <a:pos x="166" y="377"/>
                </a:cxn>
                <a:cxn ang="0">
                  <a:pos x="156" y="295"/>
                </a:cxn>
                <a:cxn ang="0">
                  <a:pos x="170" y="203"/>
                </a:cxn>
                <a:cxn ang="0">
                  <a:pos x="212" y="95"/>
                </a:cxn>
                <a:cxn ang="0">
                  <a:pos x="213" y="0"/>
                </a:cxn>
                <a:cxn ang="0">
                  <a:pos x="207" y="0"/>
                </a:cxn>
                <a:cxn ang="0">
                  <a:pos x="201" y="0"/>
                </a:cxn>
                <a:cxn ang="0">
                  <a:pos x="195" y="0"/>
                </a:cxn>
                <a:cxn ang="0">
                  <a:pos x="189" y="0"/>
                </a:cxn>
                <a:cxn ang="0">
                  <a:pos x="183" y="6"/>
                </a:cxn>
                <a:cxn ang="0">
                  <a:pos x="177" y="6"/>
                </a:cxn>
                <a:cxn ang="0">
                  <a:pos x="171" y="12"/>
                </a:cxn>
                <a:cxn ang="0">
                  <a:pos x="171" y="12"/>
                </a:cxn>
                <a:cxn ang="0">
                  <a:pos x="171" y="12"/>
                </a:cxn>
              </a:cxnLst>
              <a:rect l="0" t="0" r="r" b="b"/>
              <a:pathLst>
                <a:path w="213" h="611">
                  <a:moveTo>
                    <a:pt x="171" y="12"/>
                  </a:moveTo>
                  <a:lnTo>
                    <a:pt x="159" y="24"/>
                  </a:lnTo>
                  <a:lnTo>
                    <a:pt x="153" y="36"/>
                  </a:lnTo>
                  <a:lnTo>
                    <a:pt x="128" y="60"/>
                  </a:lnTo>
                  <a:lnTo>
                    <a:pt x="110" y="83"/>
                  </a:lnTo>
                  <a:lnTo>
                    <a:pt x="86" y="119"/>
                  </a:lnTo>
                  <a:lnTo>
                    <a:pt x="68" y="167"/>
                  </a:lnTo>
                  <a:lnTo>
                    <a:pt x="68" y="221"/>
                  </a:lnTo>
                  <a:lnTo>
                    <a:pt x="68" y="227"/>
                  </a:lnTo>
                  <a:lnTo>
                    <a:pt x="68" y="233"/>
                  </a:lnTo>
                  <a:lnTo>
                    <a:pt x="68" y="239"/>
                  </a:lnTo>
                  <a:lnTo>
                    <a:pt x="68" y="245"/>
                  </a:lnTo>
                  <a:lnTo>
                    <a:pt x="68" y="251"/>
                  </a:lnTo>
                  <a:lnTo>
                    <a:pt x="68" y="251"/>
                  </a:lnTo>
                  <a:lnTo>
                    <a:pt x="68" y="257"/>
                  </a:lnTo>
                  <a:lnTo>
                    <a:pt x="68" y="269"/>
                  </a:lnTo>
                  <a:lnTo>
                    <a:pt x="74" y="287"/>
                  </a:lnTo>
                  <a:lnTo>
                    <a:pt x="80" y="305"/>
                  </a:lnTo>
                  <a:lnTo>
                    <a:pt x="86" y="311"/>
                  </a:lnTo>
                  <a:lnTo>
                    <a:pt x="86" y="311"/>
                  </a:lnTo>
                  <a:lnTo>
                    <a:pt x="92" y="317"/>
                  </a:lnTo>
                  <a:lnTo>
                    <a:pt x="92" y="323"/>
                  </a:lnTo>
                  <a:lnTo>
                    <a:pt x="92" y="323"/>
                  </a:lnTo>
                  <a:lnTo>
                    <a:pt x="24" y="437"/>
                  </a:lnTo>
                  <a:lnTo>
                    <a:pt x="18" y="471"/>
                  </a:lnTo>
                  <a:lnTo>
                    <a:pt x="0" y="547"/>
                  </a:lnTo>
                  <a:lnTo>
                    <a:pt x="50" y="611"/>
                  </a:lnTo>
                  <a:lnTo>
                    <a:pt x="114" y="611"/>
                  </a:lnTo>
                  <a:lnTo>
                    <a:pt x="104" y="555"/>
                  </a:lnTo>
                  <a:lnTo>
                    <a:pt x="120" y="515"/>
                  </a:lnTo>
                  <a:lnTo>
                    <a:pt x="150" y="449"/>
                  </a:lnTo>
                  <a:lnTo>
                    <a:pt x="166" y="377"/>
                  </a:lnTo>
                  <a:lnTo>
                    <a:pt x="156" y="295"/>
                  </a:lnTo>
                  <a:lnTo>
                    <a:pt x="170" y="203"/>
                  </a:lnTo>
                  <a:lnTo>
                    <a:pt x="212" y="95"/>
                  </a:lnTo>
                  <a:lnTo>
                    <a:pt x="213" y="0"/>
                  </a:lnTo>
                  <a:lnTo>
                    <a:pt x="207" y="0"/>
                  </a:lnTo>
                  <a:lnTo>
                    <a:pt x="201" y="0"/>
                  </a:lnTo>
                  <a:lnTo>
                    <a:pt x="195" y="0"/>
                  </a:lnTo>
                  <a:lnTo>
                    <a:pt x="189" y="0"/>
                  </a:lnTo>
                  <a:lnTo>
                    <a:pt x="183" y="6"/>
                  </a:lnTo>
                  <a:lnTo>
                    <a:pt x="177" y="6"/>
                  </a:lnTo>
                  <a:lnTo>
                    <a:pt x="171" y="12"/>
                  </a:lnTo>
                  <a:lnTo>
                    <a:pt x="171" y="12"/>
                  </a:lnTo>
                  <a:lnTo>
                    <a:pt x="171" y="12"/>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pPr>
                <a:defRPr/>
              </a:pPr>
              <a:endParaRPr lang="tr-TR"/>
            </a:p>
          </p:txBody>
        </p:sp>
        <p:sp>
          <p:nvSpPr>
            <p:cNvPr id="486410" name="Freeform 10"/>
            <p:cNvSpPr>
              <a:spLocks/>
            </p:cNvSpPr>
            <p:nvPr/>
          </p:nvSpPr>
          <p:spPr bwMode="ltGray">
            <a:xfrm>
              <a:off x="4292" y="3936"/>
              <a:ext cx="167" cy="384"/>
            </a:xfrm>
            <a:custGeom>
              <a:avLst/>
              <a:gdLst/>
              <a:ahLst/>
              <a:cxnLst>
                <a:cxn ang="0">
                  <a:pos x="149" y="60"/>
                </a:cxn>
                <a:cxn ang="0">
                  <a:pos x="119" y="30"/>
                </a:cxn>
                <a:cxn ang="0">
                  <a:pos x="89" y="12"/>
                </a:cxn>
                <a:cxn ang="0">
                  <a:pos x="59" y="0"/>
                </a:cxn>
                <a:cxn ang="0">
                  <a:pos x="54" y="70"/>
                </a:cxn>
                <a:cxn ang="0">
                  <a:pos x="46" y="112"/>
                </a:cxn>
                <a:cxn ang="0">
                  <a:pos x="52" y="168"/>
                </a:cxn>
                <a:cxn ang="0">
                  <a:pos x="24" y="194"/>
                </a:cxn>
                <a:cxn ang="0">
                  <a:pos x="16" y="258"/>
                </a:cxn>
                <a:cxn ang="0">
                  <a:pos x="2" y="300"/>
                </a:cxn>
                <a:cxn ang="0">
                  <a:pos x="0" y="352"/>
                </a:cxn>
                <a:cxn ang="0">
                  <a:pos x="47" y="384"/>
                </a:cxn>
                <a:cxn ang="0">
                  <a:pos x="149" y="384"/>
                </a:cxn>
                <a:cxn ang="0">
                  <a:pos x="134" y="350"/>
                </a:cxn>
                <a:cxn ang="0">
                  <a:pos x="104" y="324"/>
                </a:cxn>
                <a:cxn ang="0">
                  <a:pos x="138" y="274"/>
                </a:cxn>
                <a:cxn ang="0">
                  <a:pos x="122" y="220"/>
                </a:cxn>
                <a:cxn ang="0">
                  <a:pos x="132" y="186"/>
                </a:cxn>
                <a:cxn ang="0">
                  <a:pos x="140" y="154"/>
                </a:cxn>
                <a:cxn ang="0">
                  <a:pos x="167" y="90"/>
                </a:cxn>
                <a:cxn ang="0">
                  <a:pos x="149" y="60"/>
                </a:cxn>
                <a:cxn ang="0">
                  <a:pos x="149" y="60"/>
                </a:cxn>
                <a:cxn ang="0">
                  <a:pos x="149" y="60"/>
                </a:cxn>
              </a:cxnLst>
              <a:rect l="0" t="0" r="r" b="b"/>
              <a:pathLst>
                <a:path w="167" h="384">
                  <a:moveTo>
                    <a:pt x="149" y="60"/>
                  </a:moveTo>
                  <a:lnTo>
                    <a:pt x="119" y="30"/>
                  </a:lnTo>
                  <a:lnTo>
                    <a:pt x="89" y="12"/>
                  </a:lnTo>
                  <a:lnTo>
                    <a:pt x="59" y="0"/>
                  </a:lnTo>
                  <a:lnTo>
                    <a:pt x="54" y="70"/>
                  </a:lnTo>
                  <a:lnTo>
                    <a:pt x="46" y="112"/>
                  </a:lnTo>
                  <a:lnTo>
                    <a:pt x="52" y="168"/>
                  </a:lnTo>
                  <a:lnTo>
                    <a:pt x="24" y="194"/>
                  </a:lnTo>
                  <a:lnTo>
                    <a:pt x="16" y="258"/>
                  </a:lnTo>
                  <a:lnTo>
                    <a:pt x="2" y="300"/>
                  </a:lnTo>
                  <a:lnTo>
                    <a:pt x="0" y="352"/>
                  </a:lnTo>
                  <a:lnTo>
                    <a:pt x="47" y="384"/>
                  </a:lnTo>
                  <a:lnTo>
                    <a:pt x="149" y="384"/>
                  </a:lnTo>
                  <a:lnTo>
                    <a:pt x="134" y="350"/>
                  </a:lnTo>
                  <a:lnTo>
                    <a:pt x="104" y="324"/>
                  </a:lnTo>
                  <a:lnTo>
                    <a:pt x="138" y="274"/>
                  </a:lnTo>
                  <a:lnTo>
                    <a:pt x="122" y="220"/>
                  </a:lnTo>
                  <a:lnTo>
                    <a:pt x="132" y="186"/>
                  </a:lnTo>
                  <a:lnTo>
                    <a:pt x="140" y="154"/>
                  </a:lnTo>
                  <a:lnTo>
                    <a:pt x="167" y="90"/>
                  </a:lnTo>
                  <a:lnTo>
                    <a:pt x="149" y="60"/>
                  </a:lnTo>
                  <a:lnTo>
                    <a:pt x="149" y="60"/>
                  </a:lnTo>
                  <a:lnTo>
                    <a:pt x="149" y="60"/>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pPr>
                <a:defRPr/>
              </a:pPr>
              <a:endParaRPr lang="tr-TR"/>
            </a:p>
          </p:txBody>
        </p:sp>
        <p:sp>
          <p:nvSpPr>
            <p:cNvPr id="486411" name="Freeform 11"/>
            <p:cNvSpPr>
              <a:spLocks/>
            </p:cNvSpPr>
            <p:nvPr/>
          </p:nvSpPr>
          <p:spPr bwMode="ltGray">
            <a:xfrm>
              <a:off x="4100" y="4020"/>
              <a:ext cx="166" cy="300"/>
            </a:xfrm>
            <a:custGeom>
              <a:avLst/>
              <a:gdLst/>
              <a:ahLst/>
              <a:cxnLst>
                <a:cxn ang="0">
                  <a:pos x="136" y="12"/>
                </a:cxn>
                <a:cxn ang="0">
                  <a:pos x="100" y="0"/>
                </a:cxn>
                <a:cxn ang="0">
                  <a:pos x="78" y="64"/>
                </a:cxn>
                <a:cxn ang="0">
                  <a:pos x="70" y="126"/>
                </a:cxn>
                <a:cxn ang="0">
                  <a:pos x="46" y="184"/>
                </a:cxn>
                <a:cxn ang="0">
                  <a:pos x="58" y="232"/>
                </a:cxn>
                <a:cxn ang="0">
                  <a:pos x="38" y="268"/>
                </a:cxn>
                <a:cxn ang="0">
                  <a:pos x="0" y="300"/>
                </a:cxn>
                <a:cxn ang="0">
                  <a:pos x="160" y="300"/>
                </a:cxn>
                <a:cxn ang="0">
                  <a:pos x="136" y="272"/>
                </a:cxn>
                <a:cxn ang="0">
                  <a:pos x="98" y="234"/>
                </a:cxn>
                <a:cxn ang="0">
                  <a:pos x="130" y="188"/>
                </a:cxn>
                <a:cxn ang="0">
                  <a:pos x="138" y="134"/>
                </a:cxn>
                <a:cxn ang="0">
                  <a:pos x="144" y="94"/>
                </a:cxn>
                <a:cxn ang="0">
                  <a:pos x="164" y="60"/>
                </a:cxn>
                <a:cxn ang="0">
                  <a:pos x="166" y="0"/>
                </a:cxn>
                <a:cxn ang="0">
                  <a:pos x="136" y="12"/>
                </a:cxn>
                <a:cxn ang="0">
                  <a:pos x="136" y="12"/>
                </a:cxn>
                <a:cxn ang="0">
                  <a:pos x="136" y="12"/>
                </a:cxn>
              </a:cxnLst>
              <a:rect l="0" t="0" r="r" b="b"/>
              <a:pathLst>
                <a:path w="166" h="300">
                  <a:moveTo>
                    <a:pt x="136" y="12"/>
                  </a:moveTo>
                  <a:lnTo>
                    <a:pt x="100" y="0"/>
                  </a:lnTo>
                  <a:lnTo>
                    <a:pt x="78" y="64"/>
                  </a:lnTo>
                  <a:lnTo>
                    <a:pt x="70" y="126"/>
                  </a:lnTo>
                  <a:lnTo>
                    <a:pt x="46" y="184"/>
                  </a:lnTo>
                  <a:lnTo>
                    <a:pt x="58" y="232"/>
                  </a:lnTo>
                  <a:lnTo>
                    <a:pt x="38" y="268"/>
                  </a:lnTo>
                  <a:lnTo>
                    <a:pt x="0" y="300"/>
                  </a:lnTo>
                  <a:lnTo>
                    <a:pt x="160" y="300"/>
                  </a:lnTo>
                  <a:lnTo>
                    <a:pt x="136" y="272"/>
                  </a:lnTo>
                  <a:lnTo>
                    <a:pt x="98" y="234"/>
                  </a:lnTo>
                  <a:lnTo>
                    <a:pt x="130" y="188"/>
                  </a:lnTo>
                  <a:lnTo>
                    <a:pt x="138" y="134"/>
                  </a:lnTo>
                  <a:lnTo>
                    <a:pt x="144" y="94"/>
                  </a:lnTo>
                  <a:lnTo>
                    <a:pt x="164" y="60"/>
                  </a:lnTo>
                  <a:lnTo>
                    <a:pt x="166" y="0"/>
                  </a:lnTo>
                  <a:lnTo>
                    <a:pt x="136" y="12"/>
                  </a:lnTo>
                  <a:lnTo>
                    <a:pt x="136" y="12"/>
                  </a:lnTo>
                  <a:lnTo>
                    <a:pt x="136" y="12"/>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pPr>
                <a:defRPr/>
              </a:pPr>
              <a:endParaRPr lang="tr-TR"/>
            </a:p>
          </p:txBody>
        </p:sp>
        <p:sp>
          <p:nvSpPr>
            <p:cNvPr id="486412" name="Freeform 12"/>
            <p:cNvSpPr>
              <a:spLocks/>
            </p:cNvSpPr>
            <p:nvPr/>
          </p:nvSpPr>
          <p:spPr bwMode="ltGray">
            <a:xfrm>
              <a:off x="3910" y="4038"/>
              <a:ext cx="237" cy="282"/>
            </a:xfrm>
            <a:custGeom>
              <a:avLst/>
              <a:gdLst/>
              <a:ahLst/>
              <a:cxnLst>
                <a:cxn ang="0">
                  <a:pos x="201" y="0"/>
                </a:cxn>
                <a:cxn ang="0">
                  <a:pos x="183" y="0"/>
                </a:cxn>
                <a:cxn ang="0">
                  <a:pos x="158" y="50"/>
                </a:cxn>
                <a:cxn ang="0">
                  <a:pos x="148" y="92"/>
                </a:cxn>
                <a:cxn ang="0">
                  <a:pos x="120" y="144"/>
                </a:cxn>
                <a:cxn ang="0">
                  <a:pos x="82" y="182"/>
                </a:cxn>
                <a:cxn ang="0">
                  <a:pos x="60" y="232"/>
                </a:cxn>
                <a:cxn ang="0">
                  <a:pos x="0" y="282"/>
                </a:cxn>
                <a:cxn ang="0">
                  <a:pos x="128" y="282"/>
                </a:cxn>
                <a:cxn ang="0">
                  <a:pos x="154" y="254"/>
                </a:cxn>
                <a:cxn ang="0">
                  <a:pos x="158" y="196"/>
                </a:cxn>
                <a:cxn ang="0">
                  <a:pos x="188" y="148"/>
                </a:cxn>
                <a:cxn ang="0">
                  <a:pos x="196" y="70"/>
                </a:cxn>
                <a:cxn ang="0">
                  <a:pos x="237" y="0"/>
                </a:cxn>
                <a:cxn ang="0">
                  <a:pos x="201" y="0"/>
                </a:cxn>
                <a:cxn ang="0">
                  <a:pos x="201" y="0"/>
                </a:cxn>
                <a:cxn ang="0">
                  <a:pos x="201" y="0"/>
                </a:cxn>
              </a:cxnLst>
              <a:rect l="0" t="0" r="r" b="b"/>
              <a:pathLst>
                <a:path w="237" h="282">
                  <a:moveTo>
                    <a:pt x="201" y="0"/>
                  </a:moveTo>
                  <a:lnTo>
                    <a:pt x="183" y="0"/>
                  </a:lnTo>
                  <a:lnTo>
                    <a:pt x="158" y="50"/>
                  </a:lnTo>
                  <a:lnTo>
                    <a:pt x="148" y="92"/>
                  </a:lnTo>
                  <a:lnTo>
                    <a:pt x="120" y="144"/>
                  </a:lnTo>
                  <a:lnTo>
                    <a:pt x="82" y="182"/>
                  </a:lnTo>
                  <a:lnTo>
                    <a:pt x="60" y="232"/>
                  </a:lnTo>
                  <a:lnTo>
                    <a:pt x="0" y="282"/>
                  </a:lnTo>
                  <a:lnTo>
                    <a:pt x="128" y="282"/>
                  </a:lnTo>
                  <a:lnTo>
                    <a:pt x="154" y="254"/>
                  </a:lnTo>
                  <a:lnTo>
                    <a:pt x="158" y="196"/>
                  </a:lnTo>
                  <a:lnTo>
                    <a:pt x="188" y="148"/>
                  </a:lnTo>
                  <a:lnTo>
                    <a:pt x="196" y="70"/>
                  </a:lnTo>
                  <a:lnTo>
                    <a:pt x="237" y="0"/>
                  </a:lnTo>
                  <a:lnTo>
                    <a:pt x="201" y="0"/>
                  </a:lnTo>
                  <a:lnTo>
                    <a:pt x="201" y="0"/>
                  </a:lnTo>
                  <a:lnTo>
                    <a:pt x="201" y="0"/>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pPr>
                <a:defRPr/>
              </a:pPr>
              <a:endParaRPr lang="tr-TR"/>
            </a:p>
          </p:txBody>
        </p:sp>
        <p:sp>
          <p:nvSpPr>
            <p:cNvPr id="486413" name="Freeform 13"/>
            <p:cNvSpPr>
              <a:spLocks/>
            </p:cNvSpPr>
            <p:nvPr/>
          </p:nvSpPr>
          <p:spPr bwMode="ltGray">
            <a:xfrm>
              <a:off x="3674" y="4086"/>
              <a:ext cx="196" cy="234"/>
            </a:xfrm>
            <a:custGeom>
              <a:avLst/>
              <a:gdLst/>
              <a:ahLst/>
              <a:cxnLst>
                <a:cxn ang="0">
                  <a:pos x="167" y="54"/>
                </a:cxn>
                <a:cxn ang="0">
                  <a:pos x="113" y="24"/>
                </a:cxn>
                <a:cxn ang="0">
                  <a:pos x="83" y="0"/>
                </a:cxn>
                <a:cxn ang="0">
                  <a:pos x="80" y="62"/>
                </a:cxn>
                <a:cxn ang="0">
                  <a:pos x="58" y="100"/>
                </a:cxn>
                <a:cxn ang="0">
                  <a:pos x="54" y="160"/>
                </a:cxn>
                <a:cxn ang="0">
                  <a:pos x="36" y="202"/>
                </a:cxn>
                <a:cxn ang="0">
                  <a:pos x="0" y="234"/>
                </a:cxn>
                <a:cxn ang="0">
                  <a:pos x="146" y="234"/>
                </a:cxn>
                <a:cxn ang="0">
                  <a:pos x="170" y="198"/>
                </a:cxn>
                <a:cxn ang="0">
                  <a:pos x="158" y="138"/>
                </a:cxn>
                <a:cxn ang="0">
                  <a:pos x="196" y="100"/>
                </a:cxn>
                <a:cxn ang="0">
                  <a:pos x="191" y="54"/>
                </a:cxn>
                <a:cxn ang="0">
                  <a:pos x="167" y="54"/>
                </a:cxn>
                <a:cxn ang="0">
                  <a:pos x="167" y="54"/>
                </a:cxn>
                <a:cxn ang="0">
                  <a:pos x="167" y="54"/>
                </a:cxn>
              </a:cxnLst>
              <a:rect l="0" t="0" r="r" b="b"/>
              <a:pathLst>
                <a:path w="196" h="234">
                  <a:moveTo>
                    <a:pt x="167" y="54"/>
                  </a:moveTo>
                  <a:lnTo>
                    <a:pt x="113" y="24"/>
                  </a:lnTo>
                  <a:lnTo>
                    <a:pt x="83" y="0"/>
                  </a:lnTo>
                  <a:lnTo>
                    <a:pt x="80" y="62"/>
                  </a:lnTo>
                  <a:lnTo>
                    <a:pt x="58" y="100"/>
                  </a:lnTo>
                  <a:lnTo>
                    <a:pt x="54" y="160"/>
                  </a:lnTo>
                  <a:lnTo>
                    <a:pt x="36" y="202"/>
                  </a:lnTo>
                  <a:lnTo>
                    <a:pt x="0" y="234"/>
                  </a:lnTo>
                  <a:lnTo>
                    <a:pt x="146" y="234"/>
                  </a:lnTo>
                  <a:lnTo>
                    <a:pt x="170" y="198"/>
                  </a:lnTo>
                  <a:lnTo>
                    <a:pt x="158" y="138"/>
                  </a:lnTo>
                  <a:lnTo>
                    <a:pt x="196" y="100"/>
                  </a:lnTo>
                  <a:lnTo>
                    <a:pt x="191" y="54"/>
                  </a:lnTo>
                  <a:lnTo>
                    <a:pt x="167" y="54"/>
                  </a:lnTo>
                  <a:lnTo>
                    <a:pt x="167" y="54"/>
                  </a:lnTo>
                  <a:lnTo>
                    <a:pt x="167" y="54"/>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pPr>
                <a:defRPr/>
              </a:pPr>
              <a:endParaRPr lang="tr-TR"/>
            </a:p>
          </p:txBody>
        </p:sp>
        <p:sp>
          <p:nvSpPr>
            <p:cNvPr id="486414" name="Freeform 14"/>
            <p:cNvSpPr>
              <a:spLocks/>
            </p:cNvSpPr>
            <p:nvPr/>
          </p:nvSpPr>
          <p:spPr bwMode="ltGray">
            <a:xfrm>
              <a:off x="3476" y="4068"/>
              <a:ext cx="190" cy="252"/>
            </a:xfrm>
            <a:custGeom>
              <a:avLst/>
              <a:gdLst/>
              <a:ahLst/>
              <a:cxnLst>
                <a:cxn ang="0">
                  <a:pos x="190" y="0"/>
                </a:cxn>
                <a:cxn ang="0">
                  <a:pos x="166" y="0"/>
                </a:cxn>
                <a:cxn ang="0">
                  <a:pos x="158" y="38"/>
                </a:cxn>
                <a:cxn ang="0">
                  <a:pos x="138" y="120"/>
                </a:cxn>
                <a:cxn ang="0">
                  <a:pos x="94" y="180"/>
                </a:cxn>
                <a:cxn ang="0">
                  <a:pos x="62" y="234"/>
                </a:cxn>
                <a:cxn ang="0">
                  <a:pos x="0" y="252"/>
                </a:cxn>
                <a:cxn ang="0">
                  <a:pos x="128" y="252"/>
                </a:cxn>
                <a:cxn ang="0">
                  <a:pos x="142" y="188"/>
                </a:cxn>
                <a:cxn ang="0">
                  <a:pos x="186" y="90"/>
                </a:cxn>
                <a:cxn ang="0">
                  <a:pos x="190" y="38"/>
                </a:cxn>
                <a:cxn ang="0">
                  <a:pos x="190" y="0"/>
                </a:cxn>
                <a:cxn ang="0">
                  <a:pos x="190" y="0"/>
                </a:cxn>
                <a:cxn ang="0">
                  <a:pos x="190" y="0"/>
                </a:cxn>
                <a:cxn ang="0">
                  <a:pos x="190" y="0"/>
                </a:cxn>
              </a:cxnLst>
              <a:rect l="0" t="0" r="r" b="b"/>
              <a:pathLst>
                <a:path w="190" h="252">
                  <a:moveTo>
                    <a:pt x="190" y="0"/>
                  </a:moveTo>
                  <a:lnTo>
                    <a:pt x="166" y="0"/>
                  </a:lnTo>
                  <a:lnTo>
                    <a:pt x="158" y="38"/>
                  </a:lnTo>
                  <a:lnTo>
                    <a:pt x="138" y="120"/>
                  </a:lnTo>
                  <a:lnTo>
                    <a:pt x="94" y="180"/>
                  </a:lnTo>
                  <a:lnTo>
                    <a:pt x="62" y="234"/>
                  </a:lnTo>
                  <a:lnTo>
                    <a:pt x="0" y="252"/>
                  </a:lnTo>
                  <a:lnTo>
                    <a:pt x="128" y="252"/>
                  </a:lnTo>
                  <a:lnTo>
                    <a:pt x="142" y="188"/>
                  </a:lnTo>
                  <a:lnTo>
                    <a:pt x="186" y="90"/>
                  </a:lnTo>
                  <a:lnTo>
                    <a:pt x="190" y="38"/>
                  </a:lnTo>
                  <a:lnTo>
                    <a:pt x="190" y="0"/>
                  </a:lnTo>
                  <a:lnTo>
                    <a:pt x="190" y="0"/>
                  </a:lnTo>
                  <a:lnTo>
                    <a:pt x="190" y="0"/>
                  </a:lnTo>
                  <a:lnTo>
                    <a:pt x="190" y="0"/>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pPr>
                <a:defRPr/>
              </a:pPr>
              <a:endParaRPr lang="tr-TR"/>
            </a:p>
          </p:txBody>
        </p:sp>
        <p:sp>
          <p:nvSpPr>
            <p:cNvPr id="486415" name="Freeform 15"/>
            <p:cNvSpPr>
              <a:spLocks/>
            </p:cNvSpPr>
            <p:nvPr/>
          </p:nvSpPr>
          <p:spPr bwMode="ltGray">
            <a:xfrm>
              <a:off x="3170" y="4188"/>
              <a:ext cx="230" cy="132"/>
            </a:xfrm>
            <a:custGeom>
              <a:avLst/>
              <a:gdLst/>
              <a:ahLst/>
              <a:cxnLst>
                <a:cxn ang="0">
                  <a:pos x="197" y="0"/>
                </a:cxn>
                <a:cxn ang="0">
                  <a:pos x="191" y="0"/>
                </a:cxn>
                <a:cxn ang="0">
                  <a:pos x="185" y="0"/>
                </a:cxn>
                <a:cxn ang="0">
                  <a:pos x="173" y="0"/>
                </a:cxn>
                <a:cxn ang="0">
                  <a:pos x="161" y="0"/>
                </a:cxn>
                <a:cxn ang="0">
                  <a:pos x="155" y="0"/>
                </a:cxn>
                <a:cxn ang="0">
                  <a:pos x="138" y="6"/>
                </a:cxn>
                <a:cxn ang="0">
                  <a:pos x="132" y="6"/>
                </a:cxn>
                <a:cxn ang="0">
                  <a:pos x="35" y="18"/>
                </a:cxn>
                <a:cxn ang="0">
                  <a:pos x="11" y="30"/>
                </a:cxn>
                <a:cxn ang="0">
                  <a:pos x="23" y="54"/>
                </a:cxn>
                <a:cxn ang="0">
                  <a:pos x="0" y="100"/>
                </a:cxn>
                <a:cxn ang="0">
                  <a:pos x="0" y="132"/>
                </a:cxn>
                <a:cxn ang="0">
                  <a:pos x="162" y="132"/>
                </a:cxn>
                <a:cxn ang="0">
                  <a:pos x="204" y="88"/>
                </a:cxn>
                <a:cxn ang="0">
                  <a:pos x="230" y="46"/>
                </a:cxn>
                <a:cxn ang="0">
                  <a:pos x="214" y="24"/>
                </a:cxn>
                <a:cxn ang="0">
                  <a:pos x="215" y="0"/>
                </a:cxn>
                <a:cxn ang="0">
                  <a:pos x="209" y="0"/>
                </a:cxn>
                <a:cxn ang="0">
                  <a:pos x="203" y="0"/>
                </a:cxn>
                <a:cxn ang="0">
                  <a:pos x="203" y="0"/>
                </a:cxn>
                <a:cxn ang="0">
                  <a:pos x="197" y="0"/>
                </a:cxn>
                <a:cxn ang="0">
                  <a:pos x="197" y="0"/>
                </a:cxn>
                <a:cxn ang="0">
                  <a:pos x="197" y="0"/>
                </a:cxn>
              </a:cxnLst>
              <a:rect l="0" t="0" r="r" b="b"/>
              <a:pathLst>
                <a:path w="230" h="132">
                  <a:moveTo>
                    <a:pt x="197" y="0"/>
                  </a:moveTo>
                  <a:lnTo>
                    <a:pt x="191" y="0"/>
                  </a:lnTo>
                  <a:lnTo>
                    <a:pt x="185" y="0"/>
                  </a:lnTo>
                  <a:lnTo>
                    <a:pt x="173" y="0"/>
                  </a:lnTo>
                  <a:lnTo>
                    <a:pt x="161" y="0"/>
                  </a:lnTo>
                  <a:lnTo>
                    <a:pt x="155" y="0"/>
                  </a:lnTo>
                  <a:lnTo>
                    <a:pt x="138" y="6"/>
                  </a:lnTo>
                  <a:lnTo>
                    <a:pt x="132" y="6"/>
                  </a:lnTo>
                  <a:lnTo>
                    <a:pt x="35" y="18"/>
                  </a:lnTo>
                  <a:lnTo>
                    <a:pt x="11" y="30"/>
                  </a:lnTo>
                  <a:lnTo>
                    <a:pt x="23" y="54"/>
                  </a:lnTo>
                  <a:lnTo>
                    <a:pt x="0" y="100"/>
                  </a:lnTo>
                  <a:lnTo>
                    <a:pt x="0" y="132"/>
                  </a:lnTo>
                  <a:lnTo>
                    <a:pt x="162" y="132"/>
                  </a:lnTo>
                  <a:lnTo>
                    <a:pt x="204" y="88"/>
                  </a:lnTo>
                  <a:lnTo>
                    <a:pt x="230" y="46"/>
                  </a:lnTo>
                  <a:lnTo>
                    <a:pt x="214" y="24"/>
                  </a:lnTo>
                  <a:lnTo>
                    <a:pt x="215" y="0"/>
                  </a:lnTo>
                  <a:lnTo>
                    <a:pt x="209" y="0"/>
                  </a:lnTo>
                  <a:lnTo>
                    <a:pt x="203" y="0"/>
                  </a:lnTo>
                  <a:lnTo>
                    <a:pt x="203" y="0"/>
                  </a:lnTo>
                  <a:lnTo>
                    <a:pt x="197" y="0"/>
                  </a:lnTo>
                  <a:lnTo>
                    <a:pt x="197" y="0"/>
                  </a:lnTo>
                  <a:lnTo>
                    <a:pt x="197" y="0"/>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pPr>
                <a:defRPr/>
              </a:pPr>
              <a:endParaRPr lang="tr-TR"/>
            </a:p>
          </p:txBody>
        </p:sp>
        <p:sp>
          <p:nvSpPr>
            <p:cNvPr id="486416" name="Freeform 16"/>
            <p:cNvSpPr>
              <a:spLocks/>
            </p:cNvSpPr>
            <p:nvPr/>
          </p:nvSpPr>
          <p:spPr bwMode="ltGray">
            <a:xfrm>
              <a:off x="3044" y="4218"/>
              <a:ext cx="89" cy="102"/>
            </a:xfrm>
            <a:custGeom>
              <a:avLst/>
              <a:gdLst/>
              <a:ahLst/>
              <a:cxnLst>
                <a:cxn ang="0">
                  <a:pos x="71" y="0"/>
                </a:cxn>
                <a:cxn ang="0">
                  <a:pos x="66" y="48"/>
                </a:cxn>
                <a:cxn ang="0">
                  <a:pos x="30" y="72"/>
                </a:cxn>
                <a:cxn ang="0">
                  <a:pos x="0" y="102"/>
                </a:cxn>
                <a:cxn ang="0">
                  <a:pos x="66" y="102"/>
                </a:cxn>
                <a:cxn ang="0">
                  <a:pos x="88" y="56"/>
                </a:cxn>
                <a:cxn ang="0">
                  <a:pos x="89" y="6"/>
                </a:cxn>
                <a:cxn ang="0">
                  <a:pos x="71" y="0"/>
                </a:cxn>
                <a:cxn ang="0">
                  <a:pos x="71" y="0"/>
                </a:cxn>
                <a:cxn ang="0">
                  <a:pos x="71" y="0"/>
                </a:cxn>
              </a:cxnLst>
              <a:rect l="0" t="0" r="r" b="b"/>
              <a:pathLst>
                <a:path w="89" h="102">
                  <a:moveTo>
                    <a:pt x="71" y="0"/>
                  </a:moveTo>
                  <a:lnTo>
                    <a:pt x="66" y="48"/>
                  </a:lnTo>
                  <a:lnTo>
                    <a:pt x="30" y="72"/>
                  </a:lnTo>
                  <a:lnTo>
                    <a:pt x="0" y="102"/>
                  </a:lnTo>
                  <a:lnTo>
                    <a:pt x="66" y="102"/>
                  </a:lnTo>
                  <a:lnTo>
                    <a:pt x="88" y="56"/>
                  </a:lnTo>
                  <a:lnTo>
                    <a:pt x="89" y="6"/>
                  </a:lnTo>
                  <a:lnTo>
                    <a:pt x="71" y="0"/>
                  </a:lnTo>
                  <a:lnTo>
                    <a:pt x="71" y="0"/>
                  </a:lnTo>
                  <a:lnTo>
                    <a:pt x="71" y="0"/>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pPr>
                <a:defRPr/>
              </a:pPr>
              <a:endParaRPr lang="tr-TR"/>
            </a:p>
          </p:txBody>
        </p:sp>
        <p:sp>
          <p:nvSpPr>
            <p:cNvPr id="486417" name="Freeform 17"/>
            <p:cNvSpPr>
              <a:spLocks/>
            </p:cNvSpPr>
            <p:nvPr/>
          </p:nvSpPr>
          <p:spPr bwMode="ltGray">
            <a:xfrm>
              <a:off x="5482" y="3367"/>
              <a:ext cx="278" cy="953"/>
            </a:xfrm>
            <a:custGeom>
              <a:avLst/>
              <a:gdLst/>
              <a:ahLst/>
              <a:cxnLst>
                <a:cxn ang="0">
                  <a:pos x="278" y="24"/>
                </a:cxn>
                <a:cxn ang="0">
                  <a:pos x="272" y="24"/>
                </a:cxn>
                <a:cxn ang="0">
                  <a:pos x="272" y="18"/>
                </a:cxn>
                <a:cxn ang="0">
                  <a:pos x="266" y="18"/>
                </a:cxn>
                <a:cxn ang="0">
                  <a:pos x="254" y="12"/>
                </a:cxn>
                <a:cxn ang="0">
                  <a:pos x="236" y="6"/>
                </a:cxn>
                <a:cxn ang="0">
                  <a:pos x="212" y="0"/>
                </a:cxn>
                <a:cxn ang="0">
                  <a:pos x="206" y="6"/>
                </a:cxn>
                <a:cxn ang="0">
                  <a:pos x="198" y="129"/>
                </a:cxn>
                <a:cxn ang="0">
                  <a:pos x="184" y="209"/>
                </a:cxn>
                <a:cxn ang="0">
                  <a:pos x="182" y="249"/>
                </a:cxn>
                <a:cxn ang="0">
                  <a:pos x="200" y="339"/>
                </a:cxn>
                <a:cxn ang="0">
                  <a:pos x="186" y="481"/>
                </a:cxn>
                <a:cxn ang="0">
                  <a:pos x="176" y="521"/>
                </a:cxn>
                <a:cxn ang="0">
                  <a:pos x="156" y="601"/>
                </a:cxn>
                <a:cxn ang="0">
                  <a:pos x="172" y="681"/>
                </a:cxn>
                <a:cxn ang="0">
                  <a:pos x="138" y="765"/>
                </a:cxn>
                <a:cxn ang="0">
                  <a:pos x="96" y="847"/>
                </a:cxn>
                <a:cxn ang="0">
                  <a:pos x="50" y="899"/>
                </a:cxn>
                <a:cxn ang="0">
                  <a:pos x="0" y="953"/>
                </a:cxn>
                <a:cxn ang="0">
                  <a:pos x="278" y="953"/>
                </a:cxn>
                <a:cxn ang="0">
                  <a:pos x="278" y="24"/>
                </a:cxn>
                <a:cxn ang="0">
                  <a:pos x="278" y="24"/>
                </a:cxn>
                <a:cxn ang="0">
                  <a:pos x="278" y="24"/>
                </a:cxn>
              </a:cxnLst>
              <a:rect l="0" t="0" r="r" b="b"/>
              <a:pathLst>
                <a:path w="278" h="953">
                  <a:moveTo>
                    <a:pt x="278" y="24"/>
                  </a:moveTo>
                  <a:lnTo>
                    <a:pt x="272" y="24"/>
                  </a:lnTo>
                  <a:lnTo>
                    <a:pt x="272" y="18"/>
                  </a:lnTo>
                  <a:lnTo>
                    <a:pt x="266" y="18"/>
                  </a:lnTo>
                  <a:lnTo>
                    <a:pt x="254" y="12"/>
                  </a:lnTo>
                  <a:lnTo>
                    <a:pt x="236" y="6"/>
                  </a:lnTo>
                  <a:lnTo>
                    <a:pt x="212" y="0"/>
                  </a:lnTo>
                  <a:lnTo>
                    <a:pt x="206" y="6"/>
                  </a:lnTo>
                  <a:lnTo>
                    <a:pt x="198" y="129"/>
                  </a:lnTo>
                  <a:lnTo>
                    <a:pt x="184" y="209"/>
                  </a:lnTo>
                  <a:lnTo>
                    <a:pt x="182" y="249"/>
                  </a:lnTo>
                  <a:lnTo>
                    <a:pt x="200" y="339"/>
                  </a:lnTo>
                  <a:lnTo>
                    <a:pt x="186" y="481"/>
                  </a:lnTo>
                  <a:lnTo>
                    <a:pt x="176" y="521"/>
                  </a:lnTo>
                  <a:lnTo>
                    <a:pt x="156" y="601"/>
                  </a:lnTo>
                  <a:lnTo>
                    <a:pt x="172" y="681"/>
                  </a:lnTo>
                  <a:lnTo>
                    <a:pt x="138" y="765"/>
                  </a:lnTo>
                  <a:lnTo>
                    <a:pt x="96" y="847"/>
                  </a:lnTo>
                  <a:lnTo>
                    <a:pt x="50" y="899"/>
                  </a:lnTo>
                  <a:lnTo>
                    <a:pt x="0" y="953"/>
                  </a:lnTo>
                  <a:lnTo>
                    <a:pt x="278" y="953"/>
                  </a:lnTo>
                  <a:lnTo>
                    <a:pt x="278" y="24"/>
                  </a:lnTo>
                  <a:lnTo>
                    <a:pt x="278" y="24"/>
                  </a:lnTo>
                  <a:lnTo>
                    <a:pt x="278" y="24"/>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pPr>
                <a:defRPr/>
              </a:pPr>
              <a:endParaRPr lang="tr-TR"/>
            </a:p>
          </p:txBody>
        </p:sp>
      </p:grpSp>
      <p:sp>
        <p:nvSpPr>
          <p:cNvPr id="486418" name="Rectangle 18"/>
          <p:cNvSpPr>
            <a:spLocks noGrp="1" noChangeArrowheads="1"/>
          </p:cNvSpPr>
          <p:nvPr>
            <p:ph type="title"/>
          </p:nvPr>
        </p:nvSpPr>
        <p:spPr bwMode="auto">
          <a:xfrm>
            <a:off x="457200" y="277813"/>
            <a:ext cx="8229600" cy="1139825"/>
          </a:xfrm>
          <a:prstGeom prst="rect">
            <a:avLst/>
          </a:prstGeom>
          <a:noFill/>
          <a:ln w="9525">
            <a:noFill/>
            <a:miter lim="800000"/>
            <a:headEnd/>
            <a:tailEnd/>
          </a:ln>
          <a:effectLst/>
        </p:spPr>
        <p:txBody>
          <a:bodyPr vert="horz" wrap="square" lIns="91440" tIns="45720" rIns="91440" bIns="45720" numCol="1" anchor="ctr" anchorCtr="1" compatLnSpc="1">
            <a:prstTxWarp prst="textNoShape">
              <a:avLst/>
            </a:prstTxWarp>
          </a:bodyPr>
          <a:lstStyle/>
          <a:p>
            <a:pPr lvl="0"/>
            <a:r>
              <a:rPr lang="tr-TR" smtClean="0"/>
              <a:t>Asıl başlık stili için tıklatın</a:t>
            </a:r>
          </a:p>
        </p:txBody>
      </p:sp>
      <p:sp>
        <p:nvSpPr>
          <p:cNvPr id="486419" name="Rectangle 19"/>
          <p:cNvSpPr>
            <a:spLocks noGrp="1" noChangeArrowheads="1"/>
          </p:cNvSpPr>
          <p:nvPr>
            <p:ph type="dt" sz="half" idx="2"/>
          </p:nvPr>
        </p:nvSpPr>
        <p:spPr bwMode="auto">
          <a:xfrm>
            <a:off x="457200" y="6243638"/>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effectLst>
                  <a:outerShdw blurRad="38100" dist="38100" dir="2700000" algn="tl">
                    <a:srgbClr val="000000"/>
                  </a:outerShdw>
                </a:effectLst>
              </a:defRPr>
            </a:lvl1pPr>
          </a:lstStyle>
          <a:p>
            <a:pPr>
              <a:defRPr/>
            </a:pPr>
            <a:endParaRPr lang="tr-TR"/>
          </a:p>
        </p:txBody>
      </p:sp>
      <p:sp>
        <p:nvSpPr>
          <p:cNvPr id="486420" name="Rectangle 20"/>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200">
                <a:effectLst>
                  <a:outerShdw blurRad="38100" dist="38100" dir="2700000" algn="tl">
                    <a:srgbClr val="000000"/>
                  </a:outerShdw>
                </a:effectLst>
              </a:defRPr>
            </a:lvl1pPr>
          </a:lstStyle>
          <a:p>
            <a:pPr>
              <a:defRPr/>
            </a:pPr>
            <a:endParaRPr lang="tr-TR"/>
          </a:p>
        </p:txBody>
      </p:sp>
      <p:sp>
        <p:nvSpPr>
          <p:cNvPr id="486421" name="Rectangle 21"/>
          <p:cNvSpPr>
            <a:spLocks noGrp="1" noChangeArrowheads="1"/>
          </p:cNvSpPr>
          <p:nvPr>
            <p:ph type="sldNum" sz="quarter" idx="4"/>
          </p:nvPr>
        </p:nvSpPr>
        <p:spPr bwMode="auto">
          <a:xfrm>
            <a:off x="6553200" y="6243638"/>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effectLst>
                  <a:outerShdw blurRad="38100" dist="38100" dir="2700000" algn="tl">
                    <a:srgbClr val="000000"/>
                  </a:outerShdw>
                </a:effectLst>
              </a:defRPr>
            </a:lvl1pPr>
          </a:lstStyle>
          <a:p>
            <a:pPr>
              <a:defRPr/>
            </a:pPr>
            <a:fld id="{AC767D2E-2D0C-40AE-8CE1-5BABFBE90EDE}" type="slidenum">
              <a:rPr lang="tr-TR"/>
              <a:pPr>
                <a:defRPr/>
              </a:pPr>
              <a:t>‹#›</a:t>
            </a:fld>
            <a:endParaRPr lang="tr-TR"/>
          </a:p>
        </p:txBody>
      </p:sp>
      <p:sp>
        <p:nvSpPr>
          <p:cNvPr id="486422" name="Rectangle 22"/>
          <p:cNvSpPr>
            <a:spLocks noGrp="1" noChangeArrowheads="1"/>
          </p:cNvSpPr>
          <p:nvPr>
            <p:ph type="body" idx="1"/>
          </p:nvPr>
        </p:nvSpPr>
        <p:spPr bwMode="auto">
          <a:xfrm>
            <a:off x="457200" y="1600200"/>
            <a:ext cx="8229600" cy="45307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p>
        </p:txBody>
      </p:sp>
    </p:spTree>
  </p:cSld>
  <p:clrMap bg1="dk2" tx1="lt1" bg2="dk1" tx2="lt2" accent1="accent1" accent2="accent2" accent3="accent3" accent4="accent4" accent5="accent5" accent6="accent6" hlink="hlink" folHlink="folHlink"/>
  <p:sldLayoutIdLst>
    <p:sldLayoutId id="2147483780" r:id="rId1"/>
    <p:sldLayoutId id="2147483765" r:id="rId2"/>
    <p:sldLayoutId id="2147483766" r:id="rId3"/>
    <p:sldLayoutId id="2147483767" r:id="rId4"/>
    <p:sldLayoutId id="2147483768" r:id="rId5"/>
    <p:sldLayoutId id="2147483769" r:id="rId6"/>
    <p:sldLayoutId id="2147483770" r:id="rId7"/>
    <p:sldLayoutId id="2147483771" r:id="rId8"/>
    <p:sldLayoutId id="2147483772" r:id="rId9"/>
    <p:sldLayoutId id="2147483773" r:id="rId10"/>
    <p:sldLayoutId id="2147483774" r:id="rId11"/>
    <p:sldLayoutId id="2147483775" r:id="rId12"/>
    <p:sldLayoutId id="2147483776" r:id="rId13"/>
    <p:sldLayoutId id="2147483777" r:id="rId14"/>
    <p:sldLayoutId id="2147483778" r:id="rId15"/>
    <p:sldLayoutId id="2147483779" r:id="rId16"/>
  </p:sldLayoutIdLst>
  <p:txStyles>
    <p:titleStyle>
      <a:lvl1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2pPr>
      <a:lvl3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3pPr>
      <a:lvl4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4pPr>
      <a:lvl5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9pPr>
    </p:titleStyle>
    <p:bodyStyle>
      <a:lvl1pPr marL="342900" indent="-342900" algn="l" rtl="0" eaLnBrk="0" fontAlgn="base" hangingPunct="0">
        <a:spcBef>
          <a:spcPct val="20000"/>
        </a:spcBef>
        <a:spcAft>
          <a:spcPct val="0"/>
        </a:spcAft>
        <a:buClr>
          <a:schemeClr val="hlink"/>
        </a:buClr>
        <a:buSzPct val="70000"/>
        <a:buFont typeface="Wingdings" pitchFamily="2" charset="2"/>
        <a:buChar char="u"/>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tx2"/>
        </a:buClr>
        <a:buSzPct val="70000"/>
        <a:buFont typeface="Wingdings" pitchFamily="2" charset="2"/>
        <a:buChar char="u"/>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har char="–"/>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folHlink"/>
        </a:buClr>
        <a:buSzPct val="70000"/>
        <a:buFont typeface="Wingdings" pitchFamily="2" charset="2"/>
        <a:buChar char="u"/>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folHlink"/>
        </a:buClr>
        <a:buSzPct val="70000"/>
        <a:buFont typeface="Wingdings" pitchFamily="2" charset="2"/>
        <a:buChar char="u"/>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folHlink"/>
        </a:buClr>
        <a:buSzPct val="70000"/>
        <a:buFont typeface="Wingdings" pitchFamily="2" charset="2"/>
        <a:buChar char="u"/>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folHlink"/>
        </a:buClr>
        <a:buSzPct val="70000"/>
        <a:buFont typeface="Wingdings" pitchFamily="2" charset="2"/>
        <a:buChar char="u"/>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folHlink"/>
        </a:buClr>
        <a:buSzPct val="70000"/>
        <a:buFont typeface="Wingdings" pitchFamily="2" charset="2"/>
        <a:buChar char="u"/>
        <a:defRPr sz="2000">
          <a:solidFill>
            <a:schemeClr val="tx1"/>
          </a:solidFill>
          <a:effectLst>
            <a:outerShdw blurRad="38100" dist="38100" dir="2700000" algn="tl">
              <a:srgbClr val="000000"/>
            </a:outerShdw>
          </a:effectLst>
          <a:latin typeface="+mn-lt"/>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8035" name="Rectangle 3"/>
          <p:cNvSpPr>
            <a:spLocks noGrp="1" noChangeArrowheads="1"/>
          </p:cNvSpPr>
          <p:nvPr>
            <p:ph type="body" idx="1"/>
          </p:nvPr>
        </p:nvSpPr>
        <p:spPr>
          <a:xfrm>
            <a:off x="611188" y="919163"/>
            <a:ext cx="8229600" cy="4525962"/>
          </a:xfrm>
        </p:spPr>
        <p:txBody>
          <a:bodyPr/>
          <a:lstStyle/>
          <a:p>
            <a:pPr algn="ctr" eaLnBrk="1" hangingPunct="1">
              <a:buFont typeface="Wingdings" pitchFamily="2" charset="2"/>
              <a:buNone/>
              <a:defRPr/>
            </a:pPr>
            <a:r>
              <a:rPr lang="tr-TR" sz="4800" b="1" dirty="0" smtClean="0"/>
              <a:t>ENDODONTİK TEDAVİ SIRASINDA</a:t>
            </a:r>
          </a:p>
          <a:p>
            <a:pPr algn="ctr" eaLnBrk="1" hangingPunct="1">
              <a:buFont typeface="Wingdings" pitchFamily="2" charset="2"/>
              <a:buNone/>
              <a:defRPr/>
            </a:pPr>
            <a:r>
              <a:rPr lang="tr-TR" sz="4800" b="1" dirty="0" smtClean="0"/>
              <a:t>KARŞILAŞILABİLEN </a:t>
            </a:r>
          </a:p>
          <a:p>
            <a:pPr algn="ctr" eaLnBrk="1" hangingPunct="1">
              <a:buFont typeface="Wingdings" pitchFamily="2" charset="2"/>
              <a:buNone/>
              <a:defRPr/>
            </a:pPr>
            <a:r>
              <a:rPr lang="tr-TR" sz="4800" b="1" dirty="0" smtClean="0"/>
              <a:t>KOMPLİKASYONLAR</a:t>
            </a:r>
          </a:p>
        </p:txBody>
      </p:sp>
      <p:sp>
        <p:nvSpPr>
          <p:cNvPr id="8195" name="Text Box 4"/>
          <p:cNvSpPr txBox="1">
            <a:spLocks noChangeArrowheads="1"/>
          </p:cNvSpPr>
          <p:nvPr/>
        </p:nvSpPr>
        <p:spPr bwMode="auto">
          <a:xfrm>
            <a:off x="3924300" y="5719763"/>
            <a:ext cx="4965700" cy="457200"/>
          </a:xfrm>
          <a:prstGeom prst="rect">
            <a:avLst/>
          </a:prstGeom>
          <a:noFill/>
          <a:ln w="9525">
            <a:noFill/>
            <a:miter lim="800000"/>
            <a:headEnd/>
            <a:tailEnd/>
          </a:ln>
        </p:spPr>
        <p:txBody>
          <a:bodyPr wrap="none">
            <a:spAutoFit/>
          </a:bodyPr>
          <a:lstStyle/>
          <a:p>
            <a:r>
              <a:rPr lang="tr-TR" sz="2400" b="1" i="1"/>
              <a:t>Prof.Dr. Fatmagül ZIRAMAN</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4"/>
          <p:cNvSpPr>
            <a:spLocks noChangeArrowheads="1"/>
          </p:cNvSpPr>
          <p:nvPr/>
        </p:nvSpPr>
        <p:spPr bwMode="auto">
          <a:xfrm>
            <a:off x="179388" y="115888"/>
            <a:ext cx="8713787" cy="1373187"/>
          </a:xfrm>
          <a:prstGeom prst="rect">
            <a:avLst/>
          </a:prstGeom>
          <a:noFill/>
          <a:ln w="9525">
            <a:noFill/>
            <a:miter lim="800000"/>
            <a:headEnd/>
            <a:tailEnd/>
          </a:ln>
        </p:spPr>
        <p:txBody>
          <a:bodyPr>
            <a:spAutoFit/>
          </a:bodyPr>
          <a:lstStyle/>
          <a:p>
            <a:r>
              <a:rPr lang="tr-TR" sz="2800" b="1">
                <a:solidFill>
                  <a:srgbClr val="FFFF66"/>
                </a:solidFill>
              </a:rPr>
              <a:t>3. Giriş kavitesi hazırlanması sırasında oluşan komplikasyonlar</a:t>
            </a:r>
          </a:p>
          <a:p>
            <a:endParaRPr lang="tr-TR" sz="2800" b="1">
              <a:solidFill>
                <a:srgbClr val="FFFF66"/>
              </a:solidFill>
            </a:endParaRPr>
          </a:p>
        </p:txBody>
      </p:sp>
      <p:sp>
        <p:nvSpPr>
          <p:cNvPr id="18435" name="Text Box 5"/>
          <p:cNvSpPr txBox="1">
            <a:spLocks noChangeArrowheads="1"/>
          </p:cNvSpPr>
          <p:nvPr/>
        </p:nvSpPr>
        <p:spPr bwMode="auto">
          <a:xfrm>
            <a:off x="0" y="1052513"/>
            <a:ext cx="8964613" cy="3567112"/>
          </a:xfrm>
          <a:prstGeom prst="rect">
            <a:avLst/>
          </a:prstGeom>
          <a:noFill/>
          <a:ln w="9525">
            <a:noFill/>
            <a:miter lim="800000"/>
            <a:headEnd/>
            <a:tailEnd/>
          </a:ln>
        </p:spPr>
        <p:txBody>
          <a:bodyPr>
            <a:spAutoFit/>
          </a:bodyPr>
          <a:lstStyle/>
          <a:p>
            <a:pPr marL="342900" indent="-342900"/>
            <a:r>
              <a:rPr lang="tr-TR" sz="2800" b="1"/>
              <a:t>	</a:t>
            </a:r>
            <a:r>
              <a:rPr lang="tr-TR" sz="2800" b="1" u="sng"/>
              <a:t>A.Giriş Kavitesinin Yetersiz Açılması:</a:t>
            </a:r>
          </a:p>
          <a:p>
            <a:pPr marL="342900" indent="-342900"/>
            <a:endParaRPr lang="tr-TR" b="1" u="sng"/>
          </a:p>
          <a:p>
            <a:pPr marL="342900" indent="-342900" algn="just"/>
            <a:r>
              <a:rPr lang="tr-TR" b="1"/>
              <a:t>	Yetersiz giriş kaviteleri tedavinin başarısız olmasına neden olur ve tedaviyi zorlaştırır. En sık rastlanılan problem kanallara düz bir giriş yolunda ilerlenmemesi ve pulpa boynuzlarının tamamen uzaklaştırılamaması sonucu koroner bölgenin renklenmesi ve kanalın devamlı olarak kontamine olmasıdır. Köklerde ilave kanalların oranı yüksek bulunmuştur. Tüm kanal ağızlarını görecek şekilde bir giriş kavitesi açılmazsa bu ilave kanallar atlanır ve başarısız olunur.</a:t>
            </a:r>
          </a:p>
        </p:txBody>
      </p:sp>
      <p:sp>
        <p:nvSpPr>
          <p:cNvPr id="18436" name="Rectangle 6"/>
          <p:cNvSpPr>
            <a:spLocks noChangeArrowheads="1"/>
          </p:cNvSpPr>
          <p:nvPr/>
        </p:nvSpPr>
        <p:spPr bwMode="auto">
          <a:xfrm>
            <a:off x="-107950" y="4797425"/>
            <a:ext cx="6985000" cy="431800"/>
          </a:xfrm>
          <a:prstGeom prst="rect">
            <a:avLst/>
          </a:prstGeom>
          <a:noFill/>
          <a:ln w="9525">
            <a:noFill/>
            <a:miter lim="800000"/>
            <a:headEnd/>
            <a:tailEnd/>
          </a:ln>
        </p:spPr>
        <p:txBody>
          <a:bodyPr anchor="ctr" anchorCtr="1"/>
          <a:lstStyle/>
          <a:p>
            <a:pPr algn="ctr"/>
            <a:r>
              <a:rPr lang="tr-TR" sz="2800" b="1" u="sng">
                <a:latin typeface="Arial" charset="0"/>
              </a:rPr>
              <a:t>B. Giriş Kavitesinin Geniş Açılması:</a:t>
            </a:r>
            <a:br>
              <a:rPr lang="tr-TR" sz="2800" b="1" u="sng">
                <a:latin typeface="Arial" charset="0"/>
              </a:rPr>
            </a:br>
            <a:endParaRPr lang="tr-TR" sz="2800" b="1" u="sng">
              <a:latin typeface="Arial" charset="0"/>
            </a:endParaRPr>
          </a:p>
        </p:txBody>
      </p:sp>
      <p:sp>
        <p:nvSpPr>
          <p:cNvPr id="18437" name="Rectangle 7"/>
          <p:cNvSpPr>
            <a:spLocks noChangeArrowheads="1"/>
          </p:cNvSpPr>
          <p:nvPr/>
        </p:nvSpPr>
        <p:spPr bwMode="auto">
          <a:xfrm>
            <a:off x="250825" y="5084763"/>
            <a:ext cx="8713788" cy="2028825"/>
          </a:xfrm>
          <a:prstGeom prst="rect">
            <a:avLst/>
          </a:prstGeom>
          <a:noFill/>
          <a:ln w="9525">
            <a:noFill/>
            <a:miter lim="800000"/>
            <a:headEnd/>
            <a:tailEnd/>
          </a:ln>
        </p:spPr>
        <p:txBody>
          <a:bodyPr>
            <a:spAutoFit/>
          </a:bodyPr>
          <a:lstStyle/>
          <a:p>
            <a:pPr algn="just">
              <a:spcBef>
                <a:spcPct val="50000"/>
              </a:spcBef>
              <a:buClr>
                <a:schemeClr val="hlink"/>
              </a:buClr>
              <a:buSzPct val="70000"/>
              <a:buFont typeface="Wingdings" pitchFamily="2" charset="2"/>
              <a:buNone/>
            </a:pPr>
            <a:r>
              <a:rPr lang="tr-TR" b="1"/>
              <a:t>Aşırı genişletilmiş giriş kaviteleri yetersiz kaviteler kadar kötü sonuçlar doğurmasa da klinik kuronu zayıflatarak kron-kök kırığı oluşturabilir ve tedavi sonrası koronal  restorasyonun sağlanmasında zorluk çekilmesine neden olur.</a:t>
            </a:r>
          </a:p>
          <a:p>
            <a:pPr algn="just">
              <a:spcBef>
                <a:spcPct val="50000"/>
              </a:spcBef>
              <a:buClr>
                <a:schemeClr val="hlink"/>
              </a:buClr>
              <a:buSzPct val="70000"/>
              <a:buFont typeface="Wingdings" pitchFamily="2" charset="2"/>
              <a:buNone/>
            </a:pPr>
            <a:r>
              <a:rPr lang="tr-TR" sz="1800" b="1"/>
              <a:t> </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3"/>
          <p:cNvSpPr>
            <a:spLocks noGrp="1" noChangeArrowheads="1"/>
          </p:cNvSpPr>
          <p:nvPr>
            <p:ph type="body" idx="1"/>
          </p:nvPr>
        </p:nvSpPr>
        <p:spPr>
          <a:xfrm>
            <a:off x="250825" y="333375"/>
            <a:ext cx="8713788" cy="2665413"/>
          </a:xfrm>
          <a:noFill/>
        </p:spPr>
        <p:txBody>
          <a:bodyPr/>
          <a:lstStyle/>
          <a:p>
            <a:pPr>
              <a:buFont typeface="Wingdings" pitchFamily="2" charset="2"/>
              <a:buNone/>
            </a:pPr>
            <a:r>
              <a:rPr lang="tr-TR" sz="2800" b="1" u="sng" dirty="0" smtClean="0">
                <a:effectLst/>
              </a:rPr>
              <a:t>C) Kron kısmında basamak ve </a:t>
            </a:r>
            <a:r>
              <a:rPr lang="tr-TR" sz="2800" b="1" u="sng" dirty="0" err="1" smtClean="0">
                <a:effectLst/>
              </a:rPr>
              <a:t>perforasyon</a:t>
            </a:r>
            <a:r>
              <a:rPr lang="tr-TR" sz="2800" b="1" u="sng" dirty="0" smtClean="0">
                <a:effectLst/>
              </a:rPr>
              <a:t> oluşması</a:t>
            </a:r>
          </a:p>
          <a:p>
            <a:pPr>
              <a:buFont typeface="Wingdings" pitchFamily="2" charset="2"/>
              <a:buNone/>
            </a:pPr>
            <a:endParaRPr lang="tr-TR" sz="2800" b="1" dirty="0" smtClean="0">
              <a:effectLst/>
            </a:endParaRPr>
          </a:p>
          <a:p>
            <a:pPr algn="just">
              <a:buFont typeface="Wingdings" pitchFamily="2" charset="2"/>
              <a:buNone/>
            </a:pPr>
            <a:r>
              <a:rPr lang="tr-TR" b="1" dirty="0" smtClean="0">
                <a:effectLst/>
              </a:rPr>
              <a:t>	</a:t>
            </a:r>
            <a:r>
              <a:rPr lang="tr-TR" sz="2000" b="1" dirty="0" smtClean="0">
                <a:effectLst/>
              </a:rPr>
              <a:t>Genellikle </a:t>
            </a:r>
            <a:r>
              <a:rPr lang="tr-TR" sz="2000" b="1" dirty="0" err="1" smtClean="0">
                <a:effectLst/>
              </a:rPr>
              <a:t>frezlerin</a:t>
            </a:r>
            <a:r>
              <a:rPr lang="tr-TR" sz="2000" b="1" dirty="0" smtClean="0">
                <a:effectLst/>
              </a:rPr>
              <a:t> dişin uzun aksına paralel tutulmamasından kaynaklanan hatalardır.</a:t>
            </a:r>
          </a:p>
          <a:p>
            <a:pPr>
              <a:buFont typeface="Wingdings" pitchFamily="2" charset="2"/>
              <a:buNone/>
            </a:pPr>
            <a:endParaRPr lang="tr-TR" sz="2000" b="1" dirty="0" smtClean="0">
              <a:effectLst/>
            </a:endParaRPr>
          </a:p>
          <a:p>
            <a:pPr>
              <a:buFont typeface="Wingdings" pitchFamily="2" charset="2"/>
              <a:buNone/>
            </a:pPr>
            <a:endParaRPr lang="tr-TR" b="1" dirty="0" smtClean="0">
              <a:effectLst/>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4"/>
          <p:cNvSpPr>
            <a:spLocks noChangeArrowheads="1"/>
          </p:cNvSpPr>
          <p:nvPr/>
        </p:nvSpPr>
        <p:spPr bwMode="auto">
          <a:xfrm>
            <a:off x="0" y="142852"/>
            <a:ext cx="9144000" cy="1569660"/>
          </a:xfrm>
          <a:prstGeom prst="rect">
            <a:avLst/>
          </a:prstGeom>
          <a:noFill/>
          <a:ln w="9525">
            <a:noFill/>
            <a:miter lim="800000"/>
            <a:headEnd/>
            <a:tailEnd/>
          </a:ln>
        </p:spPr>
        <p:txBody>
          <a:bodyPr wrap="square">
            <a:spAutoFit/>
          </a:bodyPr>
          <a:lstStyle/>
          <a:p>
            <a:pPr algn="just">
              <a:buFont typeface="Wingdings" pitchFamily="2" charset="2"/>
              <a:buNone/>
            </a:pPr>
            <a:r>
              <a:rPr lang="tr-TR" sz="2400" b="1" dirty="0" smtClean="0">
                <a:solidFill>
                  <a:srgbClr val="FFFF66"/>
                </a:solidFill>
              </a:rPr>
              <a:t>4- Kök kanallarını temizleme ve şekillendirme sırasında karşılaşılabilecek problemler (Uygun </a:t>
            </a:r>
            <a:r>
              <a:rPr lang="tr-TR" sz="2400" b="1" dirty="0" err="1">
                <a:solidFill>
                  <a:srgbClr val="FFFF66"/>
                </a:solidFill>
              </a:rPr>
              <a:t>Preparasyon</a:t>
            </a:r>
            <a:r>
              <a:rPr lang="tr-TR" sz="2400" b="1" dirty="0">
                <a:solidFill>
                  <a:srgbClr val="FFFF66"/>
                </a:solidFill>
              </a:rPr>
              <a:t> Tekniğin Seçilmemesi Kanal Aletleri ve Tekniğin Gerektiği Şekilde </a:t>
            </a:r>
            <a:r>
              <a:rPr lang="tr-TR" sz="2400" b="1" dirty="0" smtClean="0">
                <a:solidFill>
                  <a:srgbClr val="FFFF66"/>
                </a:solidFill>
              </a:rPr>
              <a:t>Uygulanmaması)</a:t>
            </a:r>
            <a:endParaRPr lang="tr-TR" sz="2400" b="1" dirty="0">
              <a:solidFill>
                <a:srgbClr val="FFFF66"/>
              </a:solidFill>
            </a:endParaRPr>
          </a:p>
        </p:txBody>
      </p:sp>
      <p:sp>
        <p:nvSpPr>
          <p:cNvPr id="20483" name="Rectangle 5"/>
          <p:cNvSpPr>
            <a:spLocks noChangeArrowheads="1"/>
          </p:cNvSpPr>
          <p:nvPr/>
        </p:nvSpPr>
        <p:spPr bwMode="auto">
          <a:xfrm>
            <a:off x="323850" y="1773238"/>
            <a:ext cx="6048375" cy="5632450"/>
          </a:xfrm>
          <a:prstGeom prst="rect">
            <a:avLst/>
          </a:prstGeom>
          <a:noFill/>
          <a:ln w="9525">
            <a:noFill/>
            <a:miter lim="800000"/>
            <a:headEnd/>
            <a:tailEnd/>
          </a:ln>
        </p:spPr>
        <p:txBody>
          <a:bodyPr>
            <a:spAutoFit/>
          </a:bodyPr>
          <a:lstStyle/>
          <a:p>
            <a:r>
              <a:rPr lang="tr-TR" sz="2400" b="1" u="sng" dirty="0"/>
              <a:t>I-Çalışma boyutu kaybı</a:t>
            </a:r>
            <a:r>
              <a:rPr lang="tr-TR" sz="2400" b="1" dirty="0"/>
              <a:t> </a:t>
            </a:r>
          </a:p>
          <a:p>
            <a:endParaRPr lang="tr-TR" sz="2400" b="1" dirty="0"/>
          </a:p>
          <a:p>
            <a:r>
              <a:rPr lang="tr-TR" sz="2400" b="1" dirty="0"/>
              <a:t>          </a:t>
            </a:r>
            <a:r>
              <a:rPr lang="tr-TR" sz="2400" b="1" i="1" dirty="0"/>
              <a:t>a)Basamak oluşumu: </a:t>
            </a:r>
          </a:p>
          <a:p>
            <a:r>
              <a:rPr lang="tr-TR" sz="2400" b="1" i="1" dirty="0"/>
              <a:t>          b)</a:t>
            </a:r>
            <a:r>
              <a:rPr lang="tr-TR" sz="2400" b="1" i="1" dirty="0" err="1"/>
              <a:t>Dentin</a:t>
            </a:r>
            <a:r>
              <a:rPr lang="tr-TR" sz="2400" b="1" i="1" dirty="0"/>
              <a:t> talaşları ile tıkanma:</a:t>
            </a:r>
          </a:p>
          <a:p>
            <a:endParaRPr lang="tr-TR" sz="2400" b="1" i="1" dirty="0"/>
          </a:p>
          <a:p>
            <a:endParaRPr lang="tr-TR" sz="2400" b="1" i="1" dirty="0"/>
          </a:p>
          <a:p>
            <a:pPr algn="just"/>
            <a:r>
              <a:rPr lang="tr-TR" sz="2400" b="1" dirty="0" err="1"/>
              <a:t>Endodontik</a:t>
            </a:r>
            <a:r>
              <a:rPr lang="tr-TR" sz="2400" b="1" dirty="0"/>
              <a:t> işlemler sonucu Başlangıçtaki çalışma boyutunun kaybı;  Kanalın </a:t>
            </a:r>
            <a:r>
              <a:rPr lang="tr-TR" sz="2400" b="1" dirty="0" err="1"/>
              <a:t>apikal</a:t>
            </a:r>
            <a:r>
              <a:rPr lang="tr-TR" sz="2400" b="1" dirty="0"/>
              <a:t> 1/3 bölümünde </a:t>
            </a:r>
            <a:r>
              <a:rPr lang="tr-TR" sz="2400" b="1" dirty="0" err="1"/>
              <a:t>dentin</a:t>
            </a:r>
            <a:r>
              <a:rPr lang="tr-TR" sz="2400" b="1" dirty="0"/>
              <a:t> </a:t>
            </a:r>
            <a:r>
              <a:rPr lang="tr-TR" sz="2400" b="1" dirty="0" err="1"/>
              <a:t>debrislerinin</a:t>
            </a:r>
            <a:r>
              <a:rPr lang="tr-TR" sz="2400" b="1" dirty="0"/>
              <a:t> birikimi, basamak oluşumu ve alet kırılması ile oluşabilmektedir.</a:t>
            </a:r>
          </a:p>
          <a:p>
            <a:pPr algn="just"/>
            <a:endParaRPr lang="tr-TR" sz="2400" b="1" dirty="0"/>
          </a:p>
          <a:p>
            <a:pPr algn="just"/>
            <a:r>
              <a:rPr lang="tr-TR" sz="2400" b="1" dirty="0"/>
              <a:t>      </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
          <p:cNvSpPr>
            <a:spLocks noGrp="1" noChangeArrowheads="1"/>
          </p:cNvSpPr>
          <p:nvPr>
            <p:ph type="body" idx="1"/>
          </p:nvPr>
        </p:nvSpPr>
        <p:spPr>
          <a:xfrm>
            <a:off x="0" y="260350"/>
            <a:ext cx="9144000" cy="4530725"/>
          </a:xfrm>
          <a:noFill/>
        </p:spPr>
        <p:txBody>
          <a:bodyPr/>
          <a:lstStyle/>
          <a:p>
            <a:pPr algn="just">
              <a:lnSpc>
                <a:spcPct val="80000"/>
              </a:lnSpc>
              <a:buFont typeface="Wingdings" pitchFamily="2" charset="2"/>
              <a:buNone/>
            </a:pPr>
            <a:r>
              <a:rPr lang="tr-TR" sz="2400" b="1" dirty="0" smtClean="0">
                <a:effectLst/>
              </a:rPr>
              <a:t>	Basamak oluşumu kanal duvarında hatalı </a:t>
            </a:r>
            <a:r>
              <a:rPr lang="tr-TR" sz="2400" b="1" dirty="0" err="1" smtClean="0">
                <a:effectLst/>
              </a:rPr>
              <a:t>preparasyon</a:t>
            </a:r>
            <a:r>
              <a:rPr lang="tr-TR" sz="2400" b="1" dirty="0" smtClean="0">
                <a:effectLst/>
              </a:rPr>
              <a:t> sonucu yapay olarak yaratılan ve aletin </a:t>
            </a:r>
            <a:r>
              <a:rPr lang="tr-TR" sz="2400" b="1" dirty="0" err="1" smtClean="0">
                <a:effectLst/>
              </a:rPr>
              <a:t>apekse</a:t>
            </a:r>
            <a:r>
              <a:rPr lang="tr-TR" sz="2400" b="1" dirty="0" smtClean="0">
                <a:effectLst/>
              </a:rPr>
              <a:t> kadar ilerlemesini engelleyen düzensizliktir. Kanal içinde belirli bir mesafen sonra aletin ilerlemediği ve ucunun </a:t>
            </a:r>
            <a:r>
              <a:rPr lang="tr-TR" sz="2400" b="1" dirty="0" err="1" smtClean="0">
                <a:effectLst/>
              </a:rPr>
              <a:t>künt</a:t>
            </a:r>
            <a:r>
              <a:rPr lang="tr-TR" sz="2400" b="1" dirty="0" smtClean="0">
                <a:effectLst/>
              </a:rPr>
              <a:t> bir alana çarptığı hissedilir ve artık zorlanmamalıdır. </a:t>
            </a:r>
            <a:r>
              <a:rPr lang="tr-TR" sz="2400" b="1" dirty="0" err="1" smtClean="0">
                <a:effectLst/>
              </a:rPr>
              <a:t>Genelikle</a:t>
            </a:r>
            <a:r>
              <a:rPr lang="tr-TR" sz="2400" b="1" dirty="0" smtClean="0">
                <a:effectLst/>
              </a:rPr>
              <a:t> uygun olmayan yetersiz bir giriş </a:t>
            </a:r>
            <a:r>
              <a:rPr lang="tr-TR" sz="2400" b="1" dirty="0" err="1" smtClean="0">
                <a:effectLst/>
              </a:rPr>
              <a:t>kavitesi</a:t>
            </a:r>
            <a:r>
              <a:rPr lang="tr-TR" sz="2400" b="1" dirty="0" smtClean="0">
                <a:effectLst/>
              </a:rPr>
              <a:t> açılması durumunda ya da özellikle eğri kanallarda kanal ebatlarına göre büyük olan aletlerin aşırı baskı ile uygulanması sonucu oluşur. Radyografide aletin belirgin olarak kanal lümeni hizasından çıktığı izleniyorsa basamağın yanından geçilmeye çalışılarak kanal </a:t>
            </a:r>
            <a:r>
              <a:rPr lang="tr-TR" sz="2400" b="1" dirty="0" err="1" smtClean="0">
                <a:effectLst/>
              </a:rPr>
              <a:t>preparasonu</a:t>
            </a:r>
            <a:r>
              <a:rPr lang="tr-TR" sz="2400" b="1" dirty="0" smtClean="0">
                <a:effectLst/>
              </a:rPr>
              <a:t> tamamlanır.Bu amaçla 10 veya 15 numaralı eğelerin uçlarına farklı bir eğim verilerek basamak yanından </a:t>
            </a:r>
            <a:r>
              <a:rPr lang="tr-TR" sz="2400" b="1" dirty="0" err="1" smtClean="0">
                <a:effectLst/>
              </a:rPr>
              <a:t>apikale</a:t>
            </a:r>
            <a:r>
              <a:rPr lang="tr-TR" sz="2400" b="1" dirty="0" smtClean="0">
                <a:effectLst/>
              </a:rPr>
              <a:t> ulaşılmaya </a:t>
            </a:r>
            <a:r>
              <a:rPr lang="tr-TR" sz="2400" b="1" dirty="0" err="1" smtClean="0">
                <a:effectLst/>
              </a:rPr>
              <a:t>çalışlır</a:t>
            </a:r>
            <a:r>
              <a:rPr lang="tr-TR" sz="2400" b="1" dirty="0" smtClean="0">
                <a:effectLst/>
              </a:rPr>
              <a:t> ve basamak aşılınca takılma bölgesi küçük </a:t>
            </a:r>
            <a:r>
              <a:rPr lang="tr-TR" sz="2400" b="1" dirty="0" err="1" smtClean="0">
                <a:effectLst/>
              </a:rPr>
              <a:t>vertikal</a:t>
            </a:r>
            <a:r>
              <a:rPr lang="tr-TR" sz="2400" b="1" dirty="0" smtClean="0">
                <a:effectLst/>
              </a:rPr>
              <a:t> harekelerle silinmeye çalışılır. Bu işlemin tekrarlanmasından sonra çevresel </a:t>
            </a:r>
            <a:r>
              <a:rPr lang="tr-TR" sz="2400" b="1" dirty="0" err="1" smtClean="0">
                <a:effectLst/>
              </a:rPr>
              <a:t>ağeleme</a:t>
            </a:r>
            <a:r>
              <a:rPr lang="tr-TR" sz="2400" b="1" dirty="0" smtClean="0">
                <a:effectLst/>
              </a:rPr>
              <a:t> ile yüzey düzlüğü sağlanır.</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4"/>
          <p:cNvSpPr>
            <a:spLocks noChangeArrowheads="1"/>
          </p:cNvSpPr>
          <p:nvPr/>
        </p:nvSpPr>
        <p:spPr bwMode="auto">
          <a:xfrm>
            <a:off x="250825" y="404813"/>
            <a:ext cx="8424863" cy="6130925"/>
          </a:xfrm>
          <a:prstGeom prst="rect">
            <a:avLst/>
          </a:prstGeom>
          <a:noFill/>
          <a:ln w="9525">
            <a:noFill/>
            <a:miter lim="800000"/>
            <a:headEnd/>
            <a:tailEnd/>
          </a:ln>
        </p:spPr>
        <p:txBody>
          <a:bodyPr>
            <a:spAutoFit/>
          </a:bodyPr>
          <a:lstStyle/>
          <a:p>
            <a:r>
              <a:rPr lang="tr-TR" sz="3200" b="1" u="sng"/>
              <a:t>Çalışma Boyutunun Korunması İçin;</a:t>
            </a:r>
            <a:r>
              <a:rPr lang="tr-TR" sz="2800" b="1"/>
              <a:t> </a:t>
            </a:r>
          </a:p>
          <a:p>
            <a:endParaRPr lang="tr-TR" sz="2800" b="1"/>
          </a:p>
          <a:p>
            <a:pPr>
              <a:buFont typeface="Wingdings" pitchFamily="2" charset="2"/>
              <a:buChar char="Ø"/>
            </a:pPr>
            <a:r>
              <a:rPr lang="tr-TR" sz="2800" b="1"/>
              <a:t>Temizleme ve şekillendirme esnasında bol irrigasyon yapılması,</a:t>
            </a:r>
          </a:p>
          <a:p>
            <a:pPr>
              <a:buFont typeface="Wingdings" pitchFamily="2" charset="2"/>
              <a:buNone/>
            </a:pPr>
            <a:endParaRPr lang="tr-TR" sz="2800" b="1"/>
          </a:p>
          <a:p>
            <a:pPr>
              <a:buFont typeface="Wingdings" pitchFamily="2" charset="2"/>
              <a:buChar char="Ø"/>
            </a:pPr>
            <a:r>
              <a:rPr lang="tr-TR" sz="2800" b="1"/>
              <a:t>Kanal aletlerin numara sırasıyla ve kök kanal morfolojisine uygun eğim verilerek kullanılması, </a:t>
            </a:r>
          </a:p>
          <a:p>
            <a:pPr>
              <a:buFont typeface="Wingdings" pitchFamily="2" charset="2"/>
              <a:buNone/>
            </a:pPr>
            <a:endParaRPr lang="tr-TR" sz="2800" b="1"/>
          </a:p>
          <a:p>
            <a:pPr>
              <a:buFont typeface="Wingdings" pitchFamily="2" charset="2"/>
              <a:buChar char="Ø"/>
            </a:pPr>
            <a:r>
              <a:rPr lang="tr-TR" sz="2800" b="1"/>
              <a:t>Sabit radyografik açılarla filmlerin alınması, </a:t>
            </a:r>
          </a:p>
          <a:p>
            <a:pPr>
              <a:buFont typeface="Wingdings" pitchFamily="2" charset="2"/>
              <a:buNone/>
            </a:pPr>
            <a:endParaRPr lang="tr-TR" sz="2800" b="1"/>
          </a:p>
          <a:p>
            <a:pPr>
              <a:buFont typeface="Wingdings" pitchFamily="2" charset="2"/>
              <a:buChar char="Ø"/>
            </a:pPr>
            <a:r>
              <a:rPr lang="tr-TR" sz="2800" b="1"/>
              <a:t>Kanal aletleri üzerindeki lastik stopları kaymasının engellenmesi gerekir.</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9299" name="Rectangle 3"/>
          <p:cNvSpPr>
            <a:spLocks noGrp="1" noChangeArrowheads="1"/>
          </p:cNvSpPr>
          <p:nvPr>
            <p:ph type="body" idx="1"/>
          </p:nvPr>
        </p:nvSpPr>
        <p:spPr>
          <a:xfrm>
            <a:off x="179388" y="1196975"/>
            <a:ext cx="8569325" cy="3024188"/>
          </a:xfrm>
        </p:spPr>
        <p:txBody>
          <a:bodyPr/>
          <a:lstStyle/>
          <a:p>
            <a:pPr algn="just" eaLnBrk="1" hangingPunct="1">
              <a:lnSpc>
                <a:spcPct val="80000"/>
              </a:lnSpc>
              <a:spcBef>
                <a:spcPct val="0"/>
              </a:spcBef>
              <a:buClrTx/>
              <a:buSzTx/>
              <a:buFontTx/>
              <a:buNone/>
              <a:defRPr/>
            </a:pPr>
            <a:r>
              <a:rPr lang="tr-TR" sz="2400" b="1" dirty="0" smtClean="0">
                <a:effectLst/>
              </a:rPr>
              <a:t>	Eğrilik derecesi fazla olan kanalların </a:t>
            </a:r>
            <a:r>
              <a:rPr lang="tr-TR" sz="2400" b="1" dirty="0" err="1" smtClean="0">
                <a:effectLst/>
              </a:rPr>
              <a:t>preparasyonunda</a:t>
            </a:r>
            <a:r>
              <a:rPr lang="tr-TR" sz="2400" b="1" dirty="0" smtClean="0">
                <a:effectLst/>
              </a:rPr>
              <a:t> kum saati şekli ve </a:t>
            </a:r>
            <a:r>
              <a:rPr lang="tr-TR" sz="2400" b="1" dirty="0" err="1" smtClean="0">
                <a:effectLst/>
              </a:rPr>
              <a:t>apekste</a:t>
            </a:r>
            <a:r>
              <a:rPr lang="tr-TR" sz="2400" b="1" dirty="0" smtClean="0">
                <a:effectLst/>
              </a:rPr>
              <a:t> </a:t>
            </a:r>
            <a:r>
              <a:rPr lang="tr-TR" sz="2400" b="1" dirty="0" err="1" smtClean="0">
                <a:effectLst/>
              </a:rPr>
              <a:t>zip</a:t>
            </a:r>
            <a:r>
              <a:rPr lang="tr-TR" sz="2400" b="1" dirty="0" smtClean="0">
                <a:effectLst/>
              </a:rPr>
              <a:t> oluşumu daha büyük sıklıkla görülmektedir. </a:t>
            </a:r>
            <a:r>
              <a:rPr lang="tr-TR" sz="2400" b="1" dirty="0" err="1" smtClean="0">
                <a:effectLst/>
              </a:rPr>
              <a:t>Zipping</a:t>
            </a:r>
            <a:r>
              <a:rPr lang="tr-TR" sz="2400" b="1" dirty="0" smtClean="0">
                <a:effectLst/>
              </a:rPr>
              <a:t> kanalın </a:t>
            </a:r>
            <a:r>
              <a:rPr lang="tr-TR" sz="2400" b="1" dirty="0" err="1" smtClean="0">
                <a:effectLst/>
              </a:rPr>
              <a:t>apikal</a:t>
            </a:r>
            <a:r>
              <a:rPr lang="tr-TR" sz="2400" b="1" dirty="0" smtClean="0">
                <a:effectLst/>
              </a:rPr>
              <a:t> </a:t>
            </a:r>
            <a:r>
              <a:rPr lang="tr-TR" sz="2400" b="1" dirty="0" err="1" smtClean="0">
                <a:effectLst/>
              </a:rPr>
              <a:t>trasportasyonu</a:t>
            </a:r>
            <a:r>
              <a:rPr lang="tr-TR" sz="2400" b="1" dirty="0" smtClean="0">
                <a:effectLst/>
              </a:rPr>
              <a:t> sonucu ortaya çıkan kum saati şeklindeki görünümüdür. </a:t>
            </a:r>
          </a:p>
          <a:p>
            <a:pPr algn="just" eaLnBrk="1" hangingPunct="1">
              <a:lnSpc>
                <a:spcPct val="80000"/>
              </a:lnSpc>
              <a:spcBef>
                <a:spcPct val="0"/>
              </a:spcBef>
              <a:buClrTx/>
              <a:buSzTx/>
              <a:buFontTx/>
              <a:buNone/>
              <a:defRPr/>
            </a:pPr>
            <a:endParaRPr lang="tr-TR" sz="2400" b="1" dirty="0" smtClean="0">
              <a:effectLst/>
            </a:endParaRPr>
          </a:p>
          <a:p>
            <a:pPr algn="just" eaLnBrk="1" hangingPunct="1">
              <a:lnSpc>
                <a:spcPct val="80000"/>
              </a:lnSpc>
              <a:spcBef>
                <a:spcPct val="0"/>
              </a:spcBef>
              <a:buClrTx/>
              <a:buSzTx/>
              <a:buFontTx/>
              <a:buNone/>
              <a:defRPr/>
            </a:pPr>
            <a:endParaRPr lang="tr-TR" sz="2400" b="1" dirty="0" smtClean="0">
              <a:effectLst/>
            </a:endParaRPr>
          </a:p>
          <a:p>
            <a:pPr algn="just" eaLnBrk="1" hangingPunct="1">
              <a:lnSpc>
                <a:spcPct val="80000"/>
              </a:lnSpc>
              <a:spcBef>
                <a:spcPct val="0"/>
              </a:spcBef>
              <a:buClrTx/>
              <a:buSzTx/>
              <a:buFontTx/>
              <a:buNone/>
              <a:defRPr/>
            </a:pPr>
            <a:endParaRPr lang="tr-TR" sz="2400" b="1" dirty="0" smtClean="0">
              <a:effectLst/>
            </a:endParaRPr>
          </a:p>
          <a:p>
            <a:pPr algn="just" eaLnBrk="1" hangingPunct="1">
              <a:lnSpc>
                <a:spcPct val="80000"/>
              </a:lnSpc>
              <a:spcBef>
                <a:spcPct val="0"/>
              </a:spcBef>
              <a:buClrTx/>
              <a:buSzTx/>
              <a:buFontTx/>
              <a:buNone/>
              <a:defRPr/>
            </a:pPr>
            <a:r>
              <a:rPr lang="tr-TR" sz="2400" b="1" dirty="0" smtClean="0">
                <a:effectLst/>
              </a:rPr>
              <a:t>	Eğri kanallarda kullanılan eğeler </a:t>
            </a:r>
            <a:r>
              <a:rPr lang="tr-TR" sz="2400" b="1" dirty="0" err="1" smtClean="0">
                <a:effectLst/>
              </a:rPr>
              <a:t>apikal</a:t>
            </a:r>
            <a:r>
              <a:rPr lang="tr-TR" sz="2400" b="1" dirty="0" smtClean="0">
                <a:effectLst/>
              </a:rPr>
              <a:t> bölümde dış duvardan daha fazla aşındırma yapma eğilimindedir. Böylece kanalın doğal eğimi ve gidiş yolu değişmiş olur. Bu sorunla ilgili olarak alınabilinecek en etkili önlem dikkatli </a:t>
            </a:r>
            <a:r>
              <a:rPr lang="tr-TR" sz="2400" b="1" dirty="0" err="1" smtClean="0">
                <a:effectLst/>
              </a:rPr>
              <a:t>preparasyon</a:t>
            </a:r>
            <a:r>
              <a:rPr lang="tr-TR" sz="2400" b="1" dirty="0" smtClean="0">
                <a:effectLst/>
              </a:rPr>
              <a:t> ve aletlerin kıvrım yerine kadar ve kıvrım tarafından tek yüzlerinden aşındırma yapılarak uygulanmasıdır.</a:t>
            </a:r>
          </a:p>
          <a:p>
            <a:pPr algn="just" eaLnBrk="1" hangingPunct="1">
              <a:lnSpc>
                <a:spcPct val="80000"/>
              </a:lnSpc>
              <a:spcBef>
                <a:spcPct val="0"/>
              </a:spcBef>
              <a:buClrTx/>
              <a:buSzTx/>
              <a:buFontTx/>
              <a:buNone/>
              <a:defRPr/>
            </a:pPr>
            <a:endParaRPr lang="tr-TR" sz="2400" b="1" dirty="0" smtClean="0">
              <a:effectLst/>
            </a:endParaRPr>
          </a:p>
          <a:p>
            <a:pPr algn="just" eaLnBrk="1" hangingPunct="1">
              <a:lnSpc>
                <a:spcPct val="80000"/>
              </a:lnSpc>
              <a:spcBef>
                <a:spcPct val="0"/>
              </a:spcBef>
              <a:buClrTx/>
              <a:buSzTx/>
              <a:buFontTx/>
              <a:buNone/>
              <a:defRPr/>
            </a:pPr>
            <a:r>
              <a:rPr lang="tr-TR" sz="2400" b="1" dirty="0" smtClean="0">
                <a:effectLst/>
              </a:rPr>
              <a:t>      </a:t>
            </a:r>
            <a:endParaRPr lang="tr-TR" sz="2400" b="1" dirty="0" smtClean="0"/>
          </a:p>
        </p:txBody>
      </p:sp>
      <p:sp>
        <p:nvSpPr>
          <p:cNvPr id="24579" name="Rectangle 4"/>
          <p:cNvSpPr>
            <a:spLocks noChangeArrowheads="1"/>
          </p:cNvSpPr>
          <p:nvPr/>
        </p:nvSpPr>
        <p:spPr bwMode="auto">
          <a:xfrm>
            <a:off x="1333500" y="317500"/>
            <a:ext cx="6551613" cy="519113"/>
          </a:xfrm>
          <a:prstGeom prst="rect">
            <a:avLst/>
          </a:prstGeom>
          <a:noFill/>
          <a:ln w="9525">
            <a:noFill/>
            <a:miter lim="800000"/>
            <a:headEnd/>
            <a:tailEnd/>
          </a:ln>
        </p:spPr>
        <p:txBody>
          <a:bodyPr>
            <a:spAutoFit/>
          </a:bodyPr>
          <a:lstStyle/>
          <a:p>
            <a:r>
              <a:rPr lang="tr-TR" sz="2800" b="1" u="sng" dirty="0"/>
              <a:t>II-</a:t>
            </a:r>
            <a:r>
              <a:rPr lang="tr-TR" sz="2800" b="1" u="sng" dirty="0" err="1"/>
              <a:t>Apekste</a:t>
            </a:r>
            <a:r>
              <a:rPr lang="tr-TR" sz="2800" b="1" u="sng" dirty="0"/>
              <a:t> </a:t>
            </a:r>
            <a:r>
              <a:rPr lang="tr-TR" sz="2800" b="1" u="sng" dirty="0" err="1"/>
              <a:t>Zip</a:t>
            </a:r>
            <a:r>
              <a:rPr lang="tr-TR" sz="2800" b="1" u="sng" dirty="0"/>
              <a:t> Oluşumu</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ext Box 4"/>
          <p:cNvSpPr txBox="1">
            <a:spLocks noChangeArrowheads="1"/>
          </p:cNvSpPr>
          <p:nvPr/>
        </p:nvSpPr>
        <p:spPr bwMode="auto">
          <a:xfrm>
            <a:off x="950913" y="639763"/>
            <a:ext cx="184150" cy="366712"/>
          </a:xfrm>
          <a:prstGeom prst="rect">
            <a:avLst/>
          </a:prstGeom>
          <a:noFill/>
          <a:ln w="9525">
            <a:noFill/>
            <a:miter lim="800000"/>
            <a:headEnd/>
            <a:tailEnd/>
          </a:ln>
        </p:spPr>
        <p:txBody>
          <a:bodyPr wrap="none">
            <a:spAutoFit/>
          </a:bodyPr>
          <a:lstStyle/>
          <a:p>
            <a:endParaRPr lang="tr-TR" sz="1800">
              <a:latin typeface="Arial" charset="0"/>
            </a:endParaRPr>
          </a:p>
        </p:txBody>
      </p:sp>
      <p:sp>
        <p:nvSpPr>
          <p:cNvPr id="26627" name="Rectangle 5"/>
          <p:cNvSpPr>
            <a:spLocks noChangeArrowheads="1"/>
          </p:cNvSpPr>
          <p:nvPr/>
        </p:nvSpPr>
        <p:spPr bwMode="auto">
          <a:xfrm>
            <a:off x="539750" y="188913"/>
            <a:ext cx="8135938" cy="4647426"/>
          </a:xfrm>
          <a:prstGeom prst="rect">
            <a:avLst/>
          </a:prstGeom>
          <a:noFill/>
          <a:ln w="9525">
            <a:noFill/>
            <a:miter lim="800000"/>
            <a:headEnd/>
            <a:tailEnd/>
          </a:ln>
        </p:spPr>
        <p:txBody>
          <a:bodyPr>
            <a:spAutoFit/>
          </a:bodyPr>
          <a:lstStyle/>
          <a:p>
            <a:r>
              <a:rPr lang="tr-TR" sz="2800" b="1" u="sng" dirty="0"/>
              <a:t>III-Kök Kanallarında Aşırı </a:t>
            </a:r>
            <a:r>
              <a:rPr lang="tr-TR" sz="2800" b="1" u="sng" dirty="0" err="1"/>
              <a:t>Preparasyon</a:t>
            </a:r>
            <a:endParaRPr lang="tr-TR" sz="2800" b="1" u="sng" dirty="0"/>
          </a:p>
          <a:p>
            <a:endParaRPr lang="tr-TR" b="1" u="sng" dirty="0"/>
          </a:p>
          <a:p>
            <a:r>
              <a:rPr lang="tr-TR" b="1" dirty="0" smtClean="0"/>
              <a:t>Kök kanallarının </a:t>
            </a:r>
            <a:r>
              <a:rPr lang="tr-TR" b="1" dirty="0" err="1" smtClean="0"/>
              <a:t>mesio</a:t>
            </a:r>
            <a:r>
              <a:rPr lang="tr-TR" b="1" dirty="0" smtClean="0"/>
              <a:t>- </a:t>
            </a:r>
            <a:r>
              <a:rPr lang="tr-TR" b="1" dirty="0" err="1"/>
              <a:t>distal</a:t>
            </a:r>
            <a:r>
              <a:rPr lang="tr-TR" b="1" dirty="0"/>
              <a:t>, </a:t>
            </a:r>
            <a:r>
              <a:rPr lang="tr-TR" b="1" dirty="0" err="1"/>
              <a:t>bukko</a:t>
            </a:r>
            <a:r>
              <a:rPr lang="tr-TR" b="1" dirty="0"/>
              <a:t> -</a:t>
            </a:r>
            <a:r>
              <a:rPr lang="tr-TR" b="1" dirty="0" err="1"/>
              <a:t>lingual</a:t>
            </a:r>
            <a:r>
              <a:rPr lang="tr-TR" b="1" dirty="0"/>
              <a:t> doğrultularda fazla </a:t>
            </a:r>
            <a:r>
              <a:rPr lang="tr-TR" b="1" dirty="0" smtClean="0"/>
              <a:t>genişletilmesidir.</a:t>
            </a:r>
            <a:endParaRPr lang="tr-TR" b="1" dirty="0"/>
          </a:p>
          <a:p>
            <a:r>
              <a:rPr lang="tr-TR" sz="1600" b="1" dirty="0"/>
              <a:t>  </a:t>
            </a:r>
          </a:p>
          <a:p>
            <a:endParaRPr lang="tr-TR" sz="1600" b="1" dirty="0"/>
          </a:p>
          <a:p>
            <a:r>
              <a:rPr lang="tr-TR" sz="2800" b="1" u="sng" dirty="0"/>
              <a:t>IV- Yetersiz </a:t>
            </a:r>
            <a:r>
              <a:rPr lang="tr-TR" sz="2800" b="1" u="sng" dirty="0" err="1"/>
              <a:t>Preparasyon</a:t>
            </a:r>
            <a:endParaRPr lang="tr-TR" sz="2800" b="1" u="sng" dirty="0"/>
          </a:p>
          <a:p>
            <a:endParaRPr lang="tr-TR" sz="2800" b="1" u="sng" dirty="0"/>
          </a:p>
          <a:p>
            <a:pPr algn="just"/>
            <a:r>
              <a:rPr lang="tr-TR" b="1" dirty="0"/>
              <a:t>Yetersiz </a:t>
            </a:r>
            <a:r>
              <a:rPr lang="tr-TR" b="1" dirty="0" err="1"/>
              <a:t>preparasyon</a:t>
            </a:r>
            <a:r>
              <a:rPr lang="tr-TR" b="1" dirty="0"/>
              <a:t> </a:t>
            </a:r>
            <a:r>
              <a:rPr lang="tr-TR" b="1" dirty="0" smtClean="0"/>
              <a:t>yapılması nedeni ile kanal </a:t>
            </a:r>
            <a:r>
              <a:rPr lang="tr-TR" b="1" dirty="0"/>
              <a:t>sisteminin </a:t>
            </a:r>
            <a:r>
              <a:rPr lang="tr-TR" b="1" dirty="0" smtClean="0"/>
              <a:t>yeterli şekillendirilmesi </a:t>
            </a:r>
            <a:r>
              <a:rPr lang="tr-TR" b="1" dirty="0"/>
              <a:t>ve 3 boyutlu </a:t>
            </a:r>
            <a:r>
              <a:rPr lang="tr-TR" b="1" dirty="0" smtClean="0"/>
              <a:t>tıkanma şansı ortadan kalkar. </a:t>
            </a:r>
            <a:r>
              <a:rPr lang="tr-TR" b="1" dirty="0" err="1" smtClean="0"/>
              <a:t>Debrisler</a:t>
            </a:r>
            <a:r>
              <a:rPr lang="tr-TR" b="1" dirty="0" smtClean="0"/>
              <a:t> </a:t>
            </a:r>
            <a:r>
              <a:rPr lang="tr-TR" b="1" dirty="0"/>
              <a:t>ve mikro-organizmaların kök kanalından uzaklaştırılmasında doku eriticiler ve bakterisit ajanlar </a:t>
            </a:r>
            <a:r>
              <a:rPr lang="tr-TR" b="1" dirty="0" smtClean="0"/>
              <a:t>yetersiz  kalırlar.</a:t>
            </a:r>
            <a:endParaRPr lang="tr-TR" b="1" dirty="0"/>
          </a:p>
          <a:p>
            <a:pPr algn="just"/>
            <a:r>
              <a:rPr lang="tr-TR" b="1" dirty="0"/>
              <a:t> </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4"/>
          <p:cNvSpPr>
            <a:spLocks noChangeArrowheads="1"/>
          </p:cNvSpPr>
          <p:nvPr/>
        </p:nvSpPr>
        <p:spPr bwMode="auto">
          <a:xfrm>
            <a:off x="1403350" y="368300"/>
            <a:ext cx="6578600" cy="1189038"/>
          </a:xfrm>
          <a:prstGeom prst="rect">
            <a:avLst/>
          </a:prstGeom>
          <a:noFill/>
          <a:ln w="9525">
            <a:noFill/>
            <a:miter lim="800000"/>
            <a:headEnd/>
            <a:tailEnd/>
          </a:ln>
        </p:spPr>
        <p:txBody>
          <a:bodyPr wrap="none">
            <a:spAutoFit/>
          </a:bodyPr>
          <a:lstStyle/>
          <a:p>
            <a:pPr>
              <a:lnSpc>
                <a:spcPct val="90000"/>
              </a:lnSpc>
              <a:spcBef>
                <a:spcPct val="20000"/>
              </a:spcBef>
              <a:buClr>
                <a:schemeClr val="hlink"/>
              </a:buClr>
              <a:buSzPct val="70000"/>
              <a:buFont typeface="Wingdings" pitchFamily="2" charset="2"/>
              <a:buNone/>
            </a:pPr>
            <a:r>
              <a:rPr lang="tr-TR" sz="1000" dirty="0"/>
              <a:t> </a:t>
            </a:r>
            <a:r>
              <a:rPr lang="tr-TR" sz="3600" b="1" u="sng" dirty="0"/>
              <a:t>V- </a:t>
            </a:r>
            <a:r>
              <a:rPr lang="tr-TR" sz="3600" b="1" u="sng" dirty="0" err="1"/>
              <a:t>Perforasyon</a:t>
            </a:r>
            <a:r>
              <a:rPr lang="tr-TR" sz="3600" b="1" u="sng" dirty="0"/>
              <a:t> Oluşması</a:t>
            </a:r>
          </a:p>
          <a:p>
            <a:pPr>
              <a:lnSpc>
                <a:spcPct val="90000"/>
              </a:lnSpc>
              <a:spcBef>
                <a:spcPct val="20000"/>
              </a:spcBef>
              <a:buClr>
                <a:schemeClr val="hlink"/>
              </a:buClr>
              <a:buSzPct val="70000"/>
              <a:buFont typeface="Wingdings" pitchFamily="2" charset="2"/>
              <a:buNone/>
            </a:pPr>
            <a:endParaRPr lang="tr-TR" sz="3600" b="1" u="sng" dirty="0"/>
          </a:p>
        </p:txBody>
      </p:sp>
      <p:sp>
        <p:nvSpPr>
          <p:cNvPr id="27651" name="Rectangle 5"/>
          <p:cNvSpPr>
            <a:spLocks noChangeArrowheads="1"/>
          </p:cNvSpPr>
          <p:nvPr/>
        </p:nvSpPr>
        <p:spPr bwMode="auto">
          <a:xfrm>
            <a:off x="357158" y="1571612"/>
            <a:ext cx="8569325" cy="4487382"/>
          </a:xfrm>
          <a:prstGeom prst="rect">
            <a:avLst/>
          </a:prstGeom>
          <a:noFill/>
          <a:ln w="9525">
            <a:noFill/>
            <a:miter lim="800000"/>
            <a:headEnd/>
            <a:tailEnd/>
          </a:ln>
        </p:spPr>
        <p:txBody>
          <a:bodyPr>
            <a:spAutoFit/>
          </a:bodyPr>
          <a:lstStyle/>
          <a:p>
            <a:pPr algn="just">
              <a:lnSpc>
                <a:spcPct val="90000"/>
              </a:lnSpc>
              <a:spcBef>
                <a:spcPct val="20000"/>
              </a:spcBef>
              <a:buClr>
                <a:schemeClr val="hlink"/>
              </a:buClr>
              <a:buSzPct val="70000"/>
            </a:pPr>
            <a:r>
              <a:rPr lang="tr-TR" sz="2400" b="1" dirty="0" smtClean="0"/>
              <a:t>Endodontik </a:t>
            </a:r>
            <a:r>
              <a:rPr lang="tr-TR" sz="2400" b="1" dirty="0"/>
              <a:t>tedavi sırasında sık karşılaşılan ve tedavi başarısını zorlayan komplikasyonlardan biride </a:t>
            </a:r>
            <a:r>
              <a:rPr lang="tr-TR" sz="2400" b="1" dirty="0" err="1"/>
              <a:t>perforasyonlardır</a:t>
            </a:r>
            <a:r>
              <a:rPr lang="tr-TR" sz="2400" b="1" dirty="0"/>
              <a:t>.  Perforasyon kanal tedavisi sırasında pulpa boşluğu ve periodonsiyum arasında devamlı ilişkiye neden olan yapay bir açıklığın oluşmasıdır. Perforasyonun tespit edildikten sonra hemen tedavi edilmesi bakteri </a:t>
            </a:r>
            <a:r>
              <a:rPr lang="tr-TR" sz="2400" b="1" dirty="0" err="1"/>
              <a:t>penetrasyonunun</a:t>
            </a:r>
            <a:r>
              <a:rPr lang="tr-TR" sz="2400" b="1" dirty="0"/>
              <a:t> kesilmesini </a:t>
            </a:r>
            <a:r>
              <a:rPr lang="tr-TR" sz="2400" b="1" dirty="0" smtClean="0"/>
              <a:t>sağlayacağından ayrıca </a:t>
            </a:r>
            <a:r>
              <a:rPr lang="tr-TR" sz="2400" b="1" dirty="0" err="1" smtClean="0"/>
              <a:t>periodontal</a:t>
            </a:r>
            <a:r>
              <a:rPr lang="tr-TR" sz="2400" b="1" dirty="0" smtClean="0"/>
              <a:t> dokularda </a:t>
            </a:r>
            <a:r>
              <a:rPr lang="tr-TR" sz="2400" b="1" dirty="0" err="1" smtClean="0"/>
              <a:t>oluşabilicek</a:t>
            </a:r>
            <a:r>
              <a:rPr lang="tr-TR" sz="2400" b="1" dirty="0" smtClean="0"/>
              <a:t> </a:t>
            </a:r>
            <a:r>
              <a:rPr lang="tr-TR" sz="2400" b="1" dirty="0" err="1" smtClean="0"/>
              <a:t>irritasyon</a:t>
            </a:r>
            <a:r>
              <a:rPr lang="tr-TR" sz="2400" b="1" dirty="0" smtClean="0"/>
              <a:t> minimum seviyede tutulmuş olacağından  </a:t>
            </a:r>
            <a:r>
              <a:rPr lang="tr-TR" sz="2400" b="1" dirty="0"/>
              <a:t>tablonun daha vahim hale gelmesi önlenmiş </a:t>
            </a:r>
            <a:r>
              <a:rPr lang="tr-TR" sz="2400" b="1" dirty="0" smtClean="0"/>
              <a:t>olur. </a:t>
            </a:r>
            <a:endParaRPr lang="tr-TR" sz="2400" b="1" dirty="0"/>
          </a:p>
          <a:p>
            <a:pPr algn="just">
              <a:lnSpc>
                <a:spcPct val="90000"/>
              </a:lnSpc>
              <a:spcBef>
                <a:spcPct val="20000"/>
              </a:spcBef>
              <a:buClr>
                <a:schemeClr val="hlink"/>
              </a:buClr>
              <a:buSzPct val="70000"/>
              <a:buFont typeface="Wingdings" pitchFamily="2" charset="2"/>
              <a:buNone/>
            </a:pPr>
            <a:r>
              <a:rPr lang="tr-TR" sz="2400" b="1" dirty="0" smtClean="0"/>
              <a:t>. </a:t>
            </a:r>
            <a:endParaRPr lang="tr-TR" sz="2400" b="1"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4530" name="Rectangle 2"/>
          <p:cNvSpPr>
            <a:spLocks noGrp="1" noChangeArrowheads="1"/>
          </p:cNvSpPr>
          <p:nvPr>
            <p:ph type="body" idx="1"/>
          </p:nvPr>
        </p:nvSpPr>
        <p:spPr>
          <a:xfrm>
            <a:off x="395536" y="404664"/>
            <a:ext cx="8280400" cy="5473700"/>
          </a:xfrm>
        </p:spPr>
        <p:txBody>
          <a:bodyPr/>
          <a:lstStyle/>
          <a:p>
            <a:pPr algn="just" eaLnBrk="1" hangingPunct="1">
              <a:lnSpc>
                <a:spcPct val="90000"/>
              </a:lnSpc>
              <a:buFont typeface="Wingdings" pitchFamily="2" charset="2"/>
              <a:buNone/>
              <a:defRPr/>
            </a:pPr>
            <a:endParaRPr lang="tr-TR" sz="2000" b="1" dirty="0" smtClean="0">
              <a:effectLst/>
            </a:endParaRPr>
          </a:p>
          <a:p>
            <a:pPr algn="just" eaLnBrk="1" hangingPunct="1">
              <a:lnSpc>
                <a:spcPct val="90000"/>
              </a:lnSpc>
              <a:buFont typeface="Wingdings" pitchFamily="2" charset="2"/>
              <a:buNone/>
              <a:defRPr/>
            </a:pPr>
            <a:endParaRPr lang="tr-TR" sz="2000" b="1" dirty="0" smtClean="0">
              <a:effectLst/>
            </a:endParaRPr>
          </a:p>
          <a:p>
            <a:pPr algn="just"/>
            <a:r>
              <a:rPr lang="tr-TR" sz="2000" b="1" dirty="0" smtClean="0">
                <a:effectLst/>
              </a:rPr>
              <a:t>Perforasyon </a:t>
            </a:r>
            <a:r>
              <a:rPr lang="tr-TR" sz="2000" b="1" dirty="0">
                <a:effectLst/>
              </a:rPr>
              <a:t>tamirinin amacı, mikroorganizmaların eliminasyonunun yanı sıra, kökün bütünlüğünün sızdırmaz bir şekilde </a:t>
            </a:r>
            <a:r>
              <a:rPr lang="tr-TR" sz="2000" b="1" dirty="0" err="1">
                <a:effectLst/>
              </a:rPr>
              <a:t>biyouyumlu</a:t>
            </a:r>
            <a:r>
              <a:rPr lang="tr-TR" sz="2000" b="1" dirty="0">
                <a:effectLst/>
              </a:rPr>
              <a:t> bir materyal ile yeniden </a:t>
            </a:r>
            <a:r>
              <a:rPr lang="tr-TR" sz="2000" b="1" dirty="0" smtClean="0">
                <a:effectLst/>
              </a:rPr>
              <a:t>oluşturularak </a:t>
            </a:r>
            <a:r>
              <a:rPr lang="tr-TR" sz="2000" b="1" dirty="0">
                <a:effectLst/>
              </a:rPr>
              <a:t>hasarlı </a:t>
            </a:r>
            <a:r>
              <a:rPr lang="tr-TR" sz="2000" b="1" dirty="0" err="1">
                <a:effectLst/>
              </a:rPr>
              <a:t>periodontal</a:t>
            </a:r>
            <a:r>
              <a:rPr lang="tr-TR" sz="2000" b="1" dirty="0">
                <a:effectLst/>
              </a:rPr>
              <a:t> </a:t>
            </a:r>
            <a:r>
              <a:rPr lang="tr-TR" sz="2000" b="1" dirty="0" smtClean="0">
                <a:effectLst/>
              </a:rPr>
              <a:t>dokularında </a:t>
            </a:r>
            <a:r>
              <a:rPr lang="tr-TR" sz="2000" b="1" dirty="0" err="1">
                <a:effectLst/>
              </a:rPr>
              <a:t>rejenerasyonunu</a:t>
            </a:r>
            <a:r>
              <a:rPr lang="tr-TR" sz="2000" b="1" dirty="0">
                <a:effectLst/>
              </a:rPr>
              <a:t> sağlamaktır. Bu nedenle </a:t>
            </a:r>
            <a:r>
              <a:rPr lang="tr-TR" sz="2000" b="1" dirty="0" err="1" smtClean="0">
                <a:effectLst/>
              </a:rPr>
              <a:t>periodontal</a:t>
            </a:r>
            <a:r>
              <a:rPr lang="tr-TR" sz="2000" b="1" dirty="0" smtClean="0">
                <a:effectLst/>
              </a:rPr>
              <a:t> </a:t>
            </a:r>
            <a:r>
              <a:rPr lang="tr-TR" sz="2000" b="1" dirty="0">
                <a:effectLst/>
              </a:rPr>
              <a:t>dokulara yakınlığından ve o bölgede oluşan mekanik travmadan dolayı günümüzde </a:t>
            </a:r>
            <a:r>
              <a:rPr lang="tr-TR" sz="2000" b="1" dirty="0" smtClean="0">
                <a:effectLst/>
              </a:rPr>
              <a:t>özellikle </a:t>
            </a:r>
            <a:r>
              <a:rPr lang="tr-TR" sz="2000" b="1" dirty="0" err="1" smtClean="0">
                <a:effectLst/>
              </a:rPr>
              <a:t>furkal</a:t>
            </a:r>
            <a:r>
              <a:rPr lang="tr-TR" sz="2000" b="1" dirty="0" smtClean="0">
                <a:effectLst/>
              </a:rPr>
              <a:t> </a:t>
            </a:r>
            <a:r>
              <a:rPr lang="tr-TR" sz="2000" b="1" dirty="0" err="1" smtClean="0">
                <a:effectLst/>
              </a:rPr>
              <a:t>perforasyonların</a:t>
            </a:r>
            <a:r>
              <a:rPr lang="tr-TR" sz="2000" b="1" dirty="0" smtClean="0">
                <a:effectLst/>
              </a:rPr>
              <a:t> </a:t>
            </a:r>
            <a:r>
              <a:rPr lang="tr-TR" sz="2000" b="1" dirty="0">
                <a:effectLst/>
              </a:rPr>
              <a:t>tamirinde hem </a:t>
            </a:r>
            <a:r>
              <a:rPr lang="tr-TR" sz="2000" b="1" dirty="0" err="1">
                <a:effectLst/>
              </a:rPr>
              <a:t>rejeneratif</a:t>
            </a:r>
            <a:r>
              <a:rPr lang="tr-TR" sz="2000" b="1" dirty="0">
                <a:effectLst/>
              </a:rPr>
              <a:t> hem de </a:t>
            </a:r>
            <a:r>
              <a:rPr lang="tr-TR" sz="2000" b="1" dirty="0" err="1">
                <a:effectLst/>
              </a:rPr>
              <a:t>biyouyumlu</a:t>
            </a:r>
            <a:r>
              <a:rPr lang="tr-TR" sz="2000" b="1" dirty="0">
                <a:effectLst/>
              </a:rPr>
              <a:t> olan kalsiyum silikat içerikli </a:t>
            </a:r>
            <a:r>
              <a:rPr lang="tr-TR" sz="2000" b="1" dirty="0" err="1">
                <a:effectLst/>
              </a:rPr>
              <a:t>biyoaktif</a:t>
            </a:r>
            <a:r>
              <a:rPr lang="tr-TR" sz="2000" b="1" dirty="0">
                <a:effectLst/>
              </a:rPr>
              <a:t> materyaller tercih edilmektedir</a:t>
            </a:r>
            <a:r>
              <a:rPr lang="tr-TR" sz="2000" b="1" dirty="0" smtClean="0">
                <a:effectLst/>
              </a:rPr>
              <a:t>.</a:t>
            </a:r>
          </a:p>
          <a:p>
            <a:pPr algn="just"/>
            <a:endParaRPr lang="tr-TR" sz="2000" b="1" dirty="0">
              <a:effectLst/>
            </a:endParaRPr>
          </a:p>
          <a:p>
            <a:pPr algn="just"/>
            <a:r>
              <a:rPr lang="tr-TR" sz="2000" b="1" dirty="0" err="1">
                <a:effectLst/>
              </a:rPr>
              <a:t>ProRoot</a:t>
            </a:r>
            <a:r>
              <a:rPr lang="tr-TR" sz="2000" b="1" dirty="0">
                <a:effectLst/>
              </a:rPr>
              <a:t> MTA, </a:t>
            </a:r>
            <a:r>
              <a:rPr lang="tr-TR" sz="2000" b="1" dirty="0" err="1">
                <a:effectLst/>
              </a:rPr>
              <a:t>Biodentine</a:t>
            </a:r>
            <a:r>
              <a:rPr lang="tr-TR" sz="2000" b="1" dirty="0">
                <a:effectLst/>
              </a:rPr>
              <a:t>, MTA </a:t>
            </a:r>
            <a:r>
              <a:rPr lang="tr-TR" sz="2000" b="1" dirty="0" err="1">
                <a:effectLst/>
              </a:rPr>
              <a:t>bio</a:t>
            </a:r>
            <a:r>
              <a:rPr lang="tr-TR" sz="2000" b="1" dirty="0">
                <a:effectLst/>
              </a:rPr>
              <a:t>, </a:t>
            </a:r>
            <a:r>
              <a:rPr lang="tr-TR" sz="2000" b="1" dirty="0" err="1">
                <a:effectLst/>
              </a:rPr>
              <a:t>BioAggregate</a:t>
            </a:r>
            <a:r>
              <a:rPr lang="tr-TR" sz="2000" b="1" dirty="0">
                <a:effectLst/>
              </a:rPr>
              <a:t>, MTA </a:t>
            </a:r>
            <a:r>
              <a:rPr lang="tr-TR" sz="2000" b="1" dirty="0" err="1">
                <a:effectLst/>
              </a:rPr>
              <a:t>Angelus</a:t>
            </a:r>
            <a:r>
              <a:rPr lang="tr-TR" sz="2000" b="1" dirty="0">
                <a:effectLst/>
              </a:rPr>
              <a:t> ve MTA </a:t>
            </a:r>
            <a:r>
              <a:rPr lang="tr-TR" sz="2000" b="1" dirty="0" err="1">
                <a:effectLst/>
              </a:rPr>
              <a:t>plus</a:t>
            </a:r>
            <a:r>
              <a:rPr lang="tr-TR" sz="2000" b="1" dirty="0">
                <a:effectLst/>
              </a:rPr>
              <a:t> gibi kalsiyum silikat içeren </a:t>
            </a:r>
            <a:r>
              <a:rPr lang="tr-TR" sz="2000" b="1" dirty="0" err="1">
                <a:effectLst/>
              </a:rPr>
              <a:t>biyoaktif</a:t>
            </a:r>
            <a:r>
              <a:rPr lang="tr-TR" sz="2000" b="1" dirty="0">
                <a:effectLst/>
              </a:rPr>
              <a:t> birçok yeni materyal bu amaçla kullanılmaktadır. </a:t>
            </a:r>
          </a:p>
          <a:p>
            <a:pPr algn="just" eaLnBrk="1" hangingPunct="1">
              <a:lnSpc>
                <a:spcPct val="90000"/>
              </a:lnSpc>
              <a:buFont typeface="Wingdings" pitchFamily="2" charset="2"/>
              <a:buNone/>
              <a:defRPr/>
            </a:pPr>
            <a:endParaRPr lang="tr-TR" sz="2000" b="1" dirty="0" smtClean="0">
              <a:effectLst/>
            </a:endParaRPr>
          </a:p>
          <a:p>
            <a:pPr algn="just" eaLnBrk="1" hangingPunct="1">
              <a:lnSpc>
                <a:spcPct val="90000"/>
              </a:lnSpc>
              <a:defRPr/>
            </a:pPr>
            <a:endParaRPr lang="tr-TR" sz="2000" b="1" dirty="0" smtClean="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424555" y="460375"/>
            <a:ext cx="8229600" cy="1139825"/>
          </a:xfrm>
        </p:spPr>
        <p:txBody>
          <a:bodyPr/>
          <a:lstStyle/>
          <a:p>
            <a:r>
              <a:rPr lang="tr-TR" b="1" dirty="0">
                <a:effectLst/>
              </a:rPr>
              <a:t>Endodontik Perforasyonların Oluşma Nedenleri</a:t>
            </a:r>
            <a:br>
              <a:rPr lang="tr-TR" b="1" dirty="0">
                <a:effectLst/>
              </a:rPr>
            </a:br>
            <a:endParaRPr lang="tr-TR" dirty="0"/>
          </a:p>
        </p:txBody>
      </p:sp>
      <p:sp>
        <p:nvSpPr>
          <p:cNvPr id="3" name="İçerik Yer Tutucusu 2"/>
          <p:cNvSpPr>
            <a:spLocks noGrp="1"/>
          </p:cNvSpPr>
          <p:nvPr>
            <p:ph idx="1"/>
          </p:nvPr>
        </p:nvSpPr>
        <p:spPr>
          <a:xfrm>
            <a:off x="424555" y="1600200"/>
            <a:ext cx="8229600" cy="4530725"/>
          </a:xfrm>
        </p:spPr>
        <p:txBody>
          <a:bodyPr/>
          <a:lstStyle/>
          <a:p>
            <a:pPr algn="just"/>
            <a:r>
              <a:rPr lang="tr-TR" sz="1800" b="1" dirty="0">
                <a:effectLst/>
              </a:rPr>
              <a:t>Perforasyonlar genellikle endodontik giriş kavitesi hazırlığı ve kök kanal ağızlarının aranması sırasında döner </a:t>
            </a:r>
            <a:r>
              <a:rPr lang="tr-TR" sz="1800" b="1" dirty="0" err="1">
                <a:effectLst/>
              </a:rPr>
              <a:t>frezlerin</a:t>
            </a:r>
            <a:r>
              <a:rPr lang="tr-TR" sz="1800" b="1" dirty="0">
                <a:effectLst/>
              </a:rPr>
              <a:t> yanlış kullanımı sonucu ya da endodontik tedavili dişlerin kalıcı restorasyonlarının yapılması amacıyla post boşluğu oluşturulması sırasında iatrojenik olarak meydana gelirler</a:t>
            </a:r>
            <a:r>
              <a:rPr lang="tr-TR" sz="1800" b="1" dirty="0" smtClean="0">
                <a:effectLst/>
              </a:rPr>
              <a:t>.</a:t>
            </a:r>
          </a:p>
          <a:p>
            <a:pPr algn="just"/>
            <a:endParaRPr lang="tr-TR" sz="1800" b="1" dirty="0">
              <a:effectLst/>
            </a:endParaRPr>
          </a:p>
          <a:p>
            <a:pPr algn="just"/>
            <a:r>
              <a:rPr lang="tr-TR" sz="1800" b="1" dirty="0" err="1">
                <a:effectLst/>
              </a:rPr>
              <a:t>Atrizyon</a:t>
            </a:r>
            <a:r>
              <a:rPr lang="tr-TR" sz="1800" b="1" dirty="0">
                <a:effectLst/>
              </a:rPr>
              <a:t>,  </a:t>
            </a:r>
            <a:r>
              <a:rPr lang="tr-TR" sz="1800" b="1" dirty="0" err="1" smtClean="0">
                <a:effectLst/>
              </a:rPr>
              <a:t>abrazyon</a:t>
            </a:r>
            <a:r>
              <a:rPr lang="tr-TR" sz="1800" b="1" dirty="0">
                <a:effectLst/>
              </a:rPr>
              <a:t>,</a:t>
            </a:r>
            <a:r>
              <a:rPr lang="tr-TR" sz="1800" b="1" dirty="0" smtClean="0">
                <a:effectLst/>
              </a:rPr>
              <a:t> </a:t>
            </a:r>
            <a:r>
              <a:rPr lang="tr-TR" sz="1800" b="1" dirty="0">
                <a:effectLst/>
              </a:rPr>
              <a:t>erozyon </a:t>
            </a:r>
            <a:r>
              <a:rPr lang="tr-TR" sz="1800" b="1" dirty="0" smtClean="0">
                <a:effectLst/>
              </a:rPr>
              <a:t>yada travma gibi nedenlerle </a:t>
            </a:r>
            <a:r>
              <a:rPr lang="tr-TR" sz="1800" b="1" dirty="0" err="1" smtClean="0">
                <a:effectLst/>
              </a:rPr>
              <a:t>dentinin</a:t>
            </a:r>
            <a:r>
              <a:rPr lang="tr-TR" sz="1800" b="1" dirty="0" smtClean="0">
                <a:effectLst/>
              </a:rPr>
              <a:t> etki altında kaldığı durumlarda </a:t>
            </a:r>
            <a:r>
              <a:rPr lang="tr-TR" sz="1800" b="1" dirty="0" err="1" smtClean="0">
                <a:effectLst/>
              </a:rPr>
              <a:t>reparatif</a:t>
            </a:r>
            <a:r>
              <a:rPr lang="tr-TR" sz="1800" b="1" dirty="0" smtClean="0">
                <a:effectLst/>
              </a:rPr>
              <a:t> </a:t>
            </a:r>
            <a:r>
              <a:rPr lang="tr-TR" sz="1800" b="1" dirty="0" err="1">
                <a:effectLst/>
              </a:rPr>
              <a:t>dentin</a:t>
            </a:r>
            <a:r>
              <a:rPr lang="tr-TR" sz="1800" b="1" dirty="0">
                <a:effectLst/>
              </a:rPr>
              <a:t> </a:t>
            </a:r>
            <a:r>
              <a:rPr lang="tr-TR" sz="1800" b="1" dirty="0" smtClean="0">
                <a:effectLst/>
              </a:rPr>
              <a:t>oluşur. Bu durumda </a:t>
            </a:r>
            <a:r>
              <a:rPr lang="tr-TR" sz="1800" b="1" dirty="0" err="1" smtClean="0">
                <a:effectLst/>
              </a:rPr>
              <a:t>pulpa</a:t>
            </a:r>
            <a:r>
              <a:rPr lang="tr-TR" sz="1800" b="1" dirty="0" smtClean="0">
                <a:effectLst/>
              </a:rPr>
              <a:t> odası ve </a:t>
            </a:r>
            <a:r>
              <a:rPr lang="tr-TR" sz="1800" b="1" dirty="0">
                <a:effectLst/>
              </a:rPr>
              <a:t>kök kanallarında küçülme, </a:t>
            </a:r>
            <a:r>
              <a:rPr lang="tr-TR" sz="1800" b="1" dirty="0" smtClean="0">
                <a:effectLst/>
              </a:rPr>
              <a:t>tıkanma görülür. Bu </a:t>
            </a:r>
            <a:r>
              <a:rPr lang="tr-TR" sz="1800" b="1" dirty="0">
                <a:effectLst/>
              </a:rPr>
              <a:t>tür olgularda kanal ağızları aranırken ya da kök kanal </a:t>
            </a:r>
            <a:r>
              <a:rPr lang="tr-TR" sz="1800" b="1" dirty="0" err="1">
                <a:effectLst/>
              </a:rPr>
              <a:t>preparasyonu</a:t>
            </a:r>
            <a:r>
              <a:rPr lang="tr-TR" sz="1800" b="1" dirty="0">
                <a:effectLst/>
              </a:rPr>
              <a:t> sırasında perforasyon görülme riski artar. </a:t>
            </a:r>
            <a:r>
              <a:rPr lang="tr-TR" sz="1800" b="1" dirty="0" smtClean="0">
                <a:effectLst/>
              </a:rPr>
              <a:t>Yine </a:t>
            </a:r>
            <a:r>
              <a:rPr lang="tr-TR" sz="1800" b="1" dirty="0" err="1" smtClean="0">
                <a:effectLst/>
              </a:rPr>
              <a:t>pulpa</a:t>
            </a:r>
            <a:r>
              <a:rPr lang="tr-TR" sz="1800" b="1" dirty="0" smtClean="0">
                <a:effectLst/>
              </a:rPr>
              <a:t> </a:t>
            </a:r>
            <a:r>
              <a:rPr lang="tr-TR" sz="1800" b="1" dirty="0">
                <a:effectLst/>
              </a:rPr>
              <a:t>odasının tavanı ile tabanı arasındaki mesafenin kısa </a:t>
            </a:r>
            <a:r>
              <a:rPr lang="tr-TR" sz="1800" b="1" dirty="0" smtClean="0">
                <a:effectLst/>
              </a:rPr>
              <a:t>olduğu durumlarda </a:t>
            </a:r>
            <a:r>
              <a:rPr lang="tr-TR" sz="1800" b="1" dirty="0" err="1" smtClean="0">
                <a:effectLst/>
              </a:rPr>
              <a:t>frezin</a:t>
            </a:r>
            <a:r>
              <a:rPr lang="tr-TR" sz="1800" b="1" dirty="0" smtClean="0">
                <a:effectLst/>
              </a:rPr>
              <a:t> </a:t>
            </a:r>
            <a:r>
              <a:rPr lang="tr-TR" sz="1800" b="1" dirty="0">
                <a:effectLst/>
              </a:rPr>
              <a:t>dikkatsizce </a:t>
            </a:r>
            <a:r>
              <a:rPr lang="tr-TR" sz="1800" b="1" dirty="0" smtClean="0">
                <a:effectLst/>
              </a:rPr>
              <a:t>kullanılmasıyla </a:t>
            </a:r>
            <a:r>
              <a:rPr lang="tr-TR" sz="1800" b="1" dirty="0" err="1" smtClean="0">
                <a:effectLst/>
              </a:rPr>
              <a:t>furkasyon</a:t>
            </a:r>
            <a:r>
              <a:rPr lang="tr-TR" sz="1800" b="1" dirty="0" smtClean="0">
                <a:effectLst/>
              </a:rPr>
              <a:t> </a:t>
            </a:r>
            <a:r>
              <a:rPr lang="tr-TR" sz="1800" b="1" dirty="0">
                <a:effectLst/>
              </a:rPr>
              <a:t>perforasyonları oluşabilmektedir. </a:t>
            </a:r>
            <a:r>
              <a:rPr lang="tr-TR" sz="1800" b="1" dirty="0" smtClean="0">
                <a:effectLst/>
              </a:rPr>
              <a:t>Ayrıca </a:t>
            </a:r>
            <a:r>
              <a:rPr lang="tr-TR" sz="1800" b="1" dirty="0" err="1" smtClean="0">
                <a:effectLst/>
              </a:rPr>
              <a:t>pulpa</a:t>
            </a:r>
            <a:r>
              <a:rPr lang="tr-TR" sz="1800" b="1" dirty="0" smtClean="0">
                <a:effectLst/>
              </a:rPr>
              <a:t> </a:t>
            </a:r>
            <a:r>
              <a:rPr lang="tr-TR" sz="1800" b="1" dirty="0">
                <a:effectLst/>
              </a:rPr>
              <a:t>odasının tavanının tamamen kaldırılmadığı durumlarda frezin yanlış yönlendirilmesinden dolayı perforasyonlar oluşabilir.</a:t>
            </a:r>
          </a:p>
          <a:p>
            <a:pPr marL="0" indent="0" algn="just">
              <a:buNone/>
            </a:pPr>
            <a:endParaRPr lang="tr-TR" sz="1800" b="1" dirty="0"/>
          </a:p>
        </p:txBody>
      </p:sp>
    </p:spTree>
    <p:extLst>
      <p:ext uri="{BB962C8B-B14F-4D97-AF65-F5344CB8AC3E}">
        <p14:creationId xmlns:p14="http://schemas.microsoft.com/office/powerpoint/2010/main" xmlns="" val="10826451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4"/>
          <p:cNvSpPr>
            <a:spLocks noChangeArrowheads="1"/>
          </p:cNvSpPr>
          <p:nvPr/>
        </p:nvSpPr>
        <p:spPr bwMode="auto">
          <a:xfrm>
            <a:off x="214282" y="142852"/>
            <a:ext cx="8713788" cy="2677656"/>
          </a:xfrm>
          <a:prstGeom prst="rect">
            <a:avLst/>
          </a:prstGeom>
          <a:noFill/>
          <a:ln w="9525">
            <a:noFill/>
            <a:miter lim="800000"/>
            <a:headEnd/>
            <a:tailEnd/>
          </a:ln>
        </p:spPr>
        <p:txBody>
          <a:bodyPr wrap="square">
            <a:spAutoFit/>
          </a:bodyPr>
          <a:lstStyle/>
          <a:p>
            <a:pPr algn="just"/>
            <a:r>
              <a:rPr lang="tr-TR" sz="2800" b="1" dirty="0" err="1"/>
              <a:t>Endodontik</a:t>
            </a:r>
            <a:r>
              <a:rPr lang="tr-TR" sz="2800" b="1" dirty="0"/>
              <a:t> tedavi şekilleri olan </a:t>
            </a:r>
            <a:r>
              <a:rPr lang="tr-TR" sz="2800" b="1" dirty="0" err="1"/>
              <a:t>Kuafaj</a:t>
            </a:r>
            <a:r>
              <a:rPr lang="tr-TR" sz="2800" b="1" dirty="0"/>
              <a:t>, </a:t>
            </a:r>
            <a:r>
              <a:rPr lang="tr-TR" sz="2800" b="1" dirty="0" err="1"/>
              <a:t>Amputasyon</a:t>
            </a:r>
            <a:r>
              <a:rPr lang="tr-TR" sz="2800" b="1" dirty="0"/>
              <a:t> ve Kök kanal tedavilerinin hemen her </a:t>
            </a:r>
            <a:r>
              <a:rPr lang="tr-TR" sz="2800" b="1" dirty="0" smtClean="0"/>
              <a:t>aşamasında </a:t>
            </a:r>
            <a:r>
              <a:rPr lang="tr-TR" sz="2800" b="1" dirty="0"/>
              <a:t>çeşitli komplikasyonlar görülebilir</a:t>
            </a:r>
            <a:r>
              <a:rPr lang="tr-TR" sz="2800" b="1" dirty="0" smtClean="0"/>
              <a:t>. Kök kanal tedavisi sırasında karşılaşılabilen sorunlar;</a:t>
            </a:r>
            <a:endParaRPr lang="tr-TR" sz="2800" b="1" dirty="0"/>
          </a:p>
        </p:txBody>
      </p:sp>
      <p:sp>
        <p:nvSpPr>
          <p:cNvPr id="9219" name="Rectangle 5"/>
          <p:cNvSpPr>
            <a:spLocks noChangeArrowheads="1"/>
          </p:cNvSpPr>
          <p:nvPr/>
        </p:nvSpPr>
        <p:spPr bwMode="auto">
          <a:xfrm>
            <a:off x="214282" y="2922588"/>
            <a:ext cx="8785225" cy="4401205"/>
          </a:xfrm>
          <a:prstGeom prst="rect">
            <a:avLst/>
          </a:prstGeom>
          <a:noFill/>
          <a:ln w="9525">
            <a:noFill/>
            <a:miter lim="800000"/>
            <a:headEnd/>
            <a:tailEnd/>
          </a:ln>
        </p:spPr>
        <p:txBody>
          <a:bodyPr>
            <a:spAutoFit/>
          </a:bodyPr>
          <a:lstStyle/>
          <a:p>
            <a:pPr marL="342900" indent="-342900" algn="just"/>
            <a:r>
              <a:rPr lang="tr-TR" sz="2800" b="1" dirty="0">
                <a:solidFill>
                  <a:srgbClr val="FFFF66"/>
                </a:solidFill>
              </a:rPr>
              <a:t>1.Hatalı teşhis ve buna paralel olarak hatalı tedavi yönteminin uygulanması </a:t>
            </a:r>
          </a:p>
          <a:p>
            <a:pPr marL="342900" indent="-342900" algn="just"/>
            <a:endParaRPr lang="tr-TR" sz="2800" b="1" dirty="0">
              <a:solidFill>
                <a:srgbClr val="FFFF66"/>
              </a:solidFill>
            </a:endParaRPr>
          </a:p>
          <a:p>
            <a:pPr marL="342900" indent="-342900" algn="just"/>
            <a:r>
              <a:rPr lang="tr-TR" sz="2800" b="1" dirty="0">
                <a:solidFill>
                  <a:srgbClr val="FFFF66"/>
                </a:solidFill>
              </a:rPr>
              <a:t>2.Anesteziye bağlı </a:t>
            </a:r>
            <a:r>
              <a:rPr lang="tr-TR" sz="2800" b="1" dirty="0" err="1" smtClean="0">
                <a:solidFill>
                  <a:srgbClr val="FFFF66"/>
                </a:solidFill>
              </a:rPr>
              <a:t>oluşabilcek</a:t>
            </a:r>
            <a:r>
              <a:rPr lang="tr-TR" sz="2800" b="1" dirty="0" smtClean="0">
                <a:solidFill>
                  <a:srgbClr val="FFFF66"/>
                </a:solidFill>
              </a:rPr>
              <a:t> komplikasyonlar</a:t>
            </a:r>
            <a:endParaRPr lang="tr-TR" sz="2800" b="1" dirty="0">
              <a:solidFill>
                <a:srgbClr val="FFFF66"/>
              </a:solidFill>
            </a:endParaRPr>
          </a:p>
          <a:p>
            <a:pPr marL="342900" indent="-342900" algn="just"/>
            <a:endParaRPr lang="tr-TR" sz="2800" b="1" dirty="0">
              <a:solidFill>
                <a:srgbClr val="FFFF66"/>
              </a:solidFill>
            </a:endParaRPr>
          </a:p>
          <a:p>
            <a:pPr marL="342900" indent="-342900" algn="just"/>
            <a:r>
              <a:rPr lang="tr-TR" sz="2800" b="1" dirty="0" smtClean="0">
                <a:solidFill>
                  <a:srgbClr val="FFFF66"/>
                </a:solidFill>
              </a:rPr>
              <a:t>3.Giriş </a:t>
            </a:r>
            <a:r>
              <a:rPr lang="tr-TR" sz="2800" b="1" dirty="0" err="1">
                <a:solidFill>
                  <a:srgbClr val="FFFF66"/>
                </a:solidFill>
              </a:rPr>
              <a:t>kavitesi</a:t>
            </a:r>
            <a:r>
              <a:rPr lang="tr-TR" sz="2800" b="1" dirty="0">
                <a:solidFill>
                  <a:srgbClr val="FFFF66"/>
                </a:solidFill>
              </a:rPr>
              <a:t> hazırlanması sırasında oluşan komplikasyonlar</a:t>
            </a:r>
          </a:p>
          <a:p>
            <a:pPr marL="342900" indent="-342900"/>
            <a:endParaRPr lang="tr-TR" sz="2800" b="1" dirty="0">
              <a:solidFill>
                <a:srgbClr val="FFFF66"/>
              </a:solidFill>
            </a:endParaRPr>
          </a:p>
          <a:p>
            <a:pPr marL="342900" indent="-342900"/>
            <a:endParaRPr lang="tr-TR" sz="2800" b="1" dirty="0">
              <a:solidFill>
                <a:srgbClr val="FFFF66"/>
              </a:solidFill>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95536" y="260648"/>
            <a:ext cx="8229600" cy="5654253"/>
          </a:xfrm>
        </p:spPr>
        <p:txBody>
          <a:bodyPr/>
          <a:lstStyle/>
          <a:p>
            <a:pPr algn="just"/>
            <a:r>
              <a:rPr lang="tr-TR" sz="2000" b="1" dirty="0">
                <a:effectLst/>
              </a:rPr>
              <a:t>Dişlerde endodontik giriş kaviteleri açılırken dişin uzun aksına paralel bir şekilde giriş yapılmalıdır. Dental arkta pozisyonu değişmiş eğimli dişlerde de bu kural dikkate alınmalıdır. Ayrıca, kron sökülmeden yapılan kanal tedavilerinde de perforasyon riski yüksektir</a:t>
            </a:r>
            <a:r>
              <a:rPr lang="tr-TR" sz="2000" b="1" dirty="0" smtClean="0">
                <a:effectLst/>
              </a:rPr>
              <a:t>.</a:t>
            </a:r>
          </a:p>
          <a:p>
            <a:pPr algn="just"/>
            <a:endParaRPr lang="tr-TR" sz="2000" b="1" dirty="0">
              <a:effectLst/>
            </a:endParaRPr>
          </a:p>
          <a:p>
            <a:pPr algn="just"/>
            <a:r>
              <a:rPr lang="en-US" sz="2000" b="1" dirty="0" err="1">
                <a:effectLst/>
              </a:rPr>
              <a:t>Kök</a:t>
            </a:r>
            <a:r>
              <a:rPr lang="en-US" sz="2000" b="1" dirty="0">
                <a:effectLst/>
              </a:rPr>
              <a:t> </a:t>
            </a:r>
            <a:r>
              <a:rPr lang="en-US" sz="2000" b="1" dirty="0" err="1">
                <a:effectLst/>
              </a:rPr>
              <a:t>kanal</a:t>
            </a:r>
            <a:r>
              <a:rPr lang="en-US" sz="2000" b="1" dirty="0">
                <a:effectLst/>
              </a:rPr>
              <a:t> </a:t>
            </a:r>
            <a:r>
              <a:rPr lang="en-US" sz="2000" b="1" dirty="0" err="1">
                <a:effectLst/>
              </a:rPr>
              <a:t>boşluğunun</a:t>
            </a:r>
            <a:r>
              <a:rPr lang="en-US" sz="2000" b="1" dirty="0">
                <a:effectLst/>
              </a:rPr>
              <a:t> </a:t>
            </a:r>
            <a:r>
              <a:rPr lang="en-US" sz="2000" b="1" dirty="0" err="1">
                <a:effectLst/>
              </a:rPr>
              <a:t>mekanik</a:t>
            </a:r>
            <a:r>
              <a:rPr lang="en-US" sz="2000" b="1" dirty="0">
                <a:effectLst/>
              </a:rPr>
              <a:t> </a:t>
            </a:r>
            <a:r>
              <a:rPr lang="en-US" sz="2000" b="1" dirty="0" err="1">
                <a:effectLst/>
              </a:rPr>
              <a:t>preparasyonu</a:t>
            </a:r>
            <a:r>
              <a:rPr lang="en-US" sz="2000" b="1" dirty="0">
                <a:effectLst/>
              </a:rPr>
              <a:t> </a:t>
            </a:r>
            <a:r>
              <a:rPr lang="en-US" sz="2000" b="1" dirty="0" err="1">
                <a:effectLst/>
              </a:rPr>
              <a:t>yapılırken</a:t>
            </a:r>
            <a:r>
              <a:rPr lang="en-US" sz="2000" b="1" dirty="0">
                <a:effectLst/>
              </a:rPr>
              <a:t> </a:t>
            </a:r>
            <a:r>
              <a:rPr lang="en-US" sz="2000" b="1" dirty="0" err="1">
                <a:effectLst/>
              </a:rPr>
              <a:t>kökün</a:t>
            </a:r>
            <a:r>
              <a:rPr lang="en-US" sz="2000" b="1" dirty="0">
                <a:effectLst/>
              </a:rPr>
              <a:t> </a:t>
            </a:r>
            <a:r>
              <a:rPr lang="en-US" sz="2000" b="1" dirty="0" err="1">
                <a:effectLst/>
              </a:rPr>
              <a:t>farklı</a:t>
            </a:r>
            <a:r>
              <a:rPr lang="en-US" sz="2000" b="1" dirty="0">
                <a:effectLst/>
              </a:rPr>
              <a:t> </a:t>
            </a:r>
            <a:r>
              <a:rPr lang="en-US" sz="2000" b="1" dirty="0" err="1">
                <a:effectLst/>
              </a:rPr>
              <a:t>seviyelerinde</a:t>
            </a:r>
            <a:r>
              <a:rPr lang="en-US" sz="2000" b="1" dirty="0">
                <a:effectLst/>
              </a:rPr>
              <a:t> (servikal, </a:t>
            </a:r>
            <a:r>
              <a:rPr lang="en-US" sz="2000" b="1" dirty="0" err="1">
                <a:effectLst/>
              </a:rPr>
              <a:t>orta</a:t>
            </a:r>
            <a:r>
              <a:rPr lang="en-US" sz="2000" b="1" dirty="0">
                <a:effectLst/>
              </a:rPr>
              <a:t> </a:t>
            </a:r>
            <a:r>
              <a:rPr lang="en-US" sz="2000" b="1" dirty="0" err="1">
                <a:effectLst/>
              </a:rPr>
              <a:t>üçlü</a:t>
            </a:r>
            <a:r>
              <a:rPr lang="en-US" sz="2000" b="1" dirty="0">
                <a:effectLst/>
              </a:rPr>
              <a:t>, apikal) perforasyonlar </a:t>
            </a:r>
            <a:r>
              <a:rPr lang="en-US" sz="2000" b="1" dirty="0" err="1">
                <a:effectLst/>
              </a:rPr>
              <a:t>oluşabilir</a:t>
            </a:r>
            <a:r>
              <a:rPr lang="en-US" sz="2000" b="1" dirty="0">
                <a:effectLst/>
              </a:rPr>
              <a:t>. </a:t>
            </a:r>
            <a:endParaRPr lang="tr-TR" sz="2000" b="1" dirty="0" smtClean="0">
              <a:effectLst/>
            </a:endParaRPr>
          </a:p>
          <a:p>
            <a:pPr algn="just"/>
            <a:endParaRPr lang="tr-TR" sz="2000" b="1" dirty="0">
              <a:effectLst/>
            </a:endParaRPr>
          </a:p>
          <a:p>
            <a:pPr algn="just"/>
            <a:r>
              <a:rPr lang="tr-TR" sz="2000" b="1" dirty="0" smtClean="0">
                <a:effectLst/>
              </a:rPr>
              <a:t>Kanalın özellikle </a:t>
            </a:r>
            <a:r>
              <a:rPr lang="tr-TR" sz="2000" b="1" dirty="0" err="1" smtClean="0">
                <a:effectLst/>
              </a:rPr>
              <a:t>servikal</a:t>
            </a:r>
            <a:r>
              <a:rPr lang="tr-TR" sz="2000" b="1" dirty="0" smtClean="0">
                <a:effectLst/>
              </a:rPr>
              <a:t> bölgesinde kanal ağızlarının aranması sırasında yada alt </a:t>
            </a:r>
            <a:r>
              <a:rPr lang="tr-TR" sz="2000" b="1" dirty="0" err="1" smtClean="0">
                <a:effectLst/>
              </a:rPr>
              <a:t>molar</a:t>
            </a:r>
            <a:r>
              <a:rPr lang="tr-TR" sz="2000" b="1" dirty="0" smtClean="0">
                <a:effectLst/>
              </a:rPr>
              <a:t> dişlerin </a:t>
            </a:r>
            <a:r>
              <a:rPr lang="tr-TR" sz="2000" b="1" dirty="0" err="1" smtClean="0">
                <a:effectLst/>
              </a:rPr>
              <a:t>mesiobukkal</a:t>
            </a:r>
            <a:r>
              <a:rPr lang="tr-TR" sz="2000" b="1" dirty="0" smtClean="0">
                <a:effectLst/>
              </a:rPr>
              <a:t> veya </a:t>
            </a:r>
            <a:r>
              <a:rPr lang="tr-TR" sz="2000" b="1" dirty="0" err="1" smtClean="0">
                <a:effectLst/>
              </a:rPr>
              <a:t>mesiolingual</a:t>
            </a:r>
            <a:r>
              <a:rPr lang="tr-TR" sz="2000" b="1" dirty="0" smtClean="0">
                <a:effectLst/>
              </a:rPr>
              <a:t> kanallarının iç eğimlerinin aşırı genişletilmesi sonucu oluşan </a:t>
            </a:r>
            <a:r>
              <a:rPr lang="tr-TR" sz="2000" b="1" dirty="0" err="1" smtClean="0">
                <a:effectLst/>
              </a:rPr>
              <a:t>lateral</a:t>
            </a:r>
            <a:r>
              <a:rPr lang="tr-TR" sz="2000" b="1" dirty="0" smtClean="0">
                <a:effectLst/>
              </a:rPr>
              <a:t> </a:t>
            </a:r>
            <a:r>
              <a:rPr lang="tr-TR" sz="2000" b="1" dirty="0" err="1" smtClean="0">
                <a:effectLst/>
              </a:rPr>
              <a:t>perforasyonlar</a:t>
            </a:r>
            <a:r>
              <a:rPr lang="tr-TR" sz="2000" b="1" dirty="0" smtClean="0">
                <a:effectLst/>
              </a:rPr>
              <a:t> oluşabilir. (</a:t>
            </a:r>
            <a:r>
              <a:rPr lang="tr-TR" sz="2000" b="1" dirty="0" err="1" smtClean="0">
                <a:effectLst/>
              </a:rPr>
              <a:t>strip</a:t>
            </a:r>
            <a:r>
              <a:rPr lang="tr-TR" sz="2000" b="1" dirty="0" smtClean="0">
                <a:effectLst/>
              </a:rPr>
              <a:t> </a:t>
            </a:r>
            <a:r>
              <a:rPr lang="tr-TR" sz="2000" b="1" dirty="0" err="1" smtClean="0">
                <a:effectLst/>
              </a:rPr>
              <a:t>perforasyon</a:t>
            </a:r>
            <a:r>
              <a:rPr lang="tr-TR" sz="2000" b="1" dirty="0" smtClean="0">
                <a:effectLst/>
              </a:rPr>
              <a:t>) </a:t>
            </a:r>
            <a:r>
              <a:rPr lang="tr-TR" sz="2000" b="1" dirty="0" err="1" smtClean="0">
                <a:effectLst/>
              </a:rPr>
              <a:t>Defekt</a:t>
            </a:r>
            <a:r>
              <a:rPr lang="tr-TR" sz="2000" b="1" dirty="0" smtClean="0">
                <a:effectLst/>
              </a:rPr>
              <a:t> kanalın iç duvarında dar bir yarık gibidir. </a:t>
            </a:r>
          </a:p>
          <a:p>
            <a:pPr algn="just"/>
            <a:endParaRPr lang="tr-TR" sz="2000" b="1" dirty="0"/>
          </a:p>
        </p:txBody>
      </p:sp>
    </p:spTree>
    <p:extLst>
      <p:ext uri="{BB962C8B-B14F-4D97-AF65-F5344CB8AC3E}">
        <p14:creationId xmlns:p14="http://schemas.microsoft.com/office/powerpoint/2010/main" xmlns="" val="121378843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95536" y="332656"/>
            <a:ext cx="8229600" cy="4530725"/>
          </a:xfrm>
        </p:spPr>
        <p:txBody>
          <a:bodyPr/>
          <a:lstStyle/>
          <a:p>
            <a:pPr algn="just"/>
            <a:r>
              <a:rPr lang="tr-TR" sz="2400" b="1" dirty="0">
                <a:effectLst/>
              </a:rPr>
              <a:t>Kök kanal boşluğunun genişletilip temizlenmesi sırasında kullanılan endodontik eğelerden, yanlış yönlendirilmiş Gates </a:t>
            </a:r>
            <a:r>
              <a:rPr lang="tr-TR" sz="2400" b="1" dirty="0" err="1">
                <a:effectLst/>
              </a:rPr>
              <a:t>Glidden</a:t>
            </a:r>
            <a:r>
              <a:rPr lang="tr-TR" sz="2400" b="1" dirty="0">
                <a:effectLst/>
              </a:rPr>
              <a:t> </a:t>
            </a:r>
            <a:r>
              <a:rPr lang="tr-TR" sz="2400" b="1" dirty="0" err="1">
                <a:effectLst/>
              </a:rPr>
              <a:t>frezlerden</a:t>
            </a:r>
            <a:r>
              <a:rPr lang="tr-TR" sz="2400" b="1" dirty="0">
                <a:effectLst/>
              </a:rPr>
              <a:t> ve kök yapısına göre kalın olan postların kullanımından dolayı kökün orta üçlüsünde perforasyonlar oluşabilir</a:t>
            </a:r>
            <a:r>
              <a:rPr lang="tr-TR" sz="2400" b="1" dirty="0" smtClean="0">
                <a:effectLst/>
              </a:rPr>
              <a:t>.</a:t>
            </a:r>
          </a:p>
          <a:p>
            <a:pPr algn="just"/>
            <a:endParaRPr lang="tr-TR" sz="2400" b="1" dirty="0">
              <a:effectLst/>
            </a:endParaRPr>
          </a:p>
          <a:p>
            <a:pPr algn="just"/>
            <a:r>
              <a:rPr lang="tr-TR" sz="2400" b="1" dirty="0">
                <a:effectLst/>
              </a:rPr>
              <a:t>Apikal bölgede oluşan perforasyonlar ise şekillendirme ve temizleme işleminin kurallara uygun yapılmamasından dolayı meydana gelir. Preparasyon sırasında kanalın tıkanması veya kanalda basamak oluşması durumunda bu hataların giderilmesi için yapılan işlemler </a:t>
            </a:r>
            <a:r>
              <a:rPr lang="tr-TR" sz="2400" b="1" dirty="0" err="1" smtClean="0">
                <a:effectLst/>
              </a:rPr>
              <a:t>apikalde</a:t>
            </a:r>
            <a:r>
              <a:rPr lang="tr-TR" sz="2400" b="1" dirty="0" smtClean="0">
                <a:effectLst/>
              </a:rPr>
              <a:t> </a:t>
            </a:r>
            <a:r>
              <a:rPr lang="tr-TR" sz="2400" b="1" dirty="0" err="1" smtClean="0">
                <a:effectLst/>
              </a:rPr>
              <a:t>perforasyon</a:t>
            </a:r>
            <a:r>
              <a:rPr lang="tr-TR" sz="2400" b="1" dirty="0" smtClean="0">
                <a:effectLst/>
              </a:rPr>
              <a:t> oluşma riskini artırır.</a:t>
            </a:r>
            <a:endParaRPr lang="tr-TR" sz="2400" b="1" dirty="0">
              <a:effectLst/>
            </a:endParaRPr>
          </a:p>
          <a:p>
            <a:pPr algn="just"/>
            <a:endParaRPr lang="tr-TR" sz="2400" b="1" dirty="0"/>
          </a:p>
        </p:txBody>
      </p:sp>
    </p:spTree>
    <p:extLst>
      <p:ext uri="{BB962C8B-B14F-4D97-AF65-F5344CB8AC3E}">
        <p14:creationId xmlns:p14="http://schemas.microsoft.com/office/powerpoint/2010/main" xmlns="" val="118260046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9" name="Rectangle 3"/>
          <p:cNvSpPr>
            <a:spLocks noGrp="1" noChangeArrowheads="1"/>
          </p:cNvSpPr>
          <p:nvPr>
            <p:ph type="body" idx="1"/>
          </p:nvPr>
        </p:nvSpPr>
        <p:spPr/>
        <p:txBody>
          <a:bodyPr/>
          <a:lstStyle/>
          <a:p>
            <a:pPr marL="609600" indent="-609600" eaLnBrk="1" hangingPunct="1"/>
            <a:r>
              <a:rPr lang="tr-TR" sz="2800" b="1" dirty="0" smtClean="0">
                <a:effectLst/>
              </a:rPr>
              <a:t>Ani duyulan ağrı,</a:t>
            </a:r>
          </a:p>
          <a:p>
            <a:pPr marL="609600" indent="-609600" eaLnBrk="1" hangingPunct="1"/>
            <a:r>
              <a:rPr lang="tr-TR" sz="2800" b="1" dirty="0" smtClean="0">
                <a:effectLst/>
              </a:rPr>
              <a:t>Aniden ortaya çıkan kanama, </a:t>
            </a:r>
          </a:p>
          <a:p>
            <a:pPr marL="609600" indent="-609600" eaLnBrk="1" hangingPunct="1"/>
            <a:r>
              <a:rPr lang="tr-TR" sz="2800" b="1" dirty="0" smtClean="0">
                <a:effectLst/>
              </a:rPr>
              <a:t>Sodyum </a:t>
            </a:r>
            <a:r>
              <a:rPr lang="tr-TR" sz="2800" b="1" dirty="0" err="1" smtClean="0">
                <a:effectLst/>
              </a:rPr>
              <a:t>hipoklorit</a:t>
            </a:r>
            <a:r>
              <a:rPr lang="tr-TR" sz="2800" b="1" dirty="0" smtClean="0">
                <a:effectLst/>
              </a:rPr>
              <a:t> </a:t>
            </a:r>
            <a:r>
              <a:rPr lang="tr-TR" sz="2800" b="1" dirty="0" err="1" smtClean="0">
                <a:effectLst/>
              </a:rPr>
              <a:t>irrigasyonu</a:t>
            </a:r>
            <a:r>
              <a:rPr lang="tr-TR" sz="2800" b="1" dirty="0" smtClean="0">
                <a:effectLst/>
              </a:rPr>
              <a:t> esnasında yanma şeklinde ağrı,</a:t>
            </a:r>
          </a:p>
          <a:p>
            <a:pPr marL="609600" indent="-609600" eaLnBrk="1" hangingPunct="1"/>
            <a:r>
              <a:rPr lang="tr-TR" sz="2800" b="1" dirty="0" err="1" smtClean="0">
                <a:effectLst/>
              </a:rPr>
              <a:t>Apeks</a:t>
            </a:r>
            <a:r>
              <a:rPr lang="tr-TR" sz="2800" b="1" dirty="0" smtClean="0">
                <a:effectLst/>
              </a:rPr>
              <a:t> bulucuda erken okuma</a:t>
            </a:r>
          </a:p>
        </p:txBody>
      </p:sp>
      <p:sp>
        <p:nvSpPr>
          <p:cNvPr id="5" name="Unvan 1"/>
          <p:cNvSpPr txBox="1">
            <a:spLocks/>
          </p:cNvSpPr>
          <p:nvPr/>
        </p:nvSpPr>
        <p:spPr bwMode="auto">
          <a:xfrm>
            <a:off x="451907" y="476672"/>
            <a:ext cx="8229600" cy="1139825"/>
          </a:xfrm>
          <a:prstGeom prst="rect">
            <a:avLst/>
          </a:prstGeom>
          <a:noFill/>
          <a:ln w="9525">
            <a:noFill/>
            <a:miter lim="800000"/>
            <a:headEnd/>
            <a:tailEnd/>
          </a:ln>
          <a:effectLst/>
        </p:spPr>
        <p:txBody>
          <a:bodyPr vert="horz" wrap="square" lIns="91440" tIns="45720" rIns="91440" bIns="45720" numCol="1" anchor="ctr" anchorCtr="1"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tr-TR" sz="4400" b="1" i="0" u="none" strike="noStrike" kern="0" cap="none" spc="0" normalizeH="0" baseline="0" noProof="0" dirty="0" err="1" smtClean="0">
                <a:ln>
                  <a:noFill/>
                </a:ln>
                <a:solidFill>
                  <a:schemeClr val="tx2"/>
                </a:solidFill>
                <a:effectLst/>
                <a:uLnTx/>
                <a:uFillTx/>
                <a:latin typeface="+mj-lt"/>
                <a:ea typeface="+mj-ea"/>
                <a:cs typeface="+mj-cs"/>
              </a:rPr>
              <a:t>Endodontik</a:t>
            </a:r>
            <a:r>
              <a:rPr kumimoji="0" lang="tr-TR" sz="4400" b="1" i="0" u="none" strike="noStrike" kern="0" cap="none" spc="0" normalizeH="0" baseline="0" noProof="0" dirty="0" smtClean="0">
                <a:ln>
                  <a:noFill/>
                </a:ln>
                <a:solidFill>
                  <a:schemeClr val="tx2"/>
                </a:solidFill>
                <a:effectLst/>
                <a:uLnTx/>
                <a:uFillTx/>
                <a:latin typeface="+mj-lt"/>
                <a:ea typeface="+mj-ea"/>
                <a:cs typeface="+mj-cs"/>
              </a:rPr>
              <a:t> </a:t>
            </a:r>
            <a:r>
              <a:rPr kumimoji="0" lang="tr-TR" sz="4400" b="1" i="0" u="none" strike="noStrike" kern="0" cap="none" spc="0" normalizeH="0" baseline="0" noProof="0" dirty="0" err="1" smtClean="0">
                <a:ln>
                  <a:noFill/>
                </a:ln>
                <a:solidFill>
                  <a:schemeClr val="tx2"/>
                </a:solidFill>
                <a:effectLst/>
                <a:uLnTx/>
                <a:uFillTx/>
                <a:latin typeface="+mj-lt"/>
                <a:ea typeface="+mj-ea"/>
                <a:cs typeface="+mj-cs"/>
              </a:rPr>
              <a:t>Perforasyonların</a:t>
            </a:r>
            <a:r>
              <a:rPr kumimoji="0" lang="tr-TR" sz="4400" b="1" i="0" u="none" strike="noStrike" kern="0" cap="none" spc="0" normalizeH="0" baseline="0" noProof="0" dirty="0" smtClean="0">
                <a:ln>
                  <a:noFill/>
                </a:ln>
                <a:solidFill>
                  <a:schemeClr val="tx2"/>
                </a:solidFill>
                <a:effectLst/>
                <a:uLnTx/>
                <a:uFillTx/>
                <a:latin typeface="+mj-lt"/>
                <a:ea typeface="+mj-ea"/>
                <a:cs typeface="+mj-cs"/>
              </a:rPr>
              <a:t> Teşhisi</a:t>
            </a:r>
            <a:br>
              <a:rPr kumimoji="0" lang="tr-TR" sz="4400" b="1" i="0" u="none" strike="noStrike" kern="0" cap="none" spc="0" normalizeH="0" baseline="0" noProof="0" dirty="0" smtClean="0">
                <a:ln>
                  <a:noFill/>
                </a:ln>
                <a:solidFill>
                  <a:schemeClr val="tx2"/>
                </a:solidFill>
                <a:effectLst/>
                <a:uLnTx/>
                <a:uFillTx/>
                <a:latin typeface="+mj-lt"/>
                <a:ea typeface="+mj-ea"/>
                <a:cs typeface="+mj-cs"/>
              </a:rPr>
            </a:br>
            <a:endParaRPr kumimoji="0" lang="tr-TR" sz="4400" b="0" i="0" u="none" strike="noStrike" kern="0" cap="none" spc="0" normalizeH="0" baseline="0" noProof="0" dirty="0">
              <a:ln>
                <a:noFill/>
              </a:ln>
              <a:solidFill>
                <a:schemeClr val="tx2"/>
              </a:solidFill>
              <a:effectLst>
                <a:outerShdw blurRad="38100" dist="38100" dir="2700000" algn="tl">
                  <a:srgbClr val="000000"/>
                </a:outerShdw>
              </a:effectLst>
              <a:uLnTx/>
              <a:uFillTx/>
              <a:latin typeface="+mj-lt"/>
              <a:ea typeface="+mj-ea"/>
              <a:cs typeface="+mj-cs"/>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3027" name="Rectangle 3"/>
          <p:cNvSpPr>
            <a:spLocks noGrp="1" noChangeArrowheads="1"/>
          </p:cNvSpPr>
          <p:nvPr>
            <p:ph type="body" idx="1"/>
          </p:nvPr>
        </p:nvSpPr>
        <p:spPr>
          <a:xfrm>
            <a:off x="395288" y="838200"/>
            <a:ext cx="8229600" cy="5759450"/>
          </a:xfrm>
        </p:spPr>
        <p:txBody>
          <a:bodyPr/>
          <a:lstStyle/>
          <a:p>
            <a:pPr marL="609600" indent="-609600" algn="just" eaLnBrk="1" hangingPunct="1">
              <a:buClr>
                <a:srgbClr val="EEC85E"/>
              </a:buClr>
            </a:pPr>
            <a:r>
              <a:rPr lang="tr-TR" sz="2400" b="1" dirty="0" smtClean="0">
                <a:effectLst/>
              </a:rPr>
              <a:t>Bir eğe veya </a:t>
            </a:r>
            <a:r>
              <a:rPr lang="tr-TR" sz="2400" b="1" dirty="0" err="1" smtClean="0">
                <a:effectLst/>
              </a:rPr>
              <a:t>reamer</a:t>
            </a:r>
            <a:r>
              <a:rPr lang="tr-TR" sz="2400" b="1" dirty="0" smtClean="0">
                <a:effectLst/>
              </a:rPr>
              <a:t> </a:t>
            </a:r>
            <a:r>
              <a:rPr lang="tr-TR" sz="2400" b="1" dirty="0" err="1" smtClean="0">
                <a:effectLst/>
              </a:rPr>
              <a:t>perforasyon</a:t>
            </a:r>
            <a:r>
              <a:rPr lang="tr-TR" sz="2400" b="1" dirty="0" smtClean="0">
                <a:effectLst/>
              </a:rPr>
              <a:t> olduğu düşünülen noktaya yerleştirildiğinde kanal içinde olduğundan daha gevşek hissedilmesi,</a:t>
            </a:r>
          </a:p>
          <a:p>
            <a:pPr marL="609600" lvl="0" indent="-609600" algn="just" eaLnBrk="1" hangingPunct="1">
              <a:buClr>
                <a:srgbClr val="EEC85E"/>
              </a:buClr>
            </a:pPr>
            <a:r>
              <a:rPr lang="tr-TR" sz="2400" b="1" dirty="0" smtClean="0">
                <a:solidFill>
                  <a:srgbClr val="EAEAEA"/>
                </a:solidFill>
                <a:effectLst/>
              </a:rPr>
              <a:t>Alınan </a:t>
            </a:r>
            <a:r>
              <a:rPr lang="tr-TR" sz="2400" b="1" dirty="0" err="1" smtClean="0">
                <a:solidFill>
                  <a:srgbClr val="EAEAEA"/>
                </a:solidFill>
                <a:effectLst/>
              </a:rPr>
              <a:t>radyografta</a:t>
            </a:r>
            <a:r>
              <a:rPr lang="tr-TR" sz="2400" b="1" dirty="0" smtClean="0">
                <a:solidFill>
                  <a:srgbClr val="EAEAEA"/>
                </a:solidFill>
                <a:effectLst/>
              </a:rPr>
              <a:t> normal pozisyonda seyretmeyen eğe  görülmesi,</a:t>
            </a:r>
          </a:p>
          <a:p>
            <a:pPr marL="609600" lvl="0" indent="-609600" algn="just" eaLnBrk="1" hangingPunct="1">
              <a:buClr>
                <a:srgbClr val="EEC85E"/>
              </a:buClr>
              <a:buNone/>
            </a:pPr>
            <a:r>
              <a:rPr lang="tr-TR" sz="2400" b="1" dirty="0" smtClean="0">
                <a:solidFill>
                  <a:srgbClr val="EAEAEA"/>
                </a:solidFill>
                <a:effectLst/>
              </a:rPr>
              <a:t>	</a:t>
            </a:r>
          </a:p>
          <a:p>
            <a:pPr marL="609600" lvl="0" indent="-609600" algn="just" eaLnBrk="1" hangingPunct="1">
              <a:buClr>
                <a:srgbClr val="EEC85E"/>
              </a:buClr>
              <a:buNone/>
            </a:pPr>
            <a:r>
              <a:rPr lang="tr-TR" sz="2400" b="1" dirty="0" smtClean="0">
                <a:solidFill>
                  <a:srgbClr val="EAEAEA"/>
                </a:solidFill>
                <a:effectLst/>
              </a:rPr>
              <a:t>	</a:t>
            </a:r>
            <a:endParaRPr lang="tr-TR" sz="2400" b="1" dirty="0" smtClean="0">
              <a:effectLst/>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Yer Tutucusu 4"/>
          <p:cNvSpPr>
            <a:spLocks noGrp="1"/>
          </p:cNvSpPr>
          <p:nvPr>
            <p:ph type="body" sz="half" idx="3"/>
          </p:nvPr>
        </p:nvSpPr>
        <p:spPr>
          <a:xfrm>
            <a:off x="428596" y="714356"/>
            <a:ext cx="8229600" cy="2189162"/>
          </a:xfrm>
        </p:spPr>
        <p:txBody>
          <a:bodyPr/>
          <a:lstStyle/>
          <a:p>
            <a:pPr algn="just"/>
            <a:r>
              <a:rPr lang="tr-TR" sz="2000" b="1" dirty="0">
                <a:effectLst/>
              </a:rPr>
              <a:t>Perforasyonun oluşması sırasında </a:t>
            </a:r>
            <a:r>
              <a:rPr lang="tr-TR" sz="2000" b="1" dirty="0" smtClean="0">
                <a:effectLst/>
              </a:rPr>
              <a:t>aniden </a:t>
            </a:r>
            <a:r>
              <a:rPr lang="tr-TR" sz="2000" b="1" dirty="0">
                <a:effectLst/>
              </a:rPr>
              <a:t>bir ağrı duyabilir ve zarar gören bölgede kanama oluşur. Kanallar temizlenip kurutulduktan sonra kâğıt konların lateral yüzünde kanama görülüyorsa </a:t>
            </a:r>
            <a:r>
              <a:rPr lang="tr-TR" sz="2000" b="1" dirty="0" err="1" smtClean="0">
                <a:effectLst/>
              </a:rPr>
              <a:t>strip</a:t>
            </a:r>
            <a:r>
              <a:rPr lang="tr-TR" sz="2000" b="1" dirty="0" smtClean="0">
                <a:effectLst/>
              </a:rPr>
              <a:t> </a:t>
            </a:r>
            <a:r>
              <a:rPr lang="tr-TR" sz="2000" b="1" dirty="0">
                <a:effectLst/>
              </a:rPr>
              <a:t>perforasyon, konun uç kısmında kanama izleniyorsa apikal perforasyonun oluştuğu düşünülebilir</a:t>
            </a:r>
            <a:r>
              <a:rPr lang="tr-TR" sz="2000" b="1" dirty="0" smtClean="0">
                <a:effectLst/>
              </a:rPr>
              <a:t>.</a:t>
            </a:r>
          </a:p>
          <a:p>
            <a:pPr algn="just"/>
            <a:endParaRPr lang="tr-TR" sz="2000" b="1" dirty="0">
              <a:effectLst/>
            </a:endParaRPr>
          </a:p>
          <a:p>
            <a:pPr algn="just"/>
            <a:r>
              <a:rPr lang="tr-TR" sz="2000" b="1" dirty="0">
                <a:effectLst/>
              </a:rPr>
              <a:t>Bitewing ve </a:t>
            </a:r>
            <a:r>
              <a:rPr lang="tr-TR" sz="2000" b="1" dirty="0" smtClean="0">
                <a:effectLst/>
              </a:rPr>
              <a:t>farklı açılarda alınmış </a:t>
            </a:r>
            <a:r>
              <a:rPr lang="tr-TR" sz="2000" b="1" dirty="0" err="1" smtClean="0">
                <a:effectLst/>
              </a:rPr>
              <a:t>periapikal</a:t>
            </a:r>
            <a:r>
              <a:rPr lang="tr-TR" sz="2000" b="1" dirty="0" smtClean="0">
                <a:effectLst/>
              </a:rPr>
              <a:t> radyografilerde teşhis </a:t>
            </a:r>
            <a:r>
              <a:rPr lang="tr-TR" sz="2000" b="1" dirty="0">
                <a:effectLst/>
              </a:rPr>
              <a:t>varmada yardımcı araçlardır. Bukkal ya da lingual kök perforasyonlarının radyografik teşhisinde kök yapılarının perforasyon bölgesine süperpozisyonundan dolayı teşhisleri güçtür. Anatomik yapılar ve radyoopak materyaller de kökün görüntüsü üzerine süperpoze olarak perforasyon alanını gizleyebilirler.</a:t>
            </a:r>
          </a:p>
          <a:p>
            <a:pPr algn="just"/>
            <a:endParaRPr lang="tr-TR" sz="2000" b="1" dirty="0"/>
          </a:p>
        </p:txBody>
      </p:sp>
    </p:spTree>
    <p:extLst>
      <p:ext uri="{BB962C8B-B14F-4D97-AF65-F5344CB8AC3E}">
        <p14:creationId xmlns:p14="http://schemas.microsoft.com/office/powerpoint/2010/main" xmlns="" val="197116781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Yer Tutucusu 4"/>
          <p:cNvSpPr>
            <a:spLocks noGrp="1"/>
          </p:cNvSpPr>
          <p:nvPr>
            <p:ph type="body" sz="half" idx="3"/>
          </p:nvPr>
        </p:nvSpPr>
        <p:spPr>
          <a:xfrm>
            <a:off x="323528" y="476672"/>
            <a:ext cx="8424936" cy="5472608"/>
          </a:xfrm>
        </p:spPr>
        <p:txBody>
          <a:bodyPr/>
          <a:lstStyle/>
          <a:p>
            <a:pPr algn="just"/>
            <a:r>
              <a:rPr lang="tr-TR" sz="2400" b="1" dirty="0">
                <a:effectLst/>
              </a:rPr>
              <a:t>Perforasyon teşhisinde kullanılan diğer bir metot elektronik apeks bulucu cihazların kullanımıdır. Normalde çalışma uzunluğunun tespitinde kullanılan apeks bulucunun ucundaki eğe kanal içindeki perforasyon alanına geldiğinde kök ucundan çıkmış gibi sinyal verir. </a:t>
            </a:r>
          </a:p>
          <a:p>
            <a:pPr algn="just"/>
            <a:r>
              <a:rPr lang="tr-TR" sz="2400" b="1" dirty="0">
                <a:effectLst/>
              </a:rPr>
              <a:t>Konik ışınlı bilgisayarlı tomografi taramalarında üç boyutlu görüntü elde edileceğinden perforasyonların tanısı daha kesin konulabilmektedir. Dental operasyon mikroskopları da perforasyon varlığını belirlemede etkin araçlardır. </a:t>
            </a:r>
          </a:p>
          <a:p>
            <a:pPr algn="just"/>
            <a:endParaRPr lang="tr-TR" sz="2400" b="1" dirty="0"/>
          </a:p>
        </p:txBody>
      </p:sp>
    </p:spTree>
    <p:extLst>
      <p:ext uri="{BB962C8B-B14F-4D97-AF65-F5344CB8AC3E}">
        <p14:creationId xmlns:p14="http://schemas.microsoft.com/office/powerpoint/2010/main" xmlns="" val="385529259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32482" name="Rectangle 2"/>
          <p:cNvSpPr>
            <a:spLocks noChangeArrowheads="1"/>
          </p:cNvSpPr>
          <p:nvPr/>
        </p:nvSpPr>
        <p:spPr bwMode="auto">
          <a:xfrm>
            <a:off x="179388" y="1196975"/>
            <a:ext cx="2776537" cy="514350"/>
          </a:xfrm>
          <a:prstGeom prst="rect">
            <a:avLst/>
          </a:prstGeom>
          <a:noFill/>
          <a:ln w="57150">
            <a:solidFill>
              <a:srgbClr val="FFFF66"/>
            </a:solidFill>
            <a:miter lim="800000"/>
            <a:headEnd/>
            <a:tailEnd/>
          </a:ln>
        </p:spPr>
        <p:txBody>
          <a:bodyPr wrap="none">
            <a:spAutoFit/>
          </a:bodyPr>
          <a:lstStyle/>
          <a:p>
            <a:r>
              <a:rPr lang="tr-TR" sz="2400" b="1">
                <a:solidFill>
                  <a:srgbClr val="FFFF66"/>
                </a:solidFill>
              </a:rPr>
              <a:t>Perforasyonlar</a:t>
            </a:r>
          </a:p>
        </p:txBody>
      </p:sp>
      <p:sp>
        <p:nvSpPr>
          <p:cNvPr id="30723" name="Line 3"/>
          <p:cNvSpPr>
            <a:spLocks noChangeShapeType="1"/>
          </p:cNvSpPr>
          <p:nvPr/>
        </p:nvSpPr>
        <p:spPr bwMode="auto">
          <a:xfrm flipV="1">
            <a:off x="3132138" y="765175"/>
            <a:ext cx="0" cy="1439863"/>
          </a:xfrm>
          <a:prstGeom prst="line">
            <a:avLst/>
          </a:prstGeom>
          <a:noFill/>
          <a:ln w="57150">
            <a:solidFill>
              <a:schemeClr val="tx1"/>
            </a:solidFill>
            <a:round/>
            <a:headEnd/>
            <a:tailEnd/>
          </a:ln>
        </p:spPr>
        <p:txBody>
          <a:bodyPr/>
          <a:lstStyle/>
          <a:p>
            <a:endParaRPr lang="tr-TR"/>
          </a:p>
        </p:txBody>
      </p:sp>
      <p:sp>
        <p:nvSpPr>
          <p:cNvPr id="30724" name="Line 4"/>
          <p:cNvSpPr>
            <a:spLocks noChangeShapeType="1"/>
          </p:cNvSpPr>
          <p:nvPr/>
        </p:nvSpPr>
        <p:spPr bwMode="auto">
          <a:xfrm>
            <a:off x="3132138" y="765175"/>
            <a:ext cx="647700" cy="0"/>
          </a:xfrm>
          <a:prstGeom prst="line">
            <a:avLst/>
          </a:prstGeom>
          <a:noFill/>
          <a:ln w="57150">
            <a:solidFill>
              <a:schemeClr val="tx1"/>
            </a:solidFill>
            <a:round/>
            <a:headEnd/>
            <a:tailEnd type="triangle" w="med" len="med"/>
          </a:ln>
        </p:spPr>
        <p:txBody>
          <a:bodyPr/>
          <a:lstStyle/>
          <a:p>
            <a:endParaRPr lang="tr-TR"/>
          </a:p>
        </p:txBody>
      </p:sp>
      <p:sp>
        <p:nvSpPr>
          <p:cNvPr id="30725" name="Line 5"/>
          <p:cNvSpPr>
            <a:spLocks noChangeShapeType="1"/>
          </p:cNvSpPr>
          <p:nvPr/>
        </p:nvSpPr>
        <p:spPr bwMode="auto">
          <a:xfrm flipV="1">
            <a:off x="6659563" y="333375"/>
            <a:ext cx="576262" cy="287338"/>
          </a:xfrm>
          <a:prstGeom prst="line">
            <a:avLst/>
          </a:prstGeom>
          <a:noFill/>
          <a:ln w="57150">
            <a:solidFill>
              <a:schemeClr val="tx1"/>
            </a:solidFill>
            <a:round/>
            <a:headEnd/>
            <a:tailEnd type="triangle" w="med" len="med"/>
          </a:ln>
        </p:spPr>
        <p:txBody>
          <a:bodyPr/>
          <a:lstStyle/>
          <a:p>
            <a:endParaRPr lang="tr-TR"/>
          </a:p>
        </p:txBody>
      </p:sp>
      <p:sp>
        <p:nvSpPr>
          <p:cNvPr id="30726" name="Line 6"/>
          <p:cNvSpPr>
            <a:spLocks noChangeShapeType="1"/>
          </p:cNvSpPr>
          <p:nvPr/>
        </p:nvSpPr>
        <p:spPr bwMode="auto">
          <a:xfrm>
            <a:off x="6732588" y="836613"/>
            <a:ext cx="576262" cy="360362"/>
          </a:xfrm>
          <a:prstGeom prst="line">
            <a:avLst/>
          </a:prstGeom>
          <a:noFill/>
          <a:ln w="57150">
            <a:solidFill>
              <a:schemeClr val="tx1"/>
            </a:solidFill>
            <a:round/>
            <a:headEnd/>
            <a:tailEnd type="triangle" w="med" len="med"/>
          </a:ln>
        </p:spPr>
        <p:txBody>
          <a:bodyPr/>
          <a:lstStyle/>
          <a:p>
            <a:endParaRPr lang="tr-TR"/>
          </a:p>
        </p:txBody>
      </p:sp>
      <p:sp>
        <p:nvSpPr>
          <p:cNvPr id="532487" name="Text Box 7"/>
          <p:cNvSpPr txBox="1">
            <a:spLocks noChangeArrowheads="1"/>
          </p:cNvSpPr>
          <p:nvPr/>
        </p:nvSpPr>
        <p:spPr bwMode="auto">
          <a:xfrm>
            <a:off x="7240588" y="114300"/>
            <a:ext cx="1903412" cy="404813"/>
          </a:xfrm>
          <a:prstGeom prst="rect">
            <a:avLst/>
          </a:prstGeom>
          <a:noFill/>
          <a:ln w="38100">
            <a:solidFill>
              <a:srgbClr val="FFFF66"/>
            </a:solidFill>
            <a:miter lim="800000"/>
            <a:headEnd/>
            <a:tailEnd/>
          </a:ln>
        </p:spPr>
        <p:txBody>
          <a:bodyPr>
            <a:spAutoFit/>
          </a:bodyPr>
          <a:lstStyle/>
          <a:p>
            <a:r>
              <a:rPr lang="tr-TR" sz="1800" b="1"/>
              <a:t>Resorbsiyon</a:t>
            </a:r>
          </a:p>
        </p:txBody>
      </p:sp>
      <p:sp>
        <p:nvSpPr>
          <p:cNvPr id="532488" name="Text Box 8"/>
          <p:cNvSpPr txBox="1">
            <a:spLocks noChangeArrowheads="1"/>
          </p:cNvSpPr>
          <p:nvPr/>
        </p:nvSpPr>
        <p:spPr bwMode="auto">
          <a:xfrm>
            <a:off x="7418388" y="908050"/>
            <a:ext cx="1474787" cy="739775"/>
          </a:xfrm>
          <a:prstGeom prst="rect">
            <a:avLst/>
          </a:prstGeom>
          <a:noFill/>
          <a:ln w="38100">
            <a:solidFill>
              <a:srgbClr val="FFFF66"/>
            </a:solidFill>
            <a:miter lim="800000"/>
            <a:headEnd/>
            <a:tailEnd/>
          </a:ln>
        </p:spPr>
        <p:txBody>
          <a:bodyPr>
            <a:spAutoFit/>
          </a:bodyPr>
          <a:lstStyle/>
          <a:p>
            <a:r>
              <a:rPr lang="tr-TR" b="1"/>
              <a:t>Çürük </a:t>
            </a:r>
          </a:p>
          <a:p>
            <a:endParaRPr lang="tr-TR">
              <a:solidFill>
                <a:srgbClr val="0099FF"/>
              </a:solidFill>
            </a:endParaRPr>
          </a:p>
        </p:txBody>
      </p:sp>
      <p:sp>
        <p:nvSpPr>
          <p:cNvPr id="30729" name="Line 9"/>
          <p:cNvSpPr>
            <a:spLocks noChangeShapeType="1"/>
          </p:cNvSpPr>
          <p:nvPr/>
        </p:nvSpPr>
        <p:spPr bwMode="auto">
          <a:xfrm>
            <a:off x="3132138" y="2205038"/>
            <a:ext cx="647700" cy="0"/>
          </a:xfrm>
          <a:prstGeom prst="line">
            <a:avLst/>
          </a:prstGeom>
          <a:noFill/>
          <a:ln w="57150">
            <a:solidFill>
              <a:schemeClr val="tx1"/>
            </a:solidFill>
            <a:round/>
            <a:headEnd/>
            <a:tailEnd type="triangle" w="med" len="med"/>
          </a:ln>
        </p:spPr>
        <p:txBody>
          <a:bodyPr/>
          <a:lstStyle/>
          <a:p>
            <a:endParaRPr lang="tr-TR"/>
          </a:p>
        </p:txBody>
      </p:sp>
      <p:sp>
        <p:nvSpPr>
          <p:cNvPr id="532490" name="Text Box 10"/>
          <p:cNvSpPr txBox="1">
            <a:spLocks noChangeArrowheads="1"/>
          </p:cNvSpPr>
          <p:nvPr/>
        </p:nvSpPr>
        <p:spPr bwMode="auto">
          <a:xfrm>
            <a:off x="3811588" y="1938338"/>
            <a:ext cx="3143250" cy="514350"/>
          </a:xfrm>
          <a:prstGeom prst="rect">
            <a:avLst/>
          </a:prstGeom>
          <a:noFill/>
          <a:ln w="57150">
            <a:solidFill>
              <a:srgbClr val="FFFF66"/>
            </a:solidFill>
            <a:miter lim="800000"/>
            <a:headEnd/>
            <a:tailEnd/>
          </a:ln>
        </p:spPr>
        <p:txBody>
          <a:bodyPr wrap="none">
            <a:spAutoFit/>
          </a:bodyPr>
          <a:lstStyle/>
          <a:p>
            <a:r>
              <a:rPr lang="tr-TR" sz="2400" b="1"/>
              <a:t>İatrojenik olarak</a:t>
            </a:r>
          </a:p>
        </p:txBody>
      </p:sp>
      <p:sp>
        <p:nvSpPr>
          <p:cNvPr id="30731" name="Line 11"/>
          <p:cNvSpPr>
            <a:spLocks noChangeShapeType="1"/>
          </p:cNvSpPr>
          <p:nvPr/>
        </p:nvSpPr>
        <p:spPr bwMode="auto">
          <a:xfrm>
            <a:off x="4932363" y="2492375"/>
            <a:ext cx="0" cy="792163"/>
          </a:xfrm>
          <a:prstGeom prst="line">
            <a:avLst/>
          </a:prstGeom>
          <a:noFill/>
          <a:ln w="57150">
            <a:solidFill>
              <a:schemeClr val="tx1"/>
            </a:solidFill>
            <a:round/>
            <a:headEnd/>
            <a:tailEnd/>
          </a:ln>
        </p:spPr>
        <p:txBody>
          <a:bodyPr/>
          <a:lstStyle/>
          <a:p>
            <a:endParaRPr lang="tr-TR"/>
          </a:p>
        </p:txBody>
      </p:sp>
      <p:sp>
        <p:nvSpPr>
          <p:cNvPr id="30732" name="Line 12"/>
          <p:cNvSpPr>
            <a:spLocks noChangeShapeType="1"/>
          </p:cNvSpPr>
          <p:nvPr/>
        </p:nvSpPr>
        <p:spPr bwMode="auto">
          <a:xfrm>
            <a:off x="4932363" y="3284538"/>
            <a:ext cx="1152525" cy="0"/>
          </a:xfrm>
          <a:prstGeom prst="line">
            <a:avLst/>
          </a:prstGeom>
          <a:noFill/>
          <a:ln w="57150">
            <a:solidFill>
              <a:schemeClr val="tx1"/>
            </a:solidFill>
            <a:round/>
            <a:headEnd/>
            <a:tailEnd type="triangle" w="med" len="med"/>
          </a:ln>
        </p:spPr>
        <p:txBody>
          <a:bodyPr/>
          <a:lstStyle/>
          <a:p>
            <a:endParaRPr lang="tr-TR"/>
          </a:p>
        </p:txBody>
      </p:sp>
      <p:sp>
        <p:nvSpPr>
          <p:cNvPr id="532493" name="Text Box 13"/>
          <p:cNvSpPr txBox="1">
            <a:spLocks noChangeArrowheads="1"/>
          </p:cNvSpPr>
          <p:nvPr/>
        </p:nvSpPr>
        <p:spPr bwMode="auto">
          <a:xfrm>
            <a:off x="2627313" y="3573463"/>
            <a:ext cx="3276600" cy="3170099"/>
          </a:xfrm>
          <a:prstGeom prst="rect">
            <a:avLst/>
          </a:prstGeom>
          <a:noFill/>
          <a:ln w="57150">
            <a:solidFill>
              <a:srgbClr val="FFFF66"/>
            </a:solidFill>
            <a:miter lim="800000"/>
            <a:headEnd/>
            <a:tailEnd/>
          </a:ln>
        </p:spPr>
        <p:txBody>
          <a:bodyPr wrap="square">
            <a:spAutoFit/>
          </a:bodyPr>
          <a:lstStyle/>
          <a:p>
            <a:pPr>
              <a:buFont typeface="Wingdings" pitchFamily="2" charset="2"/>
              <a:buNone/>
            </a:pPr>
            <a:r>
              <a:rPr lang="tr-TR" b="1" u="sng" dirty="0"/>
              <a:t>Tedavi sırasında:</a:t>
            </a:r>
          </a:p>
          <a:p>
            <a:pPr>
              <a:buFont typeface="Wingdings" pitchFamily="2" charset="2"/>
              <a:buChar char="Ø"/>
            </a:pPr>
            <a:endParaRPr lang="tr-TR" u="sng" dirty="0"/>
          </a:p>
          <a:p>
            <a:pPr>
              <a:buFont typeface="Wingdings" pitchFamily="2" charset="2"/>
              <a:buNone/>
            </a:pPr>
            <a:r>
              <a:rPr lang="tr-TR" b="1" dirty="0"/>
              <a:t>Kron ve </a:t>
            </a:r>
            <a:r>
              <a:rPr lang="tr-TR" b="1" dirty="0" err="1"/>
              <a:t>furkasyon</a:t>
            </a:r>
            <a:r>
              <a:rPr lang="tr-TR" b="1" dirty="0"/>
              <a:t> </a:t>
            </a:r>
            <a:r>
              <a:rPr lang="tr-TR" b="1" dirty="0" err="1"/>
              <a:t>perforasyonlar</a:t>
            </a:r>
            <a:endParaRPr lang="tr-TR" b="1" dirty="0"/>
          </a:p>
          <a:p>
            <a:pPr>
              <a:buFont typeface="Wingdings" pitchFamily="2" charset="2"/>
              <a:buNone/>
            </a:pPr>
            <a:endParaRPr lang="tr-TR" b="1" dirty="0"/>
          </a:p>
          <a:p>
            <a:r>
              <a:rPr lang="tr-TR" b="1" dirty="0" err="1" smtClean="0"/>
              <a:t>Lateral</a:t>
            </a:r>
            <a:r>
              <a:rPr lang="tr-TR" b="1" dirty="0" smtClean="0"/>
              <a:t> </a:t>
            </a:r>
            <a:r>
              <a:rPr lang="tr-TR" b="1" dirty="0" err="1" smtClean="0"/>
              <a:t>perforasyon</a:t>
            </a:r>
            <a:endParaRPr lang="tr-TR" b="1" dirty="0" smtClean="0"/>
          </a:p>
          <a:p>
            <a:pPr>
              <a:buFont typeface="Wingdings" pitchFamily="2" charset="2"/>
              <a:buNone/>
            </a:pPr>
            <a:r>
              <a:rPr lang="tr-TR" b="1" dirty="0" smtClean="0"/>
              <a:t>(</a:t>
            </a:r>
            <a:r>
              <a:rPr lang="tr-TR" b="1" dirty="0" err="1" smtClean="0"/>
              <a:t>Strip</a:t>
            </a:r>
            <a:r>
              <a:rPr lang="tr-TR" b="1" dirty="0" smtClean="0"/>
              <a:t>)</a:t>
            </a:r>
            <a:endParaRPr lang="tr-TR" b="1" dirty="0"/>
          </a:p>
          <a:p>
            <a:pPr>
              <a:buFont typeface="Wingdings" pitchFamily="2" charset="2"/>
              <a:buNone/>
            </a:pPr>
            <a:r>
              <a:rPr lang="tr-TR" b="1" dirty="0" err="1"/>
              <a:t>Apikal</a:t>
            </a:r>
            <a:r>
              <a:rPr lang="tr-TR" b="1" dirty="0"/>
              <a:t> </a:t>
            </a:r>
            <a:r>
              <a:rPr lang="tr-TR" b="1" dirty="0" err="1"/>
              <a:t>perforasyon</a:t>
            </a:r>
            <a:endParaRPr lang="tr-TR" b="1" dirty="0"/>
          </a:p>
          <a:p>
            <a:pPr>
              <a:buFont typeface="Wingdings" pitchFamily="2" charset="2"/>
              <a:buNone/>
            </a:pPr>
            <a:r>
              <a:rPr lang="tr-TR" b="1" dirty="0"/>
              <a:t>                                                                                             </a:t>
            </a:r>
            <a:r>
              <a:rPr lang="tr-TR" dirty="0"/>
              <a:t>                                                                              </a:t>
            </a:r>
          </a:p>
          <a:p>
            <a:endParaRPr lang="tr-TR" dirty="0"/>
          </a:p>
        </p:txBody>
      </p:sp>
      <p:sp>
        <p:nvSpPr>
          <p:cNvPr id="532494" name="Rectangle 14"/>
          <p:cNvSpPr>
            <a:spLocks noChangeArrowheads="1"/>
          </p:cNvSpPr>
          <p:nvPr/>
        </p:nvSpPr>
        <p:spPr bwMode="auto">
          <a:xfrm>
            <a:off x="6156325" y="3068638"/>
            <a:ext cx="2843213" cy="2405062"/>
          </a:xfrm>
          <a:prstGeom prst="rect">
            <a:avLst/>
          </a:prstGeom>
          <a:noFill/>
          <a:ln w="57150">
            <a:solidFill>
              <a:srgbClr val="FFFF66"/>
            </a:solidFill>
            <a:miter lim="800000"/>
            <a:headEnd/>
            <a:tailEnd/>
          </a:ln>
        </p:spPr>
        <p:txBody>
          <a:bodyPr>
            <a:spAutoFit/>
          </a:bodyPr>
          <a:lstStyle/>
          <a:p>
            <a:r>
              <a:rPr lang="tr-TR" b="1" u="sng"/>
              <a:t>Tedavi sonrasında:</a:t>
            </a:r>
            <a:r>
              <a:rPr lang="tr-TR" b="1">
                <a:solidFill>
                  <a:srgbClr val="FF3300"/>
                </a:solidFill>
              </a:rPr>
              <a:t> </a:t>
            </a:r>
          </a:p>
          <a:p>
            <a:r>
              <a:rPr lang="tr-TR" b="1"/>
              <a:t>                                                       Post preperasyonu ve yerleştirilmesi</a:t>
            </a:r>
          </a:p>
          <a:p>
            <a:pPr>
              <a:lnSpc>
                <a:spcPct val="90000"/>
              </a:lnSpc>
              <a:spcBef>
                <a:spcPct val="50000"/>
              </a:spcBef>
              <a:buClr>
                <a:schemeClr val="tx2"/>
              </a:buClr>
              <a:buFontTx/>
              <a:buChar char="•"/>
            </a:pPr>
            <a:endParaRPr lang="tr-TR" b="1">
              <a:latin typeface="Arial" charset="0"/>
            </a:endParaRPr>
          </a:p>
        </p:txBody>
      </p:sp>
      <p:sp>
        <p:nvSpPr>
          <p:cNvPr id="30735" name="Line 15"/>
          <p:cNvSpPr>
            <a:spLocks noChangeShapeType="1"/>
          </p:cNvSpPr>
          <p:nvPr/>
        </p:nvSpPr>
        <p:spPr bwMode="auto">
          <a:xfrm>
            <a:off x="4140200" y="2492375"/>
            <a:ext cx="0" cy="1008063"/>
          </a:xfrm>
          <a:prstGeom prst="line">
            <a:avLst/>
          </a:prstGeom>
          <a:noFill/>
          <a:ln w="57150">
            <a:solidFill>
              <a:schemeClr val="tx1"/>
            </a:solidFill>
            <a:round/>
            <a:headEnd/>
            <a:tailEnd type="triangle" w="med" len="med"/>
          </a:ln>
        </p:spPr>
        <p:txBody>
          <a:bodyPr/>
          <a:lstStyle/>
          <a:p>
            <a:endParaRPr lang="tr-TR"/>
          </a:p>
        </p:txBody>
      </p:sp>
      <p:sp>
        <p:nvSpPr>
          <p:cNvPr id="532496" name="Text Box 16"/>
          <p:cNvSpPr txBox="1">
            <a:spLocks noChangeArrowheads="1"/>
          </p:cNvSpPr>
          <p:nvPr/>
        </p:nvSpPr>
        <p:spPr bwMode="auto">
          <a:xfrm>
            <a:off x="3851275" y="476250"/>
            <a:ext cx="2665413" cy="758825"/>
          </a:xfrm>
          <a:prstGeom prst="rect">
            <a:avLst/>
          </a:prstGeom>
          <a:noFill/>
          <a:ln w="57150">
            <a:solidFill>
              <a:srgbClr val="FFFF66"/>
            </a:solidFill>
            <a:miter lim="800000"/>
            <a:headEnd/>
            <a:tailEnd/>
          </a:ln>
        </p:spPr>
        <p:txBody>
          <a:bodyPr>
            <a:spAutoFit/>
          </a:bodyPr>
          <a:lstStyle/>
          <a:p>
            <a:r>
              <a:rPr lang="tr-TR" b="1"/>
              <a:t>Patolojik olarak</a:t>
            </a:r>
          </a:p>
          <a:p>
            <a:endParaRPr lang="tr-TR"/>
          </a:p>
        </p:txBody>
      </p:sp>
      <p:sp>
        <p:nvSpPr>
          <p:cNvPr id="17" name="16 Dikdörtgen"/>
          <p:cNvSpPr/>
          <p:nvPr/>
        </p:nvSpPr>
        <p:spPr>
          <a:xfrm>
            <a:off x="214282" y="2285992"/>
            <a:ext cx="1857388" cy="4093428"/>
          </a:xfrm>
          <a:prstGeom prst="rect">
            <a:avLst/>
          </a:prstGeom>
        </p:spPr>
        <p:txBody>
          <a:bodyPr wrap="square">
            <a:spAutoFit/>
          </a:bodyPr>
          <a:lstStyle/>
          <a:p>
            <a:pPr algn="just"/>
            <a:r>
              <a:rPr lang="tr-TR" b="1" dirty="0" smtClean="0"/>
              <a:t>Oluşum zamanına, yerlerine, tedavi sonucunu etkileyen faktörlere göre </a:t>
            </a:r>
            <a:r>
              <a:rPr lang="tr-TR" b="1" dirty="0" err="1" smtClean="0"/>
              <a:t>perforasyonların</a:t>
            </a:r>
            <a:r>
              <a:rPr lang="tr-TR" b="1" dirty="0" smtClean="0"/>
              <a:t> farklı sınıflandırmaları yapılmıştır</a:t>
            </a:r>
            <a:endParaRPr lang="tr-TR" b="1" dirty="0"/>
          </a:p>
        </p:txBody>
      </p:sp>
    </p:spTree>
    <p:extLst>
      <p:ext uri="{BB962C8B-B14F-4D97-AF65-F5344CB8AC3E}">
        <p14:creationId xmlns:p14="http://schemas.microsoft.com/office/powerpoint/2010/main" xmlns="" val="1888604773"/>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mph" presetSubtype="0" fill="hold" grpId="0" nodeType="clickEffect">
                                  <p:stCondLst>
                                    <p:cond delay="0"/>
                                  </p:stCondLst>
                                  <p:childTnLst>
                                    <p:animClr clrSpc="hsl" dir="cw">
                                      <p:cBhvr override="childStyle">
                                        <p:cTn id="6" dur="500" fill="hold"/>
                                        <p:tgtEl>
                                          <p:spTgt spid="532482"/>
                                        </p:tgtEl>
                                        <p:attrNameLst>
                                          <p:attrName>style.color</p:attrName>
                                        </p:attrNameLst>
                                      </p:cBhvr>
                                      <p:by>
                                        <p:hsl h="10842353" s="0" l="0"/>
                                      </p:by>
                                    </p:animClr>
                                    <p:animClr clrSpc="hsl" dir="cw">
                                      <p:cBhvr>
                                        <p:cTn id="7" dur="500" fill="hold"/>
                                        <p:tgtEl>
                                          <p:spTgt spid="532482"/>
                                        </p:tgtEl>
                                        <p:attrNameLst>
                                          <p:attrName>fillcolor</p:attrName>
                                        </p:attrNameLst>
                                      </p:cBhvr>
                                      <p:by>
                                        <p:hsl h="10842353" s="0" l="0"/>
                                      </p:by>
                                    </p:animClr>
                                    <p:animClr clrSpc="hsl" dir="cw">
                                      <p:cBhvr>
                                        <p:cTn id="8" dur="500" fill="hold"/>
                                        <p:tgtEl>
                                          <p:spTgt spid="532482"/>
                                        </p:tgtEl>
                                        <p:attrNameLst>
                                          <p:attrName>stroke.color</p:attrName>
                                        </p:attrNameLst>
                                      </p:cBhvr>
                                      <p:by>
                                        <p:hsl h="10842353" s="0" l="0"/>
                                      </p:by>
                                    </p:animClr>
                                    <p:set>
                                      <p:cBhvr>
                                        <p:cTn id="9" dur="500" fill="hold"/>
                                        <p:tgtEl>
                                          <p:spTgt spid="532482"/>
                                        </p:tgtEl>
                                        <p:attrNameLst>
                                          <p:attrName>fill.type</p:attrName>
                                        </p:attrNameLst>
                                      </p:cBhvr>
                                      <p:to>
                                        <p:strVal val="solid"/>
                                      </p:to>
                                    </p:set>
                                  </p:childTnLst>
                                </p:cTn>
                              </p:par>
                            </p:childTnLst>
                          </p:cTn>
                        </p:par>
                      </p:childTnLst>
                    </p:cTn>
                  </p:par>
                  <p:par>
                    <p:cTn id="10" fill="hold">
                      <p:stCondLst>
                        <p:cond delay="indefinite"/>
                      </p:stCondLst>
                      <p:childTnLst>
                        <p:par>
                          <p:cTn id="11" fill="hold">
                            <p:stCondLst>
                              <p:cond delay="0"/>
                            </p:stCondLst>
                            <p:childTnLst>
                              <p:par>
                                <p:cTn id="12" presetID="23" presetClass="emph" presetSubtype="0" fill="hold" grpId="0" nodeType="clickEffect">
                                  <p:stCondLst>
                                    <p:cond delay="0"/>
                                  </p:stCondLst>
                                  <p:childTnLst>
                                    <p:animClr clrSpc="hsl" dir="cw">
                                      <p:cBhvr override="childStyle">
                                        <p:cTn id="13" dur="500" fill="hold"/>
                                        <p:tgtEl>
                                          <p:spTgt spid="532496"/>
                                        </p:tgtEl>
                                        <p:attrNameLst>
                                          <p:attrName>style.color</p:attrName>
                                        </p:attrNameLst>
                                      </p:cBhvr>
                                      <p:by>
                                        <p:hsl h="10842353" s="0" l="0"/>
                                      </p:by>
                                    </p:animClr>
                                    <p:animClr clrSpc="hsl" dir="cw">
                                      <p:cBhvr>
                                        <p:cTn id="14" dur="500" fill="hold"/>
                                        <p:tgtEl>
                                          <p:spTgt spid="532496"/>
                                        </p:tgtEl>
                                        <p:attrNameLst>
                                          <p:attrName>fillcolor</p:attrName>
                                        </p:attrNameLst>
                                      </p:cBhvr>
                                      <p:by>
                                        <p:hsl h="10842353" s="0" l="0"/>
                                      </p:by>
                                    </p:animClr>
                                    <p:animClr clrSpc="hsl" dir="cw">
                                      <p:cBhvr>
                                        <p:cTn id="15" dur="500" fill="hold"/>
                                        <p:tgtEl>
                                          <p:spTgt spid="532496"/>
                                        </p:tgtEl>
                                        <p:attrNameLst>
                                          <p:attrName>stroke.color</p:attrName>
                                        </p:attrNameLst>
                                      </p:cBhvr>
                                      <p:by>
                                        <p:hsl h="10842353" s="0" l="0"/>
                                      </p:by>
                                    </p:animClr>
                                    <p:set>
                                      <p:cBhvr>
                                        <p:cTn id="16" dur="500" fill="hold"/>
                                        <p:tgtEl>
                                          <p:spTgt spid="532496"/>
                                        </p:tgtEl>
                                        <p:attrNameLst>
                                          <p:attrName>fill.type</p:attrName>
                                        </p:attrNameLst>
                                      </p:cBhvr>
                                      <p:to>
                                        <p:strVal val="solid"/>
                                      </p:to>
                                    </p:set>
                                  </p:childTnLst>
                                </p:cTn>
                              </p:par>
                            </p:childTnLst>
                          </p:cTn>
                        </p:par>
                      </p:childTnLst>
                    </p:cTn>
                  </p:par>
                  <p:par>
                    <p:cTn id="17" fill="hold">
                      <p:stCondLst>
                        <p:cond delay="indefinite"/>
                      </p:stCondLst>
                      <p:childTnLst>
                        <p:par>
                          <p:cTn id="18" fill="hold">
                            <p:stCondLst>
                              <p:cond delay="0"/>
                            </p:stCondLst>
                            <p:childTnLst>
                              <p:par>
                                <p:cTn id="19" presetID="23" presetClass="emph" presetSubtype="0" fill="hold" grpId="0" nodeType="clickEffect">
                                  <p:stCondLst>
                                    <p:cond delay="0"/>
                                  </p:stCondLst>
                                  <p:childTnLst>
                                    <p:animClr clrSpc="hsl" dir="cw">
                                      <p:cBhvr override="childStyle">
                                        <p:cTn id="20" dur="500" fill="hold"/>
                                        <p:tgtEl>
                                          <p:spTgt spid="532490"/>
                                        </p:tgtEl>
                                        <p:attrNameLst>
                                          <p:attrName>style.color</p:attrName>
                                        </p:attrNameLst>
                                      </p:cBhvr>
                                      <p:by>
                                        <p:hsl h="10842353" s="0" l="0"/>
                                      </p:by>
                                    </p:animClr>
                                    <p:animClr clrSpc="hsl" dir="cw">
                                      <p:cBhvr>
                                        <p:cTn id="21" dur="500" fill="hold"/>
                                        <p:tgtEl>
                                          <p:spTgt spid="532490"/>
                                        </p:tgtEl>
                                        <p:attrNameLst>
                                          <p:attrName>fillcolor</p:attrName>
                                        </p:attrNameLst>
                                      </p:cBhvr>
                                      <p:by>
                                        <p:hsl h="10842353" s="0" l="0"/>
                                      </p:by>
                                    </p:animClr>
                                    <p:animClr clrSpc="hsl" dir="cw">
                                      <p:cBhvr>
                                        <p:cTn id="22" dur="500" fill="hold"/>
                                        <p:tgtEl>
                                          <p:spTgt spid="532490"/>
                                        </p:tgtEl>
                                        <p:attrNameLst>
                                          <p:attrName>stroke.color</p:attrName>
                                        </p:attrNameLst>
                                      </p:cBhvr>
                                      <p:by>
                                        <p:hsl h="10842353" s="0" l="0"/>
                                      </p:by>
                                    </p:animClr>
                                    <p:set>
                                      <p:cBhvr>
                                        <p:cTn id="23" dur="500" fill="hold"/>
                                        <p:tgtEl>
                                          <p:spTgt spid="532490"/>
                                        </p:tgtEl>
                                        <p:attrNameLst>
                                          <p:attrName>fill.type</p:attrName>
                                        </p:attrNameLst>
                                      </p:cBhvr>
                                      <p:to>
                                        <p:strVal val="solid"/>
                                      </p:to>
                                    </p:set>
                                  </p:childTnLst>
                                </p:cTn>
                              </p:par>
                            </p:childTnLst>
                          </p:cTn>
                        </p:par>
                      </p:childTnLst>
                    </p:cTn>
                  </p:par>
                  <p:par>
                    <p:cTn id="24" fill="hold">
                      <p:stCondLst>
                        <p:cond delay="indefinite"/>
                      </p:stCondLst>
                      <p:childTnLst>
                        <p:par>
                          <p:cTn id="25" fill="hold">
                            <p:stCondLst>
                              <p:cond delay="0"/>
                            </p:stCondLst>
                            <p:childTnLst>
                              <p:par>
                                <p:cTn id="26" presetID="23" presetClass="emph" presetSubtype="0" fill="hold" grpId="0" nodeType="clickEffect">
                                  <p:stCondLst>
                                    <p:cond delay="0"/>
                                  </p:stCondLst>
                                  <p:childTnLst>
                                    <p:animClr clrSpc="hsl" dir="cw">
                                      <p:cBhvr override="childStyle">
                                        <p:cTn id="27" dur="500" fill="hold"/>
                                        <p:tgtEl>
                                          <p:spTgt spid="532487"/>
                                        </p:tgtEl>
                                        <p:attrNameLst>
                                          <p:attrName>style.color</p:attrName>
                                        </p:attrNameLst>
                                      </p:cBhvr>
                                      <p:by>
                                        <p:hsl h="10842353" s="0" l="0"/>
                                      </p:by>
                                    </p:animClr>
                                    <p:animClr clrSpc="hsl" dir="cw">
                                      <p:cBhvr>
                                        <p:cTn id="28" dur="500" fill="hold"/>
                                        <p:tgtEl>
                                          <p:spTgt spid="532487"/>
                                        </p:tgtEl>
                                        <p:attrNameLst>
                                          <p:attrName>fillcolor</p:attrName>
                                        </p:attrNameLst>
                                      </p:cBhvr>
                                      <p:by>
                                        <p:hsl h="10842353" s="0" l="0"/>
                                      </p:by>
                                    </p:animClr>
                                    <p:animClr clrSpc="hsl" dir="cw">
                                      <p:cBhvr>
                                        <p:cTn id="29" dur="500" fill="hold"/>
                                        <p:tgtEl>
                                          <p:spTgt spid="532487"/>
                                        </p:tgtEl>
                                        <p:attrNameLst>
                                          <p:attrName>stroke.color</p:attrName>
                                        </p:attrNameLst>
                                      </p:cBhvr>
                                      <p:by>
                                        <p:hsl h="10842353" s="0" l="0"/>
                                      </p:by>
                                    </p:animClr>
                                    <p:set>
                                      <p:cBhvr>
                                        <p:cTn id="30" dur="500" fill="hold"/>
                                        <p:tgtEl>
                                          <p:spTgt spid="532487"/>
                                        </p:tgtEl>
                                        <p:attrNameLst>
                                          <p:attrName>fill.type</p:attrName>
                                        </p:attrNameLst>
                                      </p:cBhvr>
                                      <p:to>
                                        <p:strVal val="solid"/>
                                      </p:to>
                                    </p:set>
                                  </p:childTnLst>
                                </p:cTn>
                              </p:par>
                            </p:childTnLst>
                          </p:cTn>
                        </p:par>
                      </p:childTnLst>
                    </p:cTn>
                  </p:par>
                  <p:par>
                    <p:cTn id="31" fill="hold">
                      <p:stCondLst>
                        <p:cond delay="indefinite"/>
                      </p:stCondLst>
                      <p:childTnLst>
                        <p:par>
                          <p:cTn id="32" fill="hold">
                            <p:stCondLst>
                              <p:cond delay="0"/>
                            </p:stCondLst>
                            <p:childTnLst>
                              <p:par>
                                <p:cTn id="33" presetID="23" presetClass="emph" presetSubtype="0" fill="hold" grpId="0" nodeType="clickEffect">
                                  <p:stCondLst>
                                    <p:cond delay="0"/>
                                  </p:stCondLst>
                                  <p:childTnLst>
                                    <p:animClr clrSpc="hsl" dir="cw">
                                      <p:cBhvr override="childStyle">
                                        <p:cTn id="34" dur="500" fill="hold"/>
                                        <p:tgtEl>
                                          <p:spTgt spid="532488"/>
                                        </p:tgtEl>
                                        <p:attrNameLst>
                                          <p:attrName>style.color</p:attrName>
                                        </p:attrNameLst>
                                      </p:cBhvr>
                                      <p:by>
                                        <p:hsl h="10842353" s="0" l="0"/>
                                      </p:by>
                                    </p:animClr>
                                    <p:animClr clrSpc="hsl" dir="cw">
                                      <p:cBhvr>
                                        <p:cTn id="35" dur="500" fill="hold"/>
                                        <p:tgtEl>
                                          <p:spTgt spid="532488"/>
                                        </p:tgtEl>
                                        <p:attrNameLst>
                                          <p:attrName>fillcolor</p:attrName>
                                        </p:attrNameLst>
                                      </p:cBhvr>
                                      <p:by>
                                        <p:hsl h="10842353" s="0" l="0"/>
                                      </p:by>
                                    </p:animClr>
                                    <p:animClr clrSpc="hsl" dir="cw">
                                      <p:cBhvr>
                                        <p:cTn id="36" dur="500" fill="hold"/>
                                        <p:tgtEl>
                                          <p:spTgt spid="532488"/>
                                        </p:tgtEl>
                                        <p:attrNameLst>
                                          <p:attrName>stroke.color</p:attrName>
                                        </p:attrNameLst>
                                      </p:cBhvr>
                                      <p:by>
                                        <p:hsl h="10842353" s="0" l="0"/>
                                      </p:by>
                                    </p:animClr>
                                    <p:set>
                                      <p:cBhvr>
                                        <p:cTn id="37" dur="500" fill="hold"/>
                                        <p:tgtEl>
                                          <p:spTgt spid="532488"/>
                                        </p:tgtEl>
                                        <p:attrNameLst>
                                          <p:attrName>fill.type</p:attrName>
                                        </p:attrNameLst>
                                      </p:cBhvr>
                                      <p:to>
                                        <p:strVal val="solid"/>
                                      </p:to>
                                    </p:set>
                                  </p:childTnLst>
                                </p:cTn>
                              </p:par>
                            </p:childTnLst>
                          </p:cTn>
                        </p:par>
                      </p:childTnLst>
                    </p:cTn>
                  </p:par>
                  <p:par>
                    <p:cTn id="38" fill="hold">
                      <p:stCondLst>
                        <p:cond delay="indefinite"/>
                      </p:stCondLst>
                      <p:childTnLst>
                        <p:par>
                          <p:cTn id="39" fill="hold">
                            <p:stCondLst>
                              <p:cond delay="0"/>
                            </p:stCondLst>
                            <p:childTnLst>
                              <p:par>
                                <p:cTn id="40" presetID="23" presetClass="emph" presetSubtype="0" fill="hold" grpId="0" nodeType="clickEffect">
                                  <p:stCondLst>
                                    <p:cond delay="0"/>
                                  </p:stCondLst>
                                  <p:childTnLst>
                                    <p:animClr clrSpc="hsl" dir="cw">
                                      <p:cBhvr override="childStyle">
                                        <p:cTn id="41" dur="500" fill="hold"/>
                                        <p:tgtEl>
                                          <p:spTgt spid="532493"/>
                                        </p:tgtEl>
                                        <p:attrNameLst>
                                          <p:attrName>style.color</p:attrName>
                                        </p:attrNameLst>
                                      </p:cBhvr>
                                      <p:by>
                                        <p:hsl h="10842353" s="0" l="0"/>
                                      </p:by>
                                    </p:animClr>
                                    <p:animClr clrSpc="hsl" dir="cw">
                                      <p:cBhvr>
                                        <p:cTn id="42" dur="500" fill="hold"/>
                                        <p:tgtEl>
                                          <p:spTgt spid="532493"/>
                                        </p:tgtEl>
                                        <p:attrNameLst>
                                          <p:attrName>fillcolor</p:attrName>
                                        </p:attrNameLst>
                                      </p:cBhvr>
                                      <p:by>
                                        <p:hsl h="10842353" s="0" l="0"/>
                                      </p:by>
                                    </p:animClr>
                                    <p:animClr clrSpc="hsl" dir="cw">
                                      <p:cBhvr>
                                        <p:cTn id="43" dur="500" fill="hold"/>
                                        <p:tgtEl>
                                          <p:spTgt spid="532493"/>
                                        </p:tgtEl>
                                        <p:attrNameLst>
                                          <p:attrName>stroke.color</p:attrName>
                                        </p:attrNameLst>
                                      </p:cBhvr>
                                      <p:by>
                                        <p:hsl h="10842353" s="0" l="0"/>
                                      </p:by>
                                    </p:animClr>
                                    <p:set>
                                      <p:cBhvr>
                                        <p:cTn id="44" dur="500" fill="hold"/>
                                        <p:tgtEl>
                                          <p:spTgt spid="532493"/>
                                        </p:tgtEl>
                                        <p:attrNameLst>
                                          <p:attrName>fill.type</p:attrName>
                                        </p:attrNameLst>
                                      </p:cBhvr>
                                      <p:to>
                                        <p:strVal val="solid"/>
                                      </p:to>
                                    </p:set>
                                  </p:childTnLst>
                                </p:cTn>
                              </p:par>
                            </p:childTnLst>
                          </p:cTn>
                        </p:par>
                      </p:childTnLst>
                    </p:cTn>
                  </p:par>
                  <p:par>
                    <p:cTn id="45" fill="hold">
                      <p:stCondLst>
                        <p:cond delay="indefinite"/>
                      </p:stCondLst>
                      <p:childTnLst>
                        <p:par>
                          <p:cTn id="46" fill="hold">
                            <p:stCondLst>
                              <p:cond delay="0"/>
                            </p:stCondLst>
                            <p:childTnLst>
                              <p:par>
                                <p:cTn id="47" presetID="23" presetClass="emph" presetSubtype="0" fill="hold" grpId="0" nodeType="clickEffect">
                                  <p:stCondLst>
                                    <p:cond delay="0"/>
                                  </p:stCondLst>
                                  <p:childTnLst>
                                    <p:animClr clrSpc="hsl" dir="cw">
                                      <p:cBhvr override="childStyle">
                                        <p:cTn id="48" dur="500" fill="hold"/>
                                        <p:tgtEl>
                                          <p:spTgt spid="532494"/>
                                        </p:tgtEl>
                                        <p:attrNameLst>
                                          <p:attrName>style.color</p:attrName>
                                        </p:attrNameLst>
                                      </p:cBhvr>
                                      <p:by>
                                        <p:hsl h="10842353" s="0" l="0"/>
                                      </p:by>
                                    </p:animClr>
                                    <p:animClr clrSpc="hsl" dir="cw">
                                      <p:cBhvr>
                                        <p:cTn id="49" dur="500" fill="hold"/>
                                        <p:tgtEl>
                                          <p:spTgt spid="532494"/>
                                        </p:tgtEl>
                                        <p:attrNameLst>
                                          <p:attrName>fillcolor</p:attrName>
                                        </p:attrNameLst>
                                      </p:cBhvr>
                                      <p:by>
                                        <p:hsl h="10842353" s="0" l="0"/>
                                      </p:by>
                                    </p:animClr>
                                    <p:animClr clrSpc="hsl" dir="cw">
                                      <p:cBhvr>
                                        <p:cTn id="50" dur="500" fill="hold"/>
                                        <p:tgtEl>
                                          <p:spTgt spid="532494"/>
                                        </p:tgtEl>
                                        <p:attrNameLst>
                                          <p:attrName>stroke.color</p:attrName>
                                        </p:attrNameLst>
                                      </p:cBhvr>
                                      <p:by>
                                        <p:hsl h="10842353" s="0" l="0"/>
                                      </p:by>
                                    </p:animClr>
                                    <p:set>
                                      <p:cBhvr>
                                        <p:cTn id="51" dur="500" fill="hold"/>
                                        <p:tgtEl>
                                          <p:spTgt spid="532494"/>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32482" grpId="0" animBg="1"/>
      <p:bldP spid="532487" grpId="0" animBg="1"/>
      <p:bldP spid="532488" grpId="0" animBg="1"/>
      <p:bldP spid="532490" grpId="0" animBg="1"/>
      <p:bldP spid="532493" grpId="0" animBg="1"/>
      <p:bldP spid="532494" grpId="0" animBg="1"/>
      <p:bldP spid="532496"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a:xfrm>
            <a:off x="457200" y="115888"/>
            <a:ext cx="8229600" cy="1139825"/>
          </a:xfrm>
        </p:spPr>
        <p:txBody>
          <a:bodyPr/>
          <a:lstStyle/>
          <a:p>
            <a:r>
              <a:rPr lang="tr-TR" sz="4000" b="1" dirty="0">
                <a:effectLst/>
              </a:rPr>
              <a:t> Endodontik Perforasyonların </a:t>
            </a:r>
            <a:r>
              <a:rPr lang="tr-TR" sz="4000" b="1" dirty="0" err="1">
                <a:effectLst/>
              </a:rPr>
              <a:t>Prognozunu</a:t>
            </a:r>
            <a:r>
              <a:rPr lang="tr-TR" sz="4000" b="1" dirty="0">
                <a:effectLst/>
              </a:rPr>
              <a:t> Etkileyen Faktörler</a:t>
            </a:r>
            <a:endParaRPr lang="tr-TR" sz="4000" dirty="0">
              <a:effectLst/>
            </a:endParaRPr>
          </a:p>
        </p:txBody>
      </p:sp>
      <p:sp>
        <p:nvSpPr>
          <p:cNvPr id="34819" name="Rectangle 3"/>
          <p:cNvSpPr>
            <a:spLocks noGrp="1" noChangeArrowheads="1"/>
          </p:cNvSpPr>
          <p:nvPr>
            <p:ph type="body" idx="1"/>
          </p:nvPr>
        </p:nvSpPr>
        <p:spPr>
          <a:xfrm>
            <a:off x="611560" y="1844824"/>
            <a:ext cx="8229600" cy="4530725"/>
          </a:xfrm>
        </p:spPr>
        <p:txBody>
          <a:bodyPr/>
          <a:lstStyle/>
          <a:p>
            <a:pPr lvl="0"/>
            <a:r>
              <a:rPr lang="tr-TR" sz="2400" b="1" dirty="0">
                <a:effectLst/>
              </a:rPr>
              <a:t>Hasar ve tamir arasında geçen </a:t>
            </a:r>
            <a:r>
              <a:rPr lang="tr-TR" sz="2400" b="1" dirty="0" smtClean="0">
                <a:effectLst/>
              </a:rPr>
              <a:t>zaman, </a:t>
            </a:r>
            <a:endParaRPr lang="tr-TR" sz="2400" b="1" dirty="0">
              <a:effectLst/>
            </a:endParaRPr>
          </a:p>
          <a:p>
            <a:pPr lvl="0"/>
            <a:r>
              <a:rPr lang="tr-TR" sz="2400" b="1" dirty="0" err="1">
                <a:effectLst/>
              </a:rPr>
              <a:t>Perforasyonun</a:t>
            </a:r>
            <a:r>
              <a:rPr lang="tr-TR" sz="2400" b="1" dirty="0">
                <a:effectLst/>
              </a:rPr>
              <a:t> </a:t>
            </a:r>
            <a:r>
              <a:rPr lang="tr-TR" sz="2400" b="1" dirty="0" smtClean="0">
                <a:effectLst/>
              </a:rPr>
              <a:t>boyutu,</a:t>
            </a:r>
            <a:endParaRPr lang="tr-TR" sz="2400" b="1" dirty="0">
              <a:effectLst/>
            </a:endParaRPr>
          </a:p>
          <a:p>
            <a:pPr lvl="0"/>
            <a:r>
              <a:rPr lang="tr-TR" sz="2400" b="1" dirty="0" err="1">
                <a:effectLst/>
              </a:rPr>
              <a:t>Gingival</a:t>
            </a:r>
            <a:r>
              <a:rPr lang="tr-TR" sz="2400" b="1" dirty="0">
                <a:effectLst/>
              </a:rPr>
              <a:t> </a:t>
            </a:r>
            <a:r>
              <a:rPr lang="tr-TR" sz="2400" b="1" dirty="0" err="1">
                <a:effectLst/>
              </a:rPr>
              <a:t>sulkusla</a:t>
            </a:r>
            <a:r>
              <a:rPr lang="tr-TR" sz="2400" b="1" dirty="0">
                <a:effectLst/>
              </a:rPr>
              <a:t> ilişkili olarak </a:t>
            </a:r>
            <a:r>
              <a:rPr lang="tr-TR" sz="2400" b="1" dirty="0" err="1">
                <a:effectLst/>
              </a:rPr>
              <a:t>perforasyonun</a:t>
            </a:r>
            <a:r>
              <a:rPr lang="tr-TR" sz="2400" b="1" dirty="0">
                <a:effectLst/>
              </a:rPr>
              <a:t> </a:t>
            </a:r>
            <a:r>
              <a:rPr lang="tr-TR" sz="2400" b="1" dirty="0" smtClean="0">
                <a:effectLst/>
              </a:rPr>
              <a:t>lokalizasyonu, </a:t>
            </a:r>
            <a:endParaRPr lang="tr-TR" sz="2400" b="1" dirty="0">
              <a:effectLst/>
            </a:endParaRPr>
          </a:p>
          <a:p>
            <a:pPr lvl="0"/>
            <a:r>
              <a:rPr lang="tr-TR" sz="2400" b="1" dirty="0">
                <a:effectLst/>
              </a:rPr>
              <a:t>Perforasyon tamiri için kullanılan materyalin </a:t>
            </a:r>
            <a:r>
              <a:rPr lang="tr-TR" sz="2400" b="1" dirty="0" err="1">
                <a:effectLst/>
              </a:rPr>
              <a:t>biouyumluluğu</a:t>
            </a:r>
            <a:r>
              <a:rPr lang="tr-TR" sz="2400" b="1" dirty="0">
                <a:effectLst/>
              </a:rPr>
              <a:t> ve örtücülük </a:t>
            </a:r>
            <a:r>
              <a:rPr lang="tr-TR" sz="2400" b="1" dirty="0" smtClean="0">
                <a:effectLst/>
              </a:rPr>
              <a:t>yeteneği,</a:t>
            </a:r>
            <a:endParaRPr lang="tr-TR" sz="2400" b="1" dirty="0">
              <a:effectLst/>
            </a:endParaRPr>
          </a:p>
          <a:p>
            <a:pPr lvl="0"/>
            <a:r>
              <a:rPr lang="tr-TR" sz="2400" b="1" dirty="0">
                <a:effectLst/>
              </a:rPr>
              <a:t> Hekimin </a:t>
            </a:r>
            <a:r>
              <a:rPr lang="tr-TR" sz="2400" b="1" dirty="0" smtClean="0">
                <a:effectLst/>
              </a:rPr>
              <a:t>becerisi,   </a:t>
            </a:r>
            <a:endParaRPr lang="tr-TR" sz="2400" b="1" dirty="0">
              <a:effectLst/>
            </a:endParaRPr>
          </a:p>
          <a:p>
            <a:pPr lvl="0"/>
            <a:r>
              <a:rPr lang="tr-TR" sz="2400" b="1" dirty="0">
                <a:effectLst/>
              </a:rPr>
              <a:t>Hastanın </a:t>
            </a:r>
            <a:r>
              <a:rPr lang="tr-TR" sz="2400" b="1" dirty="0" err="1">
                <a:effectLst/>
              </a:rPr>
              <a:t>kooperasyonu</a:t>
            </a:r>
            <a:r>
              <a:rPr lang="tr-TR" sz="2400" b="1" dirty="0">
                <a:effectLst/>
              </a:rPr>
              <a:t>, ağız hijyeni ve tamir mekanizmasını etkileyecek herhangi bir sistemik rahatsızlığının bulunup </a:t>
            </a:r>
            <a:r>
              <a:rPr lang="tr-TR" sz="2400" b="1" dirty="0" smtClean="0">
                <a:effectLst/>
              </a:rPr>
              <a:t>bulunmamasına bağlıdır.</a:t>
            </a:r>
            <a:endParaRPr lang="tr-TR" sz="2400" b="1" dirty="0">
              <a:effectLst/>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a:xfrm>
            <a:off x="452977" y="260648"/>
            <a:ext cx="8229600" cy="1139825"/>
          </a:xfrm>
        </p:spPr>
        <p:txBody>
          <a:bodyPr/>
          <a:lstStyle/>
          <a:p>
            <a:pPr lvl="0"/>
            <a:r>
              <a:rPr lang="tr-TR" sz="4000" b="1" dirty="0">
                <a:effectLst/>
              </a:rPr>
              <a:t> Perforasyonun Oluşumu İle Tamiri Arasında Geçen Süre</a:t>
            </a:r>
            <a:endParaRPr lang="tr-TR" sz="4000" dirty="0">
              <a:effectLst/>
            </a:endParaRPr>
          </a:p>
        </p:txBody>
      </p:sp>
      <p:sp>
        <p:nvSpPr>
          <p:cNvPr id="34819" name="Rectangle 3"/>
          <p:cNvSpPr>
            <a:spLocks noGrp="1" noChangeArrowheads="1"/>
          </p:cNvSpPr>
          <p:nvPr>
            <p:ph type="body" idx="1"/>
          </p:nvPr>
        </p:nvSpPr>
        <p:spPr>
          <a:xfrm>
            <a:off x="457200" y="1988840"/>
            <a:ext cx="8229600" cy="4530725"/>
          </a:xfrm>
        </p:spPr>
        <p:txBody>
          <a:bodyPr/>
          <a:lstStyle/>
          <a:p>
            <a:pPr algn="just"/>
            <a:r>
              <a:rPr lang="tr-TR" sz="2400" b="1" dirty="0">
                <a:effectLst/>
              </a:rPr>
              <a:t>Perforasyonun oluşumu ve tedavisi arasında geçen süre iyileşme de önemli bir faktördür ve perforasyonun aseptik teknikler kullanılarak hemen kapatıldığı durumlarda periodontal iyileşmenin daha yüksek bir oranda görüldüğü tespit edilmiştir. Diğer bir deyişle geciken tedavi perforasyon alanının iyileşme </a:t>
            </a:r>
            <a:r>
              <a:rPr lang="tr-TR" sz="2400" b="1" dirty="0" err="1">
                <a:effectLst/>
              </a:rPr>
              <a:t>prognozunu</a:t>
            </a:r>
            <a:r>
              <a:rPr lang="tr-TR" sz="2400" b="1" dirty="0">
                <a:effectLst/>
              </a:rPr>
              <a:t> kötü yönde etkileyecektir. </a:t>
            </a:r>
          </a:p>
        </p:txBody>
      </p:sp>
    </p:spTree>
    <p:extLst>
      <p:ext uri="{BB962C8B-B14F-4D97-AF65-F5344CB8AC3E}">
        <p14:creationId xmlns:p14="http://schemas.microsoft.com/office/powerpoint/2010/main" xmlns="" val="138540279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effectLst/>
              </a:rPr>
              <a:t>Perforasyonun Boyutu</a:t>
            </a:r>
            <a:r>
              <a:rPr lang="tr-TR" dirty="0">
                <a:effectLst/>
              </a:rPr>
              <a:t/>
            </a:r>
            <a:br>
              <a:rPr lang="tr-TR" dirty="0">
                <a:effectLst/>
              </a:rPr>
            </a:br>
            <a:endParaRPr lang="tr-TR" dirty="0"/>
          </a:p>
        </p:txBody>
      </p:sp>
      <p:sp>
        <p:nvSpPr>
          <p:cNvPr id="3" name="İçerik Yer Tutucusu 2"/>
          <p:cNvSpPr>
            <a:spLocks noGrp="1"/>
          </p:cNvSpPr>
          <p:nvPr>
            <p:ph idx="1"/>
          </p:nvPr>
        </p:nvSpPr>
        <p:spPr>
          <a:xfrm>
            <a:off x="457200" y="1439311"/>
            <a:ext cx="8229600" cy="4530725"/>
          </a:xfrm>
        </p:spPr>
        <p:txBody>
          <a:bodyPr/>
          <a:lstStyle/>
          <a:p>
            <a:pPr algn="just"/>
            <a:r>
              <a:rPr lang="tr-TR" sz="2400" b="1" dirty="0">
                <a:effectLst/>
              </a:rPr>
              <a:t>Küçük </a:t>
            </a:r>
            <a:r>
              <a:rPr lang="tr-TR" sz="2400" b="1" dirty="0" err="1">
                <a:effectLst/>
              </a:rPr>
              <a:t>perforasyonlarda</a:t>
            </a:r>
            <a:r>
              <a:rPr lang="tr-TR" sz="2400" b="1" dirty="0">
                <a:effectLst/>
              </a:rPr>
              <a:t> doku hasarı ve </a:t>
            </a:r>
            <a:r>
              <a:rPr lang="tr-TR" sz="2400" b="1" dirty="0" err="1">
                <a:effectLst/>
              </a:rPr>
              <a:t>enflamasyonun</a:t>
            </a:r>
            <a:r>
              <a:rPr lang="tr-TR" sz="2400" b="1" dirty="0">
                <a:effectLst/>
              </a:rPr>
              <a:t> az olması nedeniyle iyileşmenin daha iyi olduğu görülmektedir. Ayrıca küçük boyuttaki perforasyonların tedavisinde materyalin çevre dokulara doğru taşma olasılığı az ve tıkama </a:t>
            </a:r>
            <a:r>
              <a:rPr lang="tr-TR" sz="2400" b="1" dirty="0" err="1">
                <a:effectLst/>
              </a:rPr>
              <a:t>etkinliğide</a:t>
            </a:r>
            <a:r>
              <a:rPr lang="tr-TR" sz="2400" b="1" dirty="0">
                <a:effectLst/>
              </a:rPr>
              <a:t> daha iyi olduğundan perforasyonun prognozunun daha iyi olacağı düşünülmektedir</a:t>
            </a:r>
            <a:r>
              <a:rPr lang="tr-TR" sz="2400" b="1" dirty="0" smtClean="0">
                <a:effectLst/>
              </a:rPr>
              <a:t>.</a:t>
            </a:r>
          </a:p>
          <a:p>
            <a:pPr algn="just"/>
            <a:endParaRPr lang="tr-TR" sz="2400" b="1" dirty="0">
              <a:effectLst/>
            </a:endParaRPr>
          </a:p>
          <a:p>
            <a:pPr algn="just"/>
            <a:r>
              <a:rPr lang="tr-TR" sz="2400" b="1" dirty="0">
                <a:effectLst/>
              </a:rPr>
              <a:t>Perforasyon alanı büyük olduğunda defektin kapatılması zorlaşır ve sürekli bakteriyel </a:t>
            </a:r>
            <a:r>
              <a:rPr lang="tr-TR" sz="2400" b="1" dirty="0" err="1" smtClean="0">
                <a:effectLst/>
              </a:rPr>
              <a:t>irritasyon</a:t>
            </a:r>
            <a:r>
              <a:rPr lang="tr-TR" sz="2400" b="1" dirty="0" smtClean="0">
                <a:effectLst/>
              </a:rPr>
              <a:t> </a:t>
            </a:r>
            <a:r>
              <a:rPr lang="tr-TR" sz="2400" b="1" dirty="0">
                <a:effectLst/>
              </a:rPr>
              <a:t>nedeniyle prognozu daha kötüdür. </a:t>
            </a:r>
          </a:p>
          <a:p>
            <a:pPr algn="just"/>
            <a:endParaRPr lang="tr-TR" sz="2400" b="1" dirty="0"/>
          </a:p>
        </p:txBody>
      </p:sp>
    </p:spTree>
    <p:extLst>
      <p:ext uri="{BB962C8B-B14F-4D97-AF65-F5344CB8AC3E}">
        <p14:creationId xmlns:p14="http://schemas.microsoft.com/office/powerpoint/2010/main" xmlns="" val="37766454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4"/>
          <p:cNvSpPr>
            <a:spLocks noChangeArrowheads="1"/>
          </p:cNvSpPr>
          <p:nvPr/>
        </p:nvSpPr>
        <p:spPr bwMode="auto">
          <a:xfrm>
            <a:off x="250825" y="-99392"/>
            <a:ext cx="8713788" cy="11818620"/>
          </a:xfrm>
          <a:prstGeom prst="rect">
            <a:avLst/>
          </a:prstGeom>
          <a:noFill/>
          <a:ln w="9525">
            <a:noFill/>
            <a:miter lim="800000"/>
            <a:headEnd/>
            <a:tailEnd/>
          </a:ln>
        </p:spPr>
        <p:txBody>
          <a:bodyPr>
            <a:spAutoFit/>
          </a:bodyPr>
          <a:lstStyle/>
          <a:p>
            <a:pPr marL="342900" indent="-342900"/>
            <a:endParaRPr lang="tr-TR" b="1" dirty="0">
              <a:solidFill>
                <a:srgbClr val="FFFF66"/>
              </a:solidFill>
              <a:latin typeface="Arial" charset="0"/>
            </a:endParaRPr>
          </a:p>
          <a:p>
            <a:pPr marL="342900" indent="-342900"/>
            <a:endParaRPr lang="tr-TR" b="1" dirty="0">
              <a:solidFill>
                <a:srgbClr val="FFFF66"/>
              </a:solidFill>
              <a:latin typeface="Arial" charset="0"/>
            </a:endParaRPr>
          </a:p>
          <a:p>
            <a:pPr marL="342900" indent="-342900" algn="just"/>
            <a:r>
              <a:rPr lang="tr-TR" b="1" dirty="0" smtClean="0">
                <a:solidFill>
                  <a:srgbClr val="FFFF66"/>
                </a:solidFill>
              </a:rPr>
              <a:t>4. Kök kanallarını temizleme ve şekillendirme sırasında karşılaşılabilecek problemler (uygun </a:t>
            </a:r>
            <a:r>
              <a:rPr lang="tr-TR" b="1" dirty="0" err="1" smtClean="0">
                <a:solidFill>
                  <a:srgbClr val="FFFF66"/>
                </a:solidFill>
              </a:rPr>
              <a:t>preparasyon</a:t>
            </a:r>
            <a:r>
              <a:rPr lang="tr-TR" b="1" dirty="0" smtClean="0">
                <a:solidFill>
                  <a:srgbClr val="FFFF66"/>
                </a:solidFill>
              </a:rPr>
              <a:t> tekniğin seçilmemesi</a:t>
            </a:r>
            <a:r>
              <a:rPr lang="tr-TR" b="1" dirty="0">
                <a:solidFill>
                  <a:srgbClr val="FFFF66"/>
                </a:solidFill>
              </a:rPr>
              <a:t>; kanal aletleri ve tekniğin gerektiği şekilde </a:t>
            </a:r>
            <a:r>
              <a:rPr lang="tr-TR" b="1" dirty="0" smtClean="0">
                <a:solidFill>
                  <a:srgbClr val="FFFF66"/>
                </a:solidFill>
              </a:rPr>
              <a:t>uygulanmaması )</a:t>
            </a:r>
          </a:p>
          <a:p>
            <a:pPr marL="342900" indent="-342900" algn="just"/>
            <a:endParaRPr lang="tr-TR" sz="2800" b="1" dirty="0" smtClean="0">
              <a:solidFill>
                <a:srgbClr val="FFFF66"/>
              </a:solidFill>
            </a:endParaRPr>
          </a:p>
          <a:p>
            <a:pPr marL="342900" indent="-342900" algn="just"/>
            <a:r>
              <a:rPr lang="tr-TR" sz="2400" b="1" dirty="0">
                <a:solidFill>
                  <a:srgbClr val="FFFF66"/>
                </a:solidFill>
              </a:rPr>
              <a:t>	</a:t>
            </a:r>
            <a:r>
              <a:rPr lang="tr-TR" sz="2400" b="1" dirty="0" smtClean="0">
                <a:solidFill>
                  <a:srgbClr val="FFFF66"/>
                </a:solidFill>
              </a:rPr>
              <a:t>	</a:t>
            </a:r>
          </a:p>
          <a:p>
            <a:pPr marL="571500" indent="-571500">
              <a:buFont typeface="+mj-lt"/>
              <a:buAutoNum type="romanUcPeriod"/>
            </a:pPr>
            <a:r>
              <a:rPr lang="tr-TR" sz="2400" b="1" i="1" dirty="0" smtClean="0"/>
              <a:t>Çalışma boyu kaybı,</a:t>
            </a:r>
          </a:p>
          <a:p>
            <a:pPr marL="571500" indent="-571500">
              <a:buFont typeface="+mj-lt"/>
              <a:buAutoNum type="romanUcPeriod"/>
            </a:pPr>
            <a:r>
              <a:rPr lang="tr-TR" sz="2400" b="1" i="1" dirty="0" err="1" smtClean="0"/>
              <a:t>Apekste</a:t>
            </a:r>
            <a:r>
              <a:rPr lang="tr-TR" sz="2400" b="1" i="1" dirty="0" smtClean="0"/>
              <a:t> </a:t>
            </a:r>
            <a:r>
              <a:rPr lang="tr-TR" sz="2400" b="1" i="1" dirty="0" err="1"/>
              <a:t>z</a:t>
            </a:r>
            <a:r>
              <a:rPr lang="tr-TR" sz="2400" b="1" i="1" dirty="0" err="1" smtClean="0"/>
              <a:t>ip</a:t>
            </a:r>
            <a:r>
              <a:rPr lang="tr-TR" sz="2400" b="1" i="1" dirty="0" smtClean="0"/>
              <a:t> oluşumu,</a:t>
            </a:r>
          </a:p>
          <a:p>
            <a:pPr marL="571500" indent="-571500">
              <a:buFont typeface="+mj-lt"/>
              <a:buAutoNum type="romanUcPeriod"/>
            </a:pPr>
            <a:r>
              <a:rPr lang="tr-TR" sz="2400" b="1" i="1" dirty="0" smtClean="0"/>
              <a:t> Kök kanallarında aşırı </a:t>
            </a:r>
            <a:r>
              <a:rPr lang="tr-TR" sz="2400" b="1" i="1" dirty="0" err="1"/>
              <a:t>p</a:t>
            </a:r>
            <a:r>
              <a:rPr lang="tr-TR" sz="2400" b="1" i="1" dirty="0" err="1" smtClean="0"/>
              <a:t>reparasyon</a:t>
            </a:r>
            <a:r>
              <a:rPr lang="tr-TR" sz="2400" b="1" i="1" dirty="0" smtClean="0"/>
              <a:t>,</a:t>
            </a:r>
          </a:p>
          <a:p>
            <a:pPr marL="571500" indent="-571500">
              <a:buFont typeface="+mj-lt"/>
              <a:buAutoNum type="romanUcPeriod"/>
            </a:pPr>
            <a:r>
              <a:rPr lang="tr-TR" sz="2400" b="1" i="1" dirty="0" smtClean="0"/>
              <a:t>Yetersiz </a:t>
            </a:r>
            <a:r>
              <a:rPr lang="tr-TR" sz="2400" b="1" i="1" dirty="0" err="1" smtClean="0"/>
              <a:t>Preparasyon</a:t>
            </a:r>
            <a:r>
              <a:rPr lang="tr-TR" sz="2400" b="1" i="1" dirty="0" smtClean="0"/>
              <a:t>,</a:t>
            </a:r>
          </a:p>
          <a:p>
            <a:pPr marL="342900" indent="-342900">
              <a:buFont typeface="+mj-lt"/>
              <a:buAutoNum type="romanUcPeriod"/>
            </a:pPr>
            <a:r>
              <a:rPr lang="tr-TR" sz="2400" b="1" i="1" dirty="0" err="1" smtClean="0"/>
              <a:t>Perforasyon</a:t>
            </a:r>
            <a:r>
              <a:rPr lang="tr-TR" sz="2400" b="1" i="1" dirty="0" smtClean="0"/>
              <a:t> oluşması,</a:t>
            </a:r>
          </a:p>
          <a:p>
            <a:pPr marL="571500" indent="-571500">
              <a:buFont typeface="+mj-lt"/>
              <a:buAutoNum type="romanUcPeriod"/>
            </a:pPr>
            <a:r>
              <a:rPr lang="tr-TR" sz="2400" b="1" i="1" dirty="0" smtClean="0">
                <a:latin typeface="+mn-lt"/>
              </a:rPr>
              <a:t>Kanalda alet kırılması.</a:t>
            </a:r>
          </a:p>
          <a:p>
            <a:pPr marL="342900" indent="-342900"/>
            <a:endParaRPr lang="tr-TR" sz="2800" b="1" dirty="0" smtClean="0"/>
          </a:p>
          <a:p>
            <a:pPr marL="342900" indent="-342900"/>
            <a:endParaRPr lang="tr-TR" sz="2800" b="1" dirty="0" smtClean="0"/>
          </a:p>
          <a:p>
            <a:pPr marL="342900" indent="-342900"/>
            <a:endParaRPr lang="tr-TR" sz="2800" b="1" dirty="0" smtClean="0"/>
          </a:p>
          <a:p>
            <a:pPr marL="342900" indent="-342900"/>
            <a:endParaRPr lang="tr-TR" sz="2800" b="1" dirty="0" smtClean="0"/>
          </a:p>
          <a:p>
            <a:pPr marL="342900" indent="-342900"/>
            <a:r>
              <a:rPr lang="tr-TR" sz="2800" b="1" dirty="0"/>
              <a:t>	</a:t>
            </a:r>
            <a:r>
              <a:rPr lang="tr-TR" sz="2800" b="1" dirty="0" smtClean="0"/>
              <a:t>	</a:t>
            </a:r>
          </a:p>
          <a:p>
            <a:pPr marL="342900" indent="-342900"/>
            <a:endParaRPr lang="tr-TR" sz="2800" b="1" dirty="0" smtClean="0"/>
          </a:p>
          <a:p>
            <a:pPr marL="342900" indent="-342900" algn="just"/>
            <a:endParaRPr lang="tr-TR" sz="2800" b="1" dirty="0" smtClean="0"/>
          </a:p>
          <a:p>
            <a:pPr marL="342900" indent="-342900" algn="just"/>
            <a:endParaRPr lang="tr-TR" sz="2800" b="1" dirty="0" smtClean="0"/>
          </a:p>
          <a:p>
            <a:pPr marL="342900" indent="-342900" algn="just"/>
            <a:endParaRPr lang="tr-TR" sz="2800" b="1" dirty="0" smtClean="0"/>
          </a:p>
          <a:p>
            <a:pPr marL="342900" indent="-342900" algn="just"/>
            <a:endParaRPr lang="tr-TR" sz="2800" b="1" dirty="0">
              <a:solidFill>
                <a:srgbClr val="FFFF66"/>
              </a:solidFill>
            </a:endParaRPr>
          </a:p>
          <a:p>
            <a:pPr marL="342900" indent="-342900"/>
            <a:endParaRPr lang="tr-TR" sz="2800" b="1" dirty="0">
              <a:solidFill>
                <a:srgbClr val="FFFF66"/>
              </a:solidFill>
            </a:endParaRPr>
          </a:p>
          <a:p>
            <a:pPr marL="342900" indent="-342900">
              <a:buFontTx/>
              <a:buChar char="•"/>
            </a:pPr>
            <a:endParaRPr lang="tr-TR" sz="2800" b="1" dirty="0">
              <a:solidFill>
                <a:srgbClr val="FFFF66"/>
              </a:solidFill>
            </a:endParaRPr>
          </a:p>
          <a:p>
            <a:pPr marL="342900" indent="-342900">
              <a:buFontTx/>
              <a:buChar char="•"/>
            </a:pPr>
            <a:endParaRPr lang="tr-TR" sz="2800" b="1" dirty="0">
              <a:solidFill>
                <a:srgbClr val="FFFF66"/>
              </a:solidFill>
            </a:endParaRPr>
          </a:p>
          <a:p>
            <a:pPr marL="342900" indent="-342900">
              <a:buFontTx/>
              <a:buChar char="•"/>
            </a:pPr>
            <a:endParaRPr lang="tr-TR" sz="2800" b="1" dirty="0">
              <a:solidFill>
                <a:srgbClr val="FFFF66"/>
              </a:solidFill>
              <a:latin typeface="Arial" charset="0"/>
            </a:endParaRPr>
          </a:p>
          <a:p>
            <a:pPr marL="342900" indent="-342900"/>
            <a:endParaRPr lang="tr-TR" sz="1800" b="1" dirty="0">
              <a:solidFill>
                <a:srgbClr val="FFFF66"/>
              </a:solidFill>
              <a:latin typeface="Arial" charset="0"/>
            </a:endParaRPr>
          </a:p>
          <a:p>
            <a:pPr marL="342900" indent="-342900">
              <a:buFontTx/>
              <a:buChar char="•"/>
            </a:pPr>
            <a:endParaRPr lang="tr-TR" sz="1800" b="1" dirty="0">
              <a:solidFill>
                <a:srgbClr val="FFFF66"/>
              </a:solidFill>
              <a:latin typeface="Arial" charset="0"/>
            </a:endParaRPr>
          </a:p>
          <a:p>
            <a:pPr marL="342900" indent="-342900"/>
            <a:endParaRPr lang="tr-TR" sz="1800" b="1" dirty="0">
              <a:solidFill>
                <a:srgbClr val="FFFF66"/>
              </a:solidFill>
              <a:latin typeface="Arial" charset="0"/>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effectLst/>
              </a:rPr>
              <a:t>Perforasyonun Lokalizasyonu</a:t>
            </a:r>
            <a:r>
              <a:rPr lang="tr-TR" dirty="0">
                <a:effectLst/>
              </a:rPr>
              <a:t/>
            </a:r>
            <a:br>
              <a:rPr lang="tr-TR" dirty="0">
                <a:effectLst/>
              </a:rPr>
            </a:br>
            <a:endParaRPr lang="tr-TR" dirty="0"/>
          </a:p>
        </p:txBody>
      </p:sp>
      <p:sp>
        <p:nvSpPr>
          <p:cNvPr id="3" name="İçerik Yer Tutucusu 2"/>
          <p:cNvSpPr>
            <a:spLocks noGrp="1"/>
          </p:cNvSpPr>
          <p:nvPr>
            <p:ph idx="1"/>
          </p:nvPr>
        </p:nvSpPr>
        <p:spPr>
          <a:xfrm>
            <a:off x="500034" y="1428736"/>
            <a:ext cx="8229600" cy="4530725"/>
          </a:xfrm>
        </p:spPr>
        <p:txBody>
          <a:bodyPr/>
          <a:lstStyle/>
          <a:p>
            <a:pPr algn="just"/>
            <a:r>
              <a:rPr lang="tr-TR" sz="2000" b="1" dirty="0">
                <a:effectLst/>
              </a:rPr>
              <a:t>Perforasyonun lokalizasyonu tedavi </a:t>
            </a:r>
            <a:r>
              <a:rPr lang="tr-TR" sz="2000" b="1" dirty="0" err="1">
                <a:effectLst/>
              </a:rPr>
              <a:t>prognozunu</a:t>
            </a:r>
            <a:r>
              <a:rPr lang="tr-TR" sz="2000" b="1" dirty="0">
                <a:effectLst/>
              </a:rPr>
              <a:t> etkileyen önemli bir faktördür. Perforasyonun </a:t>
            </a:r>
            <a:r>
              <a:rPr lang="tr-TR" sz="2000" b="1" dirty="0" err="1">
                <a:effectLst/>
              </a:rPr>
              <a:t>gingival</a:t>
            </a:r>
            <a:r>
              <a:rPr lang="tr-TR" sz="2000" b="1" dirty="0">
                <a:effectLst/>
              </a:rPr>
              <a:t> </a:t>
            </a:r>
            <a:r>
              <a:rPr lang="tr-TR" sz="2000" b="1" dirty="0" err="1">
                <a:effectLst/>
              </a:rPr>
              <a:t>sulkusa</a:t>
            </a:r>
            <a:r>
              <a:rPr lang="tr-TR" sz="2000" b="1" dirty="0">
                <a:effectLst/>
              </a:rPr>
              <a:t> yakın olması perforasyon alanının oral </a:t>
            </a:r>
            <a:r>
              <a:rPr lang="tr-TR" sz="2000" b="1" dirty="0" err="1">
                <a:effectLst/>
              </a:rPr>
              <a:t>kaviteden</a:t>
            </a:r>
            <a:r>
              <a:rPr lang="tr-TR" sz="2000" b="1" dirty="0">
                <a:effectLst/>
              </a:rPr>
              <a:t> gelen bakterilerle </a:t>
            </a:r>
            <a:r>
              <a:rPr lang="tr-TR" sz="2000" b="1" dirty="0" err="1">
                <a:effectLst/>
              </a:rPr>
              <a:t>enfekte</a:t>
            </a:r>
            <a:r>
              <a:rPr lang="tr-TR" sz="2000" b="1" dirty="0">
                <a:effectLst/>
              </a:rPr>
              <a:t> olmasına neden olabilir. Epitelyal </a:t>
            </a:r>
            <a:r>
              <a:rPr lang="tr-TR" sz="2000" b="1" dirty="0" err="1">
                <a:effectLst/>
              </a:rPr>
              <a:t>ataçmana</a:t>
            </a:r>
            <a:r>
              <a:rPr lang="tr-TR" sz="2000" b="1" dirty="0">
                <a:effectLst/>
              </a:rPr>
              <a:t> yakın olan büyük perforasyon alanlarının tedavisi hemen yapılmadıysa, perforasyon alanına doğru </a:t>
            </a:r>
            <a:r>
              <a:rPr lang="tr-TR" sz="2000" b="1" dirty="0" err="1">
                <a:effectLst/>
              </a:rPr>
              <a:t>epitelin</a:t>
            </a:r>
            <a:r>
              <a:rPr lang="tr-TR" sz="2000" b="1" dirty="0">
                <a:effectLst/>
              </a:rPr>
              <a:t> yer değiştirmesi periodontal </a:t>
            </a:r>
            <a:r>
              <a:rPr lang="tr-TR" sz="2000" b="1" dirty="0" err="1">
                <a:effectLst/>
              </a:rPr>
              <a:t>defekt</a:t>
            </a:r>
            <a:r>
              <a:rPr lang="tr-TR" sz="2000" b="1" dirty="0">
                <a:effectLst/>
              </a:rPr>
              <a:t> yaratır. </a:t>
            </a:r>
            <a:r>
              <a:rPr lang="tr-TR" sz="2000" b="1" dirty="0" err="1">
                <a:effectLst/>
              </a:rPr>
              <a:t>Prognoz</a:t>
            </a:r>
            <a:r>
              <a:rPr lang="tr-TR" sz="2000" b="1" dirty="0">
                <a:effectLst/>
              </a:rPr>
              <a:t> sürecinde önemli faktörlerden birisi de perforasyon alanının krestal kemik ve epitelyal </a:t>
            </a:r>
            <a:r>
              <a:rPr lang="tr-TR" sz="2000" b="1" dirty="0" err="1">
                <a:effectLst/>
              </a:rPr>
              <a:t>ataçmana</a:t>
            </a:r>
            <a:r>
              <a:rPr lang="tr-TR" sz="2000" b="1" dirty="0">
                <a:effectLst/>
              </a:rPr>
              <a:t> göre seviyesidir. Bu seviyenin </a:t>
            </a:r>
            <a:r>
              <a:rPr lang="tr-TR" sz="2000" b="1" dirty="0" err="1">
                <a:effectLst/>
              </a:rPr>
              <a:t>koronalinde</a:t>
            </a:r>
            <a:r>
              <a:rPr lang="tr-TR" sz="2000" b="1" dirty="0">
                <a:effectLst/>
              </a:rPr>
              <a:t> görülen perforasyonların ulaşımı rahat ve yeterli tıkama sağlanabildiği için prognozuda iyidir. </a:t>
            </a:r>
          </a:p>
          <a:p>
            <a:pPr algn="just"/>
            <a:endParaRPr lang="tr-TR" sz="2000" b="1" dirty="0"/>
          </a:p>
        </p:txBody>
      </p:sp>
    </p:spTree>
    <p:extLst>
      <p:ext uri="{BB962C8B-B14F-4D97-AF65-F5344CB8AC3E}">
        <p14:creationId xmlns:p14="http://schemas.microsoft.com/office/powerpoint/2010/main" xmlns="" val="215940978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500034" y="785794"/>
            <a:ext cx="8229600" cy="1139825"/>
          </a:xfrm>
        </p:spPr>
        <p:txBody>
          <a:bodyPr/>
          <a:lstStyle/>
          <a:p>
            <a:pPr indent="449580">
              <a:lnSpc>
                <a:spcPct val="150000"/>
              </a:lnSpc>
              <a:spcBef>
                <a:spcPts val="1800"/>
              </a:spcBef>
              <a:spcAft>
                <a:spcPts val="1800"/>
              </a:spcAft>
            </a:pPr>
            <a:r>
              <a:rPr lang="tr-TR" sz="3200" b="1" dirty="0">
                <a:effectLst/>
                <a:latin typeface="Times New Roman" panose="02020603050405020304" pitchFamily="18" charset="0"/>
                <a:ea typeface="Calibri" panose="020F0502020204030204" pitchFamily="34" charset="0"/>
                <a:cs typeface="Times New Roman" panose="02020603050405020304" pitchFamily="18" charset="0"/>
              </a:rPr>
              <a:t>Tamir Materyalinin Sızdırmazlığı ve Doku ile Biyolojik Uyumu</a:t>
            </a:r>
            <a:r>
              <a:rPr lang="tr-TR" sz="3200" dirty="0">
                <a:effectLst/>
                <a:latin typeface="Calibri" panose="020F0502020204030204" pitchFamily="34" charset="0"/>
                <a:ea typeface="Calibri" panose="020F0502020204030204" pitchFamily="34" charset="0"/>
                <a:cs typeface="Times New Roman" panose="02020603050405020304" pitchFamily="18" charset="0"/>
              </a:rPr>
              <a:t/>
            </a:r>
            <a:br>
              <a:rPr lang="tr-TR" sz="3200" dirty="0">
                <a:effectLst/>
                <a:latin typeface="Calibri" panose="020F0502020204030204" pitchFamily="34" charset="0"/>
                <a:ea typeface="Calibri" panose="020F0502020204030204" pitchFamily="34" charset="0"/>
                <a:cs typeface="Times New Roman" panose="02020603050405020304" pitchFamily="18" charset="0"/>
              </a:rPr>
            </a:br>
            <a:endParaRPr lang="tr-TR" sz="3200" dirty="0"/>
          </a:p>
        </p:txBody>
      </p:sp>
      <p:sp>
        <p:nvSpPr>
          <p:cNvPr id="3" name="İçerik Yer Tutucusu 2"/>
          <p:cNvSpPr>
            <a:spLocks noGrp="1"/>
          </p:cNvSpPr>
          <p:nvPr>
            <p:ph idx="1"/>
          </p:nvPr>
        </p:nvSpPr>
        <p:spPr>
          <a:xfrm>
            <a:off x="456959" y="2204864"/>
            <a:ext cx="8229600" cy="4530725"/>
          </a:xfrm>
        </p:spPr>
        <p:txBody>
          <a:bodyPr/>
          <a:lstStyle/>
          <a:p>
            <a:pPr algn="just"/>
            <a:r>
              <a:rPr lang="tr-TR" sz="2400" b="1" dirty="0" err="1">
                <a:effectLst/>
              </a:rPr>
              <a:t>Prognoz</a:t>
            </a:r>
            <a:r>
              <a:rPr lang="tr-TR" sz="2400" b="1" dirty="0">
                <a:effectLst/>
              </a:rPr>
              <a:t> açısından en önemli faktörlerden biri de perforasyon alanının hermetik bir şekilde kapatılabilmesidir. Ancak perforasyon bölgesinde oluşan kanama hermetik bir şekilde kapamayı engelleyeceğinden kullanılan tamir materyalinin nemden etkilenmeyen </a:t>
            </a:r>
            <a:r>
              <a:rPr lang="tr-TR" sz="2400" b="1" dirty="0" err="1">
                <a:effectLst/>
              </a:rPr>
              <a:t>biyouyumlu</a:t>
            </a:r>
            <a:r>
              <a:rPr lang="tr-TR" sz="2400" b="1" dirty="0">
                <a:effectLst/>
              </a:rPr>
              <a:t> </a:t>
            </a:r>
            <a:r>
              <a:rPr lang="tr-TR" sz="2400" b="1" dirty="0" err="1">
                <a:effectLst/>
              </a:rPr>
              <a:t>toksik</a:t>
            </a:r>
            <a:r>
              <a:rPr lang="tr-TR" sz="2400" b="1" dirty="0">
                <a:effectLst/>
              </a:rPr>
              <a:t> ve karsinojenik olmayan, </a:t>
            </a:r>
            <a:r>
              <a:rPr lang="tr-TR" sz="2400" b="1" dirty="0" err="1">
                <a:effectLst/>
              </a:rPr>
              <a:t>osteogenezis</a:t>
            </a:r>
            <a:r>
              <a:rPr lang="tr-TR" sz="2400" b="1" dirty="0">
                <a:effectLst/>
              </a:rPr>
              <a:t> ve </a:t>
            </a:r>
            <a:r>
              <a:rPr lang="tr-TR" sz="2400" b="1" dirty="0" err="1">
                <a:effectLst/>
              </a:rPr>
              <a:t>sementogenezisi</a:t>
            </a:r>
            <a:r>
              <a:rPr lang="tr-TR" sz="2400" b="1" dirty="0">
                <a:effectLst/>
              </a:rPr>
              <a:t> tetikleyebilen, uygulanması kolay olan materyaller olması istenir.</a:t>
            </a:r>
          </a:p>
          <a:p>
            <a:pPr algn="just"/>
            <a:endParaRPr lang="tr-TR" sz="2400" b="1" dirty="0"/>
          </a:p>
        </p:txBody>
      </p:sp>
    </p:spTree>
    <p:extLst>
      <p:ext uri="{BB962C8B-B14F-4D97-AF65-F5344CB8AC3E}">
        <p14:creationId xmlns:p14="http://schemas.microsoft.com/office/powerpoint/2010/main" xmlns="" val="342037645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7" name="Rectangle 4"/>
          <p:cNvSpPr>
            <a:spLocks noChangeArrowheads="1"/>
          </p:cNvSpPr>
          <p:nvPr/>
        </p:nvSpPr>
        <p:spPr bwMode="auto">
          <a:xfrm>
            <a:off x="755650" y="476250"/>
            <a:ext cx="7967246" cy="461665"/>
          </a:xfrm>
          <a:prstGeom prst="rect">
            <a:avLst/>
          </a:prstGeom>
          <a:noFill/>
          <a:ln w="9525">
            <a:noFill/>
            <a:miter lim="800000"/>
            <a:headEnd/>
            <a:tailEnd/>
          </a:ln>
        </p:spPr>
        <p:txBody>
          <a:bodyPr wrap="none">
            <a:spAutoFit/>
          </a:bodyPr>
          <a:lstStyle/>
          <a:p>
            <a:r>
              <a:rPr lang="tr-TR" sz="2400" b="1" dirty="0" err="1" smtClean="0">
                <a:latin typeface="Comic Sans MS" pitchFamily="66" charset="0"/>
              </a:rPr>
              <a:t>Perforasyonların</a:t>
            </a:r>
            <a:r>
              <a:rPr lang="tr-TR" sz="2400" b="1" dirty="0" smtClean="0">
                <a:latin typeface="Comic Sans MS" pitchFamily="66" charset="0"/>
              </a:rPr>
              <a:t> kapatılmasında </a:t>
            </a:r>
            <a:r>
              <a:rPr lang="tr-TR" sz="2400" b="1" dirty="0">
                <a:latin typeface="Comic Sans MS" pitchFamily="66" charset="0"/>
              </a:rPr>
              <a:t>kullanılan maddeler:</a:t>
            </a:r>
          </a:p>
        </p:txBody>
      </p:sp>
      <p:sp>
        <p:nvSpPr>
          <p:cNvPr id="5" name="Rectangle 3"/>
          <p:cNvSpPr txBox="1">
            <a:spLocks noChangeArrowheads="1"/>
          </p:cNvSpPr>
          <p:nvPr/>
        </p:nvSpPr>
        <p:spPr bwMode="auto">
          <a:xfrm>
            <a:off x="785786" y="1071546"/>
            <a:ext cx="7343775" cy="5572164"/>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342900" marR="0" lvl="0" indent="-342900" algn="l" defTabSz="914400" rtl="0" eaLnBrk="1" fontAlgn="base" latinLnBrk="0" hangingPunct="1">
              <a:lnSpc>
                <a:spcPct val="100000"/>
              </a:lnSpc>
              <a:spcBef>
                <a:spcPct val="20000"/>
              </a:spcBef>
              <a:spcAft>
                <a:spcPct val="0"/>
              </a:spcAft>
              <a:buClr>
                <a:schemeClr val="hlink"/>
              </a:buClr>
              <a:buSzPct val="70000"/>
              <a:buFont typeface="Wingdings" pitchFamily="2" charset="2"/>
              <a:buChar char="u"/>
              <a:tabLst/>
              <a:defRPr/>
            </a:pPr>
            <a:r>
              <a:rPr kumimoji="0" lang="tr-TR" sz="2000" b="1" i="0" u="none" strike="noStrike" kern="0" cap="none" spc="0" normalizeH="0" baseline="0" noProof="0" dirty="0" smtClean="0">
                <a:ln>
                  <a:noFill/>
                </a:ln>
                <a:solidFill>
                  <a:schemeClr val="tx1"/>
                </a:solidFill>
                <a:effectLst>
                  <a:outerShdw blurRad="38100" dist="38100" dir="2700000" algn="tl">
                    <a:srgbClr val="000000"/>
                  </a:outerShdw>
                </a:effectLst>
                <a:uLnTx/>
                <a:uFillTx/>
                <a:latin typeface="Comic Sans MS" pitchFamily="66" charset="0"/>
                <a:ea typeface="+mn-ea"/>
                <a:cs typeface="+mn-cs"/>
              </a:rPr>
              <a:t>           </a:t>
            </a:r>
            <a:r>
              <a:rPr kumimoji="0" lang="tr-TR" sz="2000" b="1" i="0" u="none" strike="noStrike" kern="0" cap="none" spc="0" normalizeH="0" baseline="0" noProof="0" dirty="0" err="1" smtClean="0">
                <a:ln>
                  <a:noFill/>
                </a:ln>
                <a:solidFill>
                  <a:schemeClr val="tx1"/>
                </a:solidFill>
                <a:effectLst>
                  <a:outerShdw blurRad="38100" dist="38100" dir="2700000" algn="tl">
                    <a:srgbClr val="000000"/>
                  </a:outerShdw>
                </a:effectLst>
                <a:uLnTx/>
                <a:uFillTx/>
                <a:latin typeface="Comic Sans MS" pitchFamily="66" charset="0"/>
                <a:ea typeface="+mn-ea"/>
                <a:cs typeface="+mn-cs"/>
              </a:rPr>
              <a:t>Çinkooksit</a:t>
            </a:r>
            <a:r>
              <a:rPr kumimoji="0" lang="tr-TR" sz="2000" b="1" i="0" u="none" strike="noStrike" kern="0" cap="none" spc="0" normalizeH="0" baseline="0" noProof="0" dirty="0" smtClean="0">
                <a:ln>
                  <a:noFill/>
                </a:ln>
                <a:solidFill>
                  <a:schemeClr val="tx1"/>
                </a:solidFill>
                <a:effectLst>
                  <a:outerShdw blurRad="38100" dist="38100" dir="2700000" algn="tl">
                    <a:srgbClr val="000000"/>
                  </a:outerShdw>
                </a:effectLst>
                <a:uLnTx/>
                <a:uFillTx/>
                <a:latin typeface="Comic Sans MS" pitchFamily="66" charset="0"/>
                <a:ea typeface="+mn-ea"/>
                <a:cs typeface="+mn-cs"/>
              </a:rPr>
              <a:t> </a:t>
            </a:r>
            <a:r>
              <a:rPr kumimoji="0" lang="tr-TR" sz="2000" b="1" i="0" u="none" strike="noStrike" kern="0" cap="none" spc="0" normalizeH="0" baseline="0" noProof="0" dirty="0" err="1" smtClean="0">
                <a:ln>
                  <a:noFill/>
                </a:ln>
                <a:solidFill>
                  <a:schemeClr val="tx1"/>
                </a:solidFill>
                <a:effectLst>
                  <a:outerShdw blurRad="38100" dist="38100" dir="2700000" algn="tl">
                    <a:srgbClr val="000000"/>
                  </a:outerShdw>
                </a:effectLst>
                <a:uLnTx/>
                <a:uFillTx/>
                <a:latin typeface="Comic Sans MS" pitchFamily="66" charset="0"/>
                <a:ea typeface="+mn-ea"/>
                <a:cs typeface="+mn-cs"/>
              </a:rPr>
              <a:t>öjenol</a:t>
            </a:r>
            <a:r>
              <a:rPr kumimoji="0" lang="tr-TR" sz="2000" b="1" i="0" u="none" strike="noStrike" kern="0" cap="none" spc="0" normalizeH="0" baseline="0" noProof="0" dirty="0" smtClean="0">
                <a:ln>
                  <a:noFill/>
                </a:ln>
                <a:solidFill>
                  <a:schemeClr val="tx1"/>
                </a:solidFill>
                <a:effectLst>
                  <a:outerShdw blurRad="38100" dist="38100" dir="2700000" algn="tl">
                    <a:srgbClr val="000000"/>
                  </a:outerShdw>
                </a:effectLst>
                <a:uLnTx/>
                <a:uFillTx/>
                <a:latin typeface="Comic Sans MS" pitchFamily="66" charset="0"/>
                <a:ea typeface="+mn-ea"/>
                <a:cs typeface="+mn-cs"/>
              </a:rPr>
              <a:t> içerikli dolgu maddeleri</a:t>
            </a:r>
          </a:p>
          <a:p>
            <a:pPr marL="342900" marR="0" lvl="0" indent="-342900" algn="l" defTabSz="914400" rtl="0" eaLnBrk="1" fontAlgn="base" latinLnBrk="0" hangingPunct="1">
              <a:lnSpc>
                <a:spcPct val="100000"/>
              </a:lnSpc>
              <a:spcBef>
                <a:spcPct val="20000"/>
              </a:spcBef>
              <a:spcAft>
                <a:spcPct val="0"/>
              </a:spcAft>
              <a:buClr>
                <a:schemeClr val="hlink"/>
              </a:buClr>
              <a:buSzPct val="70000"/>
              <a:buFont typeface="Wingdings" pitchFamily="2" charset="2"/>
              <a:buChar char="u"/>
              <a:tabLst/>
              <a:defRPr/>
            </a:pPr>
            <a:r>
              <a:rPr kumimoji="0" lang="tr-TR" sz="2000" b="1" i="0" u="none" strike="noStrike" kern="0" cap="none" spc="0" normalizeH="0" baseline="0" noProof="0" dirty="0" smtClean="0">
                <a:ln>
                  <a:noFill/>
                </a:ln>
                <a:solidFill>
                  <a:schemeClr val="tx1"/>
                </a:solidFill>
                <a:effectLst>
                  <a:outerShdw blurRad="38100" dist="38100" dir="2700000" algn="tl">
                    <a:srgbClr val="000000"/>
                  </a:outerShdw>
                </a:effectLst>
                <a:uLnTx/>
                <a:uFillTx/>
                <a:latin typeface="Comic Sans MS" pitchFamily="66" charset="0"/>
                <a:ea typeface="+mn-ea"/>
                <a:cs typeface="+mn-cs"/>
              </a:rPr>
              <a:t>           </a:t>
            </a:r>
            <a:r>
              <a:rPr kumimoji="0" lang="tr-TR" sz="2000" b="1" i="0" u="none" strike="noStrike" kern="0" cap="none" spc="0" normalizeH="0" baseline="0" noProof="0" dirty="0" err="1" smtClean="0">
                <a:ln>
                  <a:noFill/>
                </a:ln>
                <a:solidFill>
                  <a:schemeClr val="tx1"/>
                </a:solidFill>
                <a:effectLst>
                  <a:outerShdw blurRad="38100" dist="38100" dir="2700000" algn="tl">
                    <a:srgbClr val="000000"/>
                  </a:outerShdw>
                </a:effectLst>
                <a:uLnTx/>
                <a:uFillTx/>
                <a:latin typeface="Comic Sans MS" pitchFamily="66" charset="0"/>
                <a:ea typeface="+mn-ea"/>
                <a:cs typeface="+mn-cs"/>
              </a:rPr>
              <a:t>Çinkofosfat</a:t>
            </a:r>
            <a:r>
              <a:rPr kumimoji="0" lang="tr-TR" sz="2000" b="1" i="0" u="none" strike="noStrike" kern="0" cap="none" spc="0" normalizeH="0" baseline="0" noProof="0" dirty="0" smtClean="0">
                <a:ln>
                  <a:noFill/>
                </a:ln>
                <a:solidFill>
                  <a:schemeClr val="tx1"/>
                </a:solidFill>
                <a:effectLst>
                  <a:outerShdw blurRad="38100" dist="38100" dir="2700000" algn="tl">
                    <a:srgbClr val="000000"/>
                  </a:outerShdw>
                </a:effectLst>
                <a:uLnTx/>
                <a:uFillTx/>
                <a:latin typeface="Comic Sans MS" pitchFamily="66" charset="0"/>
                <a:ea typeface="+mn-ea"/>
                <a:cs typeface="+mn-cs"/>
              </a:rPr>
              <a:t> siman</a:t>
            </a:r>
          </a:p>
          <a:p>
            <a:pPr marL="342900" marR="0" lvl="0" indent="-342900" algn="l" defTabSz="914400" rtl="0" eaLnBrk="1" fontAlgn="base" latinLnBrk="0" hangingPunct="1">
              <a:lnSpc>
                <a:spcPct val="100000"/>
              </a:lnSpc>
              <a:spcBef>
                <a:spcPct val="20000"/>
              </a:spcBef>
              <a:spcAft>
                <a:spcPct val="0"/>
              </a:spcAft>
              <a:buClr>
                <a:schemeClr val="hlink"/>
              </a:buClr>
              <a:buSzPct val="70000"/>
              <a:buFont typeface="Wingdings" pitchFamily="2" charset="2"/>
              <a:buChar char="u"/>
              <a:tabLst/>
              <a:defRPr/>
            </a:pPr>
            <a:r>
              <a:rPr kumimoji="0" lang="tr-TR" sz="2000" b="1" i="0" u="none" strike="noStrike" kern="0" cap="none" spc="0" normalizeH="0" baseline="0" noProof="0" dirty="0" smtClean="0">
                <a:ln>
                  <a:noFill/>
                </a:ln>
                <a:solidFill>
                  <a:schemeClr val="tx1"/>
                </a:solidFill>
                <a:effectLst>
                  <a:outerShdw blurRad="38100" dist="38100" dir="2700000" algn="tl">
                    <a:srgbClr val="000000"/>
                  </a:outerShdw>
                </a:effectLst>
                <a:uLnTx/>
                <a:uFillTx/>
                <a:latin typeface="Comic Sans MS" pitchFamily="66" charset="0"/>
                <a:ea typeface="+mn-ea"/>
                <a:cs typeface="+mn-cs"/>
              </a:rPr>
              <a:t>           Cam </a:t>
            </a:r>
            <a:r>
              <a:rPr kumimoji="0" lang="tr-TR" sz="2000" b="1" i="0" u="none" strike="noStrike" kern="0" cap="none" spc="0" normalizeH="0" baseline="0" noProof="0" dirty="0" err="1" smtClean="0">
                <a:ln>
                  <a:noFill/>
                </a:ln>
                <a:solidFill>
                  <a:schemeClr val="tx1"/>
                </a:solidFill>
                <a:effectLst>
                  <a:outerShdw blurRad="38100" dist="38100" dir="2700000" algn="tl">
                    <a:srgbClr val="000000"/>
                  </a:outerShdw>
                </a:effectLst>
                <a:uLnTx/>
                <a:uFillTx/>
                <a:latin typeface="Comic Sans MS" pitchFamily="66" charset="0"/>
                <a:ea typeface="+mn-ea"/>
                <a:cs typeface="+mn-cs"/>
              </a:rPr>
              <a:t>ionomer</a:t>
            </a:r>
            <a:r>
              <a:rPr kumimoji="0" lang="tr-TR" sz="2000" b="1" i="0" u="none" strike="noStrike" kern="0" cap="none" spc="0" normalizeH="0" baseline="0" noProof="0" dirty="0" smtClean="0">
                <a:ln>
                  <a:noFill/>
                </a:ln>
                <a:solidFill>
                  <a:schemeClr val="tx1"/>
                </a:solidFill>
                <a:effectLst>
                  <a:outerShdw blurRad="38100" dist="38100" dir="2700000" algn="tl">
                    <a:srgbClr val="000000"/>
                  </a:outerShdw>
                </a:effectLst>
                <a:uLnTx/>
                <a:uFillTx/>
                <a:latin typeface="Comic Sans MS" pitchFamily="66" charset="0"/>
                <a:ea typeface="+mn-ea"/>
                <a:cs typeface="+mn-cs"/>
              </a:rPr>
              <a:t> siman</a:t>
            </a:r>
          </a:p>
          <a:p>
            <a:pPr marL="342900" marR="0" lvl="0" indent="-342900" algn="l" defTabSz="914400" rtl="0" eaLnBrk="1" fontAlgn="base" latinLnBrk="0" hangingPunct="1">
              <a:lnSpc>
                <a:spcPct val="100000"/>
              </a:lnSpc>
              <a:spcBef>
                <a:spcPct val="20000"/>
              </a:spcBef>
              <a:spcAft>
                <a:spcPct val="0"/>
              </a:spcAft>
              <a:buClr>
                <a:schemeClr val="hlink"/>
              </a:buClr>
              <a:buSzPct val="70000"/>
              <a:buFont typeface="Wingdings" pitchFamily="2" charset="2"/>
              <a:buChar char="u"/>
              <a:tabLst/>
              <a:defRPr/>
            </a:pPr>
            <a:r>
              <a:rPr kumimoji="0" lang="tr-TR" sz="2000" b="1" i="0" u="none" strike="noStrike" kern="0" cap="none" spc="0" normalizeH="0" baseline="0" noProof="0" dirty="0" smtClean="0">
                <a:ln>
                  <a:noFill/>
                </a:ln>
                <a:solidFill>
                  <a:schemeClr val="tx1"/>
                </a:solidFill>
                <a:effectLst>
                  <a:outerShdw blurRad="38100" dist="38100" dir="2700000" algn="tl">
                    <a:srgbClr val="000000"/>
                  </a:outerShdw>
                </a:effectLst>
                <a:uLnTx/>
                <a:uFillTx/>
                <a:latin typeface="Comic Sans MS" pitchFamily="66" charset="0"/>
                <a:ea typeface="+mn-ea"/>
                <a:cs typeface="+mn-cs"/>
              </a:rPr>
              <a:t>           Gutta </a:t>
            </a:r>
            <a:r>
              <a:rPr kumimoji="0" lang="tr-TR" sz="2000" b="1" i="0" u="none" strike="noStrike" kern="0" cap="none" spc="0" normalizeH="0" baseline="0" noProof="0" dirty="0" err="1" smtClean="0">
                <a:ln>
                  <a:noFill/>
                </a:ln>
                <a:solidFill>
                  <a:schemeClr val="tx1"/>
                </a:solidFill>
                <a:effectLst>
                  <a:outerShdw blurRad="38100" dist="38100" dir="2700000" algn="tl">
                    <a:srgbClr val="000000"/>
                  </a:outerShdw>
                </a:effectLst>
                <a:uLnTx/>
                <a:uFillTx/>
                <a:latin typeface="Comic Sans MS" pitchFamily="66" charset="0"/>
                <a:ea typeface="+mn-ea"/>
                <a:cs typeface="+mn-cs"/>
              </a:rPr>
              <a:t>perka</a:t>
            </a:r>
            <a:endParaRPr kumimoji="0" lang="tr-TR" sz="2000" b="1" i="0" u="none" strike="noStrike" kern="0" cap="none" spc="0" normalizeH="0" baseline="0" noProof="0" dirty="0" smtClean="0">
              <a:ln>
                <a:noFill/>
              </a:ln>
              <a:solidFill>
                <a:schemeClr val="tx1"/>
              </a:solidFill>
              <a:effectLst>
                <a:outerShdw blurRad="38100" dist="38100" dir="2700000" algn="tl">
                  <a:srgbClr val="000000"/>
                </a:outerShdw>
              </a:effectLst>
              <a:uLnTx/>
              <a:uFillTx/>
              <a:latin typeface="Comic Sans MS" pitchFamily="66" charset="0"/>
              <a:ea typeface="+mn-ea"/>
              <a:cs typeface="+mn-cs"/>
            </a:endParaRPr>
          </a:p>
          <a:p>
            <a:pPr marL="342900" marR="0" lvl="0" indent="-342900" algn="l" defTabSz="914400" rtl="0" eaLnBrk="1" fontAlgn="base" latinLnBrk="0" hangingPunct="1">
              <a:lnSpc>
                <a:spcPct val="100000"/>
              </a:lnSpc>
              <a:spcBef>
                <a:spcPct val="20000"/>
              </a:spcBef>
              <a:spcAft>
                <a:spcPct val="0"/>
              </a:spcAft>
              <a:buClr>
                <a:schemeClr val="hlink"/>
              </a:buClr>
              <a:buSzPct val="70000"/>
              <a:buFont typeface="Wingdings" pitchFamily="2" charset="2"/>
              <a:buChar char="u"/>
              <a:tabLst/>
              <a:defRPr/>
            </a:pPr>
            <a:r>
              <a:rPr kumimoji="0" lang="tr-TR" sz="2000" b="1" i="0" u="none" strike="noStrike" kern="0" cap="none" spc="0" normalizeH="0" baseline="0" noProof="0" dirty="0" smtClean="0">
                <a:ln>
                  <a:noFill/>
                </a:ln>
                <a:solidFill>
                  <a:schemeClr val="tx1"/>
                </a:solidFill>
                <a:effectLst>
                  <a:outerShdw blurRad="38100" dist="38100" dir="2700000" algn="tl">
                    <a:srgbClr val="000000"/>
                  </a:outerShdw>
                </a:effectLst>
                <a:uLnTx/>
                <a:uFillTx/>
                <a:latin typeface="Comic Sans MS" pitchFamily="66" charset="0"/>
                <a:ea typeface="+mn-ea"/>
                <a:cs typeface="+mn-cs"/>
              </a:rPr>
              <a:t>           Amalgam</a:t>
            </a:r>
          </a:p>
          <a:p>
            <a:pPr marL="342900" marR="0" lvl="0" indent="-342900" algn="l" defTabSz="914400" rtl="0" eaLnBrk="1" fontAlgn="base" latinLnBrk="0" hangingPunct="1">
              <a:lnSpc>
                <a:spcPct val="100000"/>
              </a:lnSpc>
              <a:spcBef>
                <a:spcPct val="20000"/>
              </a:spcBef>
              <a:spcAft>
                <a:spcPct val="0"/>
              </a:spcAft>
              <a:buClr>
                <a:schemeClr val="hlink"/>
              </a:buClr>
              <a:buSzPct val="70000"/>
              <a:buFont typeface="Wingdings" pitchFamily="2" charset="2"/>
              <a:buChar char="u"/>
              <a:tabLst/>
              <a:defRPr/>
            </a:pPr>
            <a:r>
              <a:rPr kumimoji="0" lang="tr-TR" sz="2000" b="1" i="0" u="none" strike="noStrike" kern="0" cap="none" spc="0" normalizeH="0" baseline="0" noProof="0" dirty="0" smtClean="0">
                <a:ln>
                  <a:noFill/>
                </a:ln>
                <a:solidFill>
                  <a:schemeClr val="tx1"/>
                </a:solidFill>
                <a:effectLst>
                  <a:outerShdw blurRad="38100" dist="38100" dir="2700000" algn="tl">
                    <a:srgbClr val="000000"/>
                  </a:outerShdw>
                </a:effectLst>
                <a:uLnTx/>
                <a:uFillTx/>
                <a:latin typeface="Comic Sans MS" pitchFamily="66" charset="0"/>
                <a:ea typeface="+mn-ea"/>
                <a:cs typeface="+mn-cs"/>
              </a:rPr>
              <a:t>           Kalsiyum hidroksit</a:t>
            </a:r>
          </a:p>
          <a:p>
            <a:pPr marL="342900" marR="0" lvl="0" indent="-342900" algn="l" defTabSz="914400" rtl="0" eaLnBrk="1" fontAlgn="base" latinLnBrk="0" hangingPunct="1">
              <a:lnSpc>
                <a:spcPct val="100000"/>
              </a:lnSpc>
              <a:spcBef>
                <a:spcPct val="20000"/>
              </a:spcBef>
              <a:spcAft>
                <a:spcPct val="0"/>
              </a:spcAft>
              <a:buClr>
                <a:schemeClr val="hlink"/>
              </a:buClr>
              <a:buSzPct val="70000"/>
              <a:buFont typeface="Wingdings" pitchFamily="2" charset="2"/>
              <a:buChar char="u"/>
              <a:tabLst/>
              <a:defRPr/>
            </a:pPr>
            <a:r>
              <a:rPr kumimoji="0" lang="tr-TR" sz="2000" b="1" i="0" u="none" strike="noStrike" kern="0" cap="none" spc="0" normalizeH="0" baseline="0" noProof="0" dirty="0" smtClean="0">
                <a:ln>
                  <a:noFill/>
                </a:ln>
                <a:solidFill>
                  <a:schemeClr val="tx1"/>
                </a:solidFill>
                <a:effectLst>
                  <a:outerShdw blurRad="38100" dist="38100" dir="2700000" algn="tl">
                    <a:srgbClr val="000000"/>
                  </a:outerShdw>
                </a:effectLst>
                <a:uLnTx/>
                <a:uFillTx/>
                <a:latin typeface="Comic Sans MS" pitchFamily="66" charset="0"/>
                <a:ea typeface="+mn-ea"/>
                <a:cs typeface="+mn-cs"/>
              </a:rPr>
              <a:t>           </a:t>
            </a:r>
            <a:r>
              <a:rPr kumimoji="0" lang="tr-TR" sz="2000" b="1" i="0" u="none" strike="noStrike" kern="0" cap="none" spc="0" normalizeH="0" baseline="0" noProof="0" dirty="0" err="1" smtClean="0">
                <a:ln>
                  <a:noFill/>
                </a:ln>
                <a:solidFill>
                  <a:schemeClr val="tx1"/>
                </a:solidFill>
                <a:effectLst>
                  <a:outerShdw blurRad="38100" dist="38100" dir="2700000" algn="tl">
                    <a:srgbClr val="000000"/>
                  </a:outerShdw>
                </a:effectLst>
                <a:uLnTx/>
                <a:uFillTx/>
                <a:latin typeface="Comic Sans MS" pitchFamily="66" charset="0"/>
                <a:ea typeface="+mn-ea"/>
                <a:cs typeface="+mn-cs"/>
              </a:rPr>
              <a:t>Kompozit</a:t>
            </a:r>
            <a:endParaRPr kumimoji="0" lang="tr-TR" sz="2000" b="1" i="0" u="none" strike="noStrike" kern="0" cap="none" spc="0" normalizeH="0" baseline="0" noProof="0" dirty="0" smtClean="0">
              <a:ln>
                <a:noFill/>
              </a:ln>
              <a:solidFill>
                <a:schemeClr val="tx1"/>
              </a:solidFill>
              <a:effectLst>
                <a:outerShdw blurRad="38100" dist="38100" dir="2700000" algn="tl">
                  <a:srgbClr val="000000"/>
                </a:outerShdw>
              </a:effectLst>
              <a:uLnTx/>
              <a:uFillTx/>
              <a:latin typeface="Comic Sans MS" pitchFamily="66" charset="0"/>
              <a:ea typeface="+mn-ea"/>
              <a:cs typeface="+mn-cs"/>
            </a:endParaRPr>
          </a:p>
          <a:p>
            <a:pPr marL="342900" marR="0" lvl="0" indent="-342900" algn="l" defTabSz="914400" rtl="0" eaLnBrk="1" fontAlgn="base" latinLnBrk="0" hangingPunct="1">
              <a:lnSpc>
                <a:spcPct val="100000"/>
              </a:lnSpc>
              <a:spcBef>
                <a:spcPct val="20000"/>
              </a:spcBef>
              <a:spcAft>
                <a:spcPct val="0"/>
              </a:spcAft>
              <a:buClr>
                <a:schemeClr val="hlink"/>
              </a:buClr>
              <a:buSzPct val="70000"/>
              <a:buFont typeface="Wingdings" pitchFamily="2" charset="2"/>
              <a:buChar char="u"/>
              <a:tabLst/>
              <a:defRPr/>
            </a:pPr>
            <a:r>
              <a:rPr kumimoji="0" lang="tr-TR" sz="2000" b="1" i="0" u="none" strike="noStrike" kern="0" cap="none" spc="0" normalizeH="0" baseline="0" noProof="0" dirty="0" smtClean="0">
                <a:ln>
                  <a:noFill/>
                </a:ln>
                <a:solidFill>
                  <a:schemeClr val="tx1"/>
                </a:solidFill>
                <a:effectLst>
                  <a:outerShdw blurRad="38100" dist="38100" dir="2700000" algn="tl">
                    <a:srgbClr val="000000"/>
                  </a:outerShdw>
                </a:effectLst>
                <a:uLnTx/>
                <a:uFillTx/>
                <a:latin typeface="Comic Sans MS" pitchFamily="66" charset="0"/>
                <a:ea typeface="+mn-ea"/>
                <a:cs typeface="+mn-cs"/>
              </a:rPr>
              <a:t>           </a:t>
            </a:r>
            <a:r>
              <a:rPr kumimoji="0" lang="tr-TR" sz="2000" b="1" i="0" u="none" strike="noStrike" kern="0" cap="none" spc="0" normalizeH="0" baseline="0" noProof="0" dirty="0" err="1" smtClean="0">
                <a:ln>
                  <a:noFill/>
                </a:ln>
                <a:solidFill>
                  <a:schemeClr val="tx1"/>
                </a:solidFill>
                <a:effectLst>
                  <a:outerShdw blurRad="38100" dist="38100" dir="2700000" algn="tl">
                    <a:srgbClr val="000000"/>
                  </a:outerShdw>
                </a:effectLst>
                <a:uLnTx/>
                <a:uFillTx/>
                <a:latin typeface="Comic Sans MS" pitchFamily="66" charset="0"/>
                <a:ea typeface="+mn-ea"/>
                <a:cs typeface="+mn-cs"/>
              </a:rPr>
              <a:t>Rezin</a:t>
            </a:r>
            <a:r>
              <a:rPr kumimoji="0" lang="tr-TR" sz="2000" b="1" i="0" u="none" strike="noStrike" kern="0" cap="none" spc="0" normalizeH="0" baseline="0" noProof="0" dirty="0" smtClean="0">
                <a:ln>
                  <a:noFill/>
                </a:ln>
                <a:solidFill>
                  <a:schemeClr val="tx1"/>
                </a:solidFill>
                <a:effectLst>
                  <a:outerShdw blurRad="38100" dist="38100" dir="2700000" algn="tl">
                    <a:srgbClr val="000000"/>
                  </a:outerShdw>
                </a:effectLst>
                <a:uLnTx/>
                <a:uFillTx/>
                <a:latin typeface="Comic Sans MS" pitchFamily="66" charset="0"/>
                <a:ea typeface="+mn-ea"/>
                <a:cs typeface="+mn-cs"/>
              </a:rPr>
              <a:t> </a:t>
            </a:r>
            <a:r>
              <a:rPr kumimoji="0" lang="tr-TR" sz="2000" b="1" i="0" u="none" strike="noStrike" kern="0" cap="none" spc="0" normalizeH="0" baseline="0" noProof="0" dirty="0" err="1" smtClean="0">
                <a:ln>
                  <a:noFill/>
                </a:ln>
                <a:solidFill>
                  <a:schemeClr val="tx1"/>
                </a:solidFill>
                <a:effectLst>
                  <a:outerShdw blurRad="38100" dist="38100" dir="2700000" algn="tl">
                    <a:srgbClr val="000000"/>
                  </a:outerShdw>
                </a:effectLst>
                <a:uLnTx/>
                <a:uFillTx/>
                <a:latin typeface="Comic Sans MS" pitchFamily="66" charset="0"/>
                <a:ea typeface="+mn-ea"/>
                <a:cs typeface="+mn-cs"/>
              </a:rPr>
              <a:t>ionomer</a:t>
            </a:r>
            <a:r>
              <a:rPr kumimoji="0" lang="tr-TR" sz="2000" b="1" i="0" u="none" strike="noStrike" kern="0" cap="none" spc="0" normalizeH="0" baseline="0" noProof="0" dirty="0" smtClean="0">
                <a:ln>
                  <a:noFill/>
                </a:ln>
                <a:solidFill>
                  <a:schemeClr val="tx1"/>
                </a:solidFill>
                <a:effectLst>
                  <a:outerShdw blurRad="38100" dist="38100" dir="2700000" algn="tl">
                    <a:srgbClr val="000000"/>
                  </a:outerShdw>
                </a:effectLst>
                <a:uLnTx/>
                <a:uFillTx/>
                <a:latin typeface="Comic Sans MS" pitchFamily="66" charset="0"/>
                <a:ea typeface="+mn-ea"/>
                <a:cs typeface="+mn-cs"/>
              </a:rPr>
              <a:t> dolgu maddeleri          </a:t>
            </a:r>
          </a:p>
          <a:p>
            <a:pPr marL="342900" marR="0" lvl="0" indent="-342900" algn="l" defTabSz="914400" rtl="0" eaLnBrk="1" fontAlgn="base" latinLnBrk="0" hangingPunct="1">
              <a:lnSpc>
                <a:spcPct val="100000"/>
              </a:lnSpc>
              <a:spcBef>
                <a:spcPct val="20000"/>
              </a:spcBef>
              <a:spcAft>
                <a:spcPct val="0"/>
              </a:spcAft>
              <a:buClr>
                <a:schemeClr val="hlink"/>
              </a:buClr>
              <a:buSzPct val="70000"/>
              <a:buFont typeface="Wingdings" pitchFamily="2" charset="2"/>
              <a:buChar char="u"/>
              <a:tabLst/>
              <a:defRPr/>
            </a:pPr>
            <a:r>
              <a:rPr kumimoji="0" lang="tr-TR" sz="2000" b="1" i="0" u="none" strike="noStrike" kern="0" cap="none" spc="0" normalizeH="0" baseline="0" noProof="0" dirty="0" smtClean="0">
                <a:ln>
                  <a:noFill/>
                </a:ln>
                <a:solidFill>
                  <a:schemeClr val="tx1"/>
                </a:solidFill>
                <a:effectLst>
                  <a:outerShdw blurRad="38100" dist="38100" dir="2700000" algn="tl">
                    <a:srgbClr val="000000"/>
                  </a:outerShdw>
                </a:effectLst>
                <a:uLnTx/>
                <a:uFillTx/>
                <a:latin typeface="Comic Sans MS" pitchFamily="66" charset="0"/>
                <a:ea typeface="+mn-ea"/>
                <a:cs typeface="+mn-cs"/>
              </a:rPr>
              <a:t>           Kalsiyum silikat içerikli materyaller 			(</a:t>
            </a:r>
            <a:r>
              <a:rPr kumimoji="0" lang="tr-TR" sz="2000" b="1" i="0" u="none" strike="noStrike" kern="0" cap="none" spc="0" normalizeH="0" baseline="0" noProof="0" dirty="0" err="1" smtClean="0">
                <a:ln>
                  <a:noFill/>
                </a:ln>
                <a:solidFill>
                  <a:schemeClr val="tx1"/>
                </a:solidFill>
                <a:effectLst>
                  <a:outerShdw blurRad="38100" dist="38100" dir="2700000" algn="tl">
                    <a:srgbClr val="000000"/>
                  </a:outerShdw>
                </a:effectLst>
                <a:uLnTx/>
                <a:uFillTx/>
                <a:latin typeface="Comic Sans MS" pitchFamily="66" charset="0"/>
                <a:ea typeface="+mn-ea"/>
                <a:cs typeface="+mn-cs"/>
              </a:rPr>
              <a:t>Biodentin</a:t>
            </a:r>
            <a:r>
              <a:rPr kumimoji="0" lang="tr-TR" sz="2000" b="1" i="0" u="none" strike="noStrike" kern="0" cap="none" spc="0" normalizeH="0" baseline="0" noProof="0" dirty="0" smtClean="0">
                <a:ln>
                  <a:noFill/>
                </a:ln>
                <a:solidFill>
                  <a:schemeClr val="tx1"/>
                </a:solidFill>
                <a:effectLst>
                  <a:outerShdw blurRad="38100" dist="38100" dir="2700000" algn="tl">
                    <a:srgbClr val="000000"/>
                  </a:outerShdw>
                </a:effectLst>
                <a:uLnTx/>
                <a:uFillTx/>
                <a:latin typeface="Comic Sans MS" pitchFamily="66" charset="0"/>
                <a:ea typeface="+mn-ea"/>
                <a:cs typeface="+mn-cs"/>
              </a:rPr>
              <a:t>, Mineral </a:t>
            </a:r>
            <a:r>
              <a:rPr kumimoji="0" lang="tr-TR" sz="2000" b="1" i="0" u="none" strike="noStrike" kern="0" cap="none" spc="0" normalizeH="0" baseline="0" noProof="0" dirty="0" err="1" smtClean="0">
                <a:ln>
                  <a:noFill/>
                </a:ln>
                <a:solidFill>
                  <a:schemeClr val="tx1"/>
                </a:solidFill>
                <a:effectLst>
                  <a:outerShdw blurRad="38100" dist="38100" dir="2700000" algn="tl">
                    <a:srgbClr val="000000"/>
                  </a:outerShdw>
                </a:effectLst>
                <a:uLnTx/>
                <a:uFillTx/>
                <a:latin typeface="Comic Sans MS" pitchFamily="66" charset="0"/>
                <a:ea typeface="+mn-ea"/>
                <a:cs typeface="+mn-cs"/>
              </a:rPr>
              <a:t>trioksit</a:t>
            </a:r>
            <a:r>
              <a:rPr kumimoji="0" lang="tr-TR" sz="2000" b="1" i="0" u="none" strike="noStrike" kern="0" cap="none" spc="0" normalizeH="0" baseline="0" noProof="0" dirty="0" smtClean="0">
                <a:ln>
                  <a:noFill/>
                </a:ln>
                <a:solidFill>
                  <a:schemeClr val="tx1"/>
                </a:solidFill>
                <a:effectLst>
                  <a:outerShdw blurRad="38100" dist="38100" dir="2700000" algn="tl">
                    <a:srgbClr val="000000"/>
                  </a:outerShdw>
                </a:effectLst>
                <a:uLnTx/>
                <a:uFillTx/>
                <a:latin typeface="Comic Sans MS" pitchFamily="66" charset="0"/>
                <a:ea typeface="+mn-ea"/>
                <a:cs typeface="+mn-cs"/>
              </a:rPr>
              <a:t> </a:t>
            </a:r>
            <a:r>
              <a:rPr kumimoji="0" lang="tr-TR" sz="2000" b="1" i="0" u="none" strike="noStrike" kern="0" cap="none" spc="0" normalizeH="0" baseline="0" noProof="0" dirty="0" err="1" smtClean="0">
                <a:ln>
                  <a:noFill/>
                </a:ln>
                <a:solidFill>
                  <a:schemeClr val="tx1"/>
                </a:solidFill>
                <a:effectLst>
                  <a:outerShdw blurRad="38100" dist="38100" dir="2700000" algn="tl">
                    <a:srgbClr val="000000"/>
                  </a:outerShdw>
                </a:effectLst>
                <a:uLnTx/>
                <a:uFillTx/>
                <a:latin typeface="Comic Sans MS" pitchFamily="66" charset="0"/>
                <a:ea typeface="+mn-ea"/>
                <a:cs typeface="+mn-cs"/>
              </a:rPr>
              <a:t>aggregate</a:t>
            </a:r>
            <a:r>
              <a:rPr kumimoji="0" lang="tr-TR" sz="2000" b="1" i="0" u="none" strike="noStrike" kern="0" cap="none" spc="0" normalizeH="0" baseline="0" noProof="0" dirty="0" smtClean="0">
                <a:ln>
                  <a:noFill/>
                </a:ln>
                <a:solidFill>
                  <a:schemeClr val="tx1"/>
                </a:solidFill>
                <a:effectLst>
                  <a:outerShdw blurRad="38100" dist="38100" dir="2700000" algn="tl">
                    <a:srgbClr val="000000"/>
                  </a:outerShdw>
                </a:effectLst>
                <a:uLnTx/>
                <a:uFillTx/>
                <a:latin typeface="Comic Sans MS" pitchFamily="66" charset="0"/>
                <a:ea typeface="+mn-ea"/>
                <a:cs typeface="+mn-cs"/>
              </a:rPr>
              <a:t> 		(MTA) gibi</a:t>
            </a:r>
          </a:p>
          <a:p>
            <a:pPr marL="342900" marR="0" lvl="0" indent="-34290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defRPr/>
            </a:pPr>
            <a:r>
              <a:rPr lang="tr-TR" b="1" kern="0" dirty="0" smtClean="0">
                <a:effectLst>
                  <a:outerShdw blurRad="38100" dist="38100" dir="2700000" algn="tl">
                    <a:srgbClr val="000000"/>
                  </a:outerShdw>
                </a:effectLst>
                <a:latin typeface="Comic Sans MS" pitchFamily="66" charset="0"/>
              </a:rPr>
              <a:t>	</a:t>
            </a:r>
            <a:r>
              <a:rPr kumimoji="0" lang="tr-TR" sz="1800" b="1" i="0" u="none" strike="noStrike" kern="0" cap="none" spc="0" normalizeH="0" baseline="0" noProof="0" dirty="0" err="1" smtClean="0">
                <a:ln>
                  <a:noFill/>
                </a:ln>
                <a:solidFill>
                  <a:schemeClr val="tx1"/>
                </a:solidFill>
                <a:effectLst>
                  <a:outerShdw blurRad="38100" dist="38100" dir="2700000" algn="tl">
                    <a:srgbClr val="000000"/>
                  </a:outerShdw>
                </a:effectLst>
                <a:uLnTx/>
                <a:uFillTx/>
                <a:latin typeface="Comic Sans MS" pitchFamily="66" charset="0"/>
                <a:ea typeface="+mn-ea"/>
                <a:cs typeface="+mn-cs"/>
              </a:rPr>
              <a:t>Perforasyonların</a:t>
            </a:r>
            <a:r>
              <a:rPr kumimoji="0" lang="tr-TR" sz="1800" b="1" i="0" u="none" strike="noStrike" kern="0" cap="none" spc="0" normalizeH="0" baseline="0" noProof="0" dirty="0" smtClean="0">
                <a:ln>
                  <a:noFill/>
                </a:ln>
                <a:solidFill>
                  <a:schemeClr val="tx1"/>
                </a:solidFill>
                <a:effectLst>
                  <a:outerShdw blurRad="38100" dist="38100" dir="2700000" algn="tl">
                    <a:srgbClr val="000000"/>
                  </a:outerShdw>
                </a:effectLst>
                <a:uLnTx/>
                <a:uFillTx/>
                <a:latin typeface="Comic Sans MS" pitchFamily="66" charset="0"/>
                <a:ea typeface="+mn-ea"/>
                <a:cs typeface="+mn-cs"/>
              </a:rPr>
              <a:t> kapatılmasında kullanılan materyallerin </a:t>
            </a:r>
            <a:r>
              <a:rPr kumimoji="0" lang="tr-TR" sz="1800" b="1" i="0" u="none" strike="noStrike" kern="0" cap="none" spc="0" normalizeH="0" baseline="0" noProof="0" dirty="0" err="1" smtClean="0">
                <a:ln>
                  <a:noFill/>
                </a:ln>
                <a:solidFill>
                  <a:schemeClr val="tx1"/>
                </a:solidFill>
                <a:effectLst>
                  <a:outerShdw blurRad="38100" dist="38100" dir="2700000" algn="tl">
                    <a:srgbClr val="000000"/>
                  </a:outerShdw>
                </a:effectLst>
                <a:uLnTx/>
                <a:uFillTx/>
                <a:latin typeface="Comic Sans MS" pitchFamily="66" charset="0"/>
                <a:ea typeface="+mn-ea"/>
                <a:cs typeface="+mn-cs"/>
              </a:rPr>
              <a:t>biyouyumlu</a:t>
            </a:r>
            <a:r>
              <a:rPr kumimoji="0" lang="tr-TR" sz="1800" b="1" i="0" u="none" strike="noStrike" kern="0" cap="none" spc="0" normalizeH="0" baseline="0" noProof="0" dirty="0" smtClean="0">
                <a:ln>
                  <a:noFill/>
                </a:ln>
                <a:solidFill>
                  <a:schemeClr val="tx1"/>
                </a:solidFill>
                <a:effectLst>
                  <a:outerShdw blurRad="38100" dist="38100" dir="2700000" algn="tl">
                    <a:srgbClr val="000000"/>
                  </a:outerShdw>
                </a:effectLst>
                <a:uLnTx/>
                <a:uFillTx/>
                <a:latin typeface="Comic Sans MS" pitchFamily="66" charset="0"/>
                <a:ea typeface="+mn-ea"/>
                <a:cs typeface="+mn-cs"/>
              </a:rPr>
              <a:t>, çabuk sertleşen, kolay uygulanabilen ,</a:t>
            </a:r>
            <a:r>
              <a:rPr kumimoji="0" lang="tr-TR" sz="1800" b="1" i="0" u="none" strike="noStrike" kern="0" cap="none" spc="0" normalizeH="0" noProof="0" dirty="0" smtClean="0">
                <a:ln>
                  <a:noFill/>
                </a:ln>
                <a:solidFill>
                  <a:schemeClr val="tx1"/>
                </a:solidFill>
                <a:effectLst>
                  <a:outerShdw blurRad="38100" dist="38100" dir="2700000" algn="tl">
                    <a:srgbClr val="000000"/>
                  </a:outerShdw>
                </a:effectLst>
                <a:uLnTx/>
                <a:uFillTx/>
                <a:latin typeface="Comic Sans MS" pitchFamily="66" charset="0"/>
                <a:ea typeface="+mn-ea"/>
                <a:cs typeface="+mn-cs"/>
              </a:rPr>
              <a:t> nemden etkilenmeyen, boyutsal </a:t>
            </a:r>
            <a:r>
              <a:rPr lang="tr-TR" sz="1800" b="1" kern="0" dirty="0" err="1" smtClean="0">
                <a:effectLst>
                  <a:outerShdw blurRad="38100" dist="38100" dir="2700000" algn="tl">
                    <a:srgbClr val="000000"/>
                  </a:outerShdw>
                </a:effectLst>
                <a:latin typeface="Comic Sans MS" pitchFamily="66" charset="0"/>
              </a:rPr>
              <a:t>stabilite</a:t>
            </a:r>
            <a:r>
              <a:rPr lang="tr-TR" sz="1800" b="1" kern="0" dirty="0" smtClean="0">
                <a:effectLst>
                  <a:outerShdw blurRad="38100" dist="38100" dir="2700000" algn="tl">
                    <a:srgbClr val="000000"/>
                  </a:outerShdw>
                </a:effectLst>
                <a:latin typeface="Comic Sans MS" pitchFamily="66" charset="0"/>
              </a:rPr>
              <a:t> gösteren, </a:t>
            </a:r>
            <a:r>
              <a:rPr lang="tr-TR" sz="1800" b="1" kern="0" dirty="0" err="1" smtClean="0">
                <a:effectLst>
                  <a:outerShdw blurRad="38100" dist="38100" dir="2700000" algn="tl">
                    <a:srgbClr val="000000"/>
                  </a:outerShdw>
                </a:effectLst>
                <a:latin typeface="Comic Sans MS" pitchFamily="66" charset="0"/>
              </a:rPr>
              <a:t>osteogenesis</a:t>
            </a:r>
            <a:r>
              <a:rPr lang="tr-TR" sz="1800" b="1" kern="0" dirty="0" smtClean="0">
                <a:effectLst>
                  <a:outerShdw blurRad="38100" dist="38100" dir="2700000" algn="tl">
                    <a:srgbClr val="000000"/>
                  </a:outerShdw>
                </a:effectLst>
                <a:latin typeface="Comic Sans MS" pitchFamily="66" charset="0"/>
              </a:rPr>
              <a:t> ve </a:t>
            </a:r>
            <a:r>
              <a:rPr lang="tr-TR" sz="1800" b="1" kern="0" dirty="0" err="1" smtClean="0">
                <a:effectLst>
                  <a:outerShdw blurRad="38100" dist="38100" dir="2700000" algn="tl">
                    <a:srgbClr val="000000"/>
                  </a:outerShdw>
                </a:effectLst>
                <a:latin typeface="Comic Sans MS" pitchFamily="66" charset="0"/>
              </a:rPr>
              <a:t>sementogenesizi</a:t>
            </a:r>
            <a:r>
              <a:rPr lang="tr-TR" sz="1800" b="1" kern="0" dirty="0" smtClean="0">
                <a:effectLst>
                  <a:outerShdw blurRad="38100" dist="38100" dir="2700000" algn="tl">
                    <a:srgbClr val="000000"/>
                  </a:outerShdw>
                </a:effectLst>
                <a:latin typeface="Comic Sans MS" pitchFamily="66" charset="0"/>
              </a:rPr>
              <a:t> tetikleyen ve </a:t>
            </a:r>
            <a:r>
              <a:rPr kumimoji="0" lang="tr-TR" sz="1800" b="1" i="0" u="none" strike="noStrike" kern="0" cap="none" spc="0" normalizeH="0" baseline="0" noProof="0" dirty="0" err="1" smtClean="0">
                <a:ln>
                  <a:noFill/>
                </a:ln>
                <a:solidFill>
                  <a:schemeClr val="tx1"/>
                </a:solidFill>
                <a:effectLst>
                  <a:outerShdw blurRad="38100" dist="38100" dir="2700000" algn="tl">
                    <a:srgbClr val="000000"/>
                  </a:outerShdw>
                </a:effectLst>
                <a:uLnTx/>
                <a:uFillTx/>
                <a:latin typeface="Comic Sans MS" pitchFamily="66" charset="0"/>
                <a:ea typeface="+mn-ea"/>
                <a:cs typeface="+mn-cs"/>
              </a:rPr>
              <a:t>perforasyon</a:t>
            </a:r>
            <a:r>
              <a:rPr kumimoji="0" lang="tr-TR" sz="1800" b="1" i="0" u="none" strike="noStrike" kern="0" cap="none" spc="0" normalizeH="0" baseline="0" noProof="0" dirty="0" smtClean="0">
                <a:ln>
                  <a:noFill/>
                </a:ln>
                <a:solidFill>
                  <a:schemeClr val="tx1"/>
                </a:solidFill>
                <a:effectLst>
                  <a:outerShdw blurRad="38100" dist="38100" dir="2700000" algn="tl">
                    <a:srgbClr val="000000"/>
                  </a:outerShdw>
                </a:effectLst>
                <a:uLnTx/>
                <a:uFillTx/>
                <a:latin typeface="Comic Sans MS" pitchFamily="66" charset="0"/>
                <a:ea typeface="+mn-ea"/>
                <a:cs typeface="+mn-cs"/>
              </a:rPr>
              <a:t> alanını </a:t>
            </a:r>
            <a:r>
              <a:rPr kumimoji="0" lang="tr-TR" sz="1800" b="1" i="0" u="none" strike="noStrike" kern="0" cap="none" spc="0" normalizeH="0" baseline="0" noProof="0" dirty="0" err="1" smtClean="0">
                <a:ln>
                  <a:noFill/>
                </a:ln>
                <a:solidFill>
                  <a:schemeClr val="tx1"/>
                </a:solidFill>
                <a:effectLst>
                  <a:outerShdw blurRad="38100" dist="38100" dir="2700000" algn="tl">
                    <a:srgbClr val="000000"/>
                  </a:outerShdw>
                </a:effectLst>
                <a:uLnTx/>
                <a:uFillTx/>
                <a:latin typeface="Comic Sans MS" pitchFamily="66" charset="0"/>
                <a:ea typeface="+mn-ea"/>
                <a:cs typeface="+mn-cs"/>
              </a:rPr>
              <a:t>hermetik</a:t>
            </a:r>
            <a:r>
              <a:rPr kumimoji="0" lang="tr-TR" sz="1800" b="1" i="0" u="none" strike="noStrike" kern="0" cap="none" spc="0" normalizeH="0" baseline="0" noProof="0" dirty="0" smtClean="0">
                <a:ln>
                  <a:noFill/>
                </a:ln>
                <a:solidFill>
                  <a:schemeClr val="tx1"/>
                </a:solidFill>
                <a:effectLst>
                  <a:outerShdw blurRad="38100" dist="38100" dir="2700000" algn="tl">
                    <a:srgbClr val="000000"/>
                  </a:outerShdw>
                </a:effectLst>
                <a:uLnTx/>
                <a:uFillTx/>
                <a:latin typeface="Comic Sans MS" pitchFamily="66" charset="0"/>
                <a:ea typeface="+mn-ea"/>
                <a:cs typeface="+mn-cs"/>
              </a:rPr>
              <a:t> bir şekilde kapatabilen özelliklerde olması gerekir.</a:t>
            </a:r>
          </a:p>
        </p:txBody>
      </p:sp>
    </p:spTree>
    <p:extLst>
      <p:ext uri="{BB962C8B-B14F-4D97-AF65-F5344CB8AC3E}">
        <p14:creationId xmlns:p14="http://schemas.microsoft.com/office/powerpoint/2010/main" xmlns="" val="2348882098"/>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effectLst/>
              </a:rPr>
              <a:t>Hekimin manipülasyonu</a:t>
            </a:r>
            <a:r>
              <a:rPr lang="tr-TR" dirty="0">
                <a:effectLst/>
              </a:rPr>
              <a:t/>
            </a:r>
            <a:br>
              <a:rPr lang="tr-TR" dirty="0">
                <a:effectLst/>
              </a:rPr>
            </a:br>
            <a:endParaRPr lang="tr-TR" dirty="0"/>
          </a:p>
        </p:txBody>
      </p:sp>
      <p:sp>
        <p:nvSpPr>
          <p:cNvPr id="3" name="İçerik Yer Tutucusu 2"/>
          <p:cNvSpPr>
            <a:spLocks noGrp="1"/>
          </p:cNvSpPr>
          <p:nvPr>
            <p:ph idx="1"/>
          </p:nvPr>
        </p:nvSpPr>
        <p:spPr>
          <a:xfrm>
            <a:off x="439122" y="1844824"/>
            <a:ext cx="8229600" cy="4530725"/>
          </a:xfrm>
        </p:spPr>
        <p:txBody>
          <a:bodyPr/>
          <a:lstStyle/>
          <a:p>
            <a:pPr algn="just"/>
            <a:r>
              <a:rPr lang="tr-TR" sz="2000" b="1" dirty="0">
                <a:effectLst/>
              </a:rPr>
              <a:t>Hekimin, pulpa odasının boyutları ve lokalizasyonu yanı sıra anatomik varyasyonlar hakkındaki bilgili olması perforasyonları önleme yönünden önemli bir faktördür. Örneğin üst kesici dişlerin </a:t>
            </a:r>
            <a:r>
              <a:rPr lang="tr-TR" sz="2000" b="1" dirty="0" err="1">
                <a:effectLst/>
              </a:rPr>
              <a:t>palatinal</a:t>
            </a:r>
            <a:r>
              <a:rPr lang="tr-TR" sz="2000" b="1" dirty="0">
                <a:effectLst/>
              </a:rPr>
              <a:t> yöndeki kök eğimlerini göz önünde bulundurulmadığında bu dişlerin </a:t>
            </a:r>
            <a:r>
              <a:rPr lang="tr-TR" sz="2000" b="1" dirty="0" err="1">
                <a:effectLst/>
              </a:rPr>
              <a:t>labial</a:t>
            </a:r>
            <a:r>
              <a:rPr lang="tr-TR" sz="2000" b="1" dirty="0">
                <a:effectLst/>
              </a:rPr>
              <a:t> taraflarında perforasyonlar oluşabilir. Benzer şekilde büyük azı dişlerinin eğimli köklerinin servikal bölümlerinde yapılan aşırı </a:t>
            </a:r>
            <a:r>
              <a:rPr lang="tr-TR" sz="2000" b="1" dirty="0" err="1">
                <a:effectLst/>
              </a:rPr>
              <a:t>flaring</a:t>
            </a:r>
            <a:r>
              <a:rPr lang="tr-TR" sz="2000" b="1" dirty="0">
                <a:effectLst/>
              </a:rPr>
              <a:t> formu veya </a:t>
            </a:r>
            <a:r>
              <a:rPr lang="tr-TR" sz="2000" b="1" dirty="0" err="1">
                <a:effectLst/>
              </a:rPr>
              <a:t>kalsifiye</a:t>
            </a:r>
            <a:r>
              <a:rPr lang="tr-TR" sz="2000" b="1" dirty="0">
                <a:effectLst/>
              </a:rPr>
              <a:t> kanal ağızlarını belirleme çabaları kanallarda lateral kök </a:t>
            </a:r>
            <a:r>
              <a:rPr lang="tr-TR" sz="2000" b="1" dirty="0" err="1">
                <a:effectLst/>
              </a:rPr>
              <a:t>perforasyonlarına</a:t>
            </a:r>
            <a:r>
              <a:rPr lang="tr-TR" sz="2000" b="1" dirty="0">
                <a:effectLst/>
              </a:rPr>
              <a:t> neden olabilir. Yine genellikle oval şekilli kanalların koronal ve orta üçlüsünde meydana gelen </a:t>
            </a:r>
            <a:r>
              <a:rPr lang="tr-TR" sz="2000" b="1" dirty="0" err="1">
                <a:effectLst/>
              </a:rPr>
              <a:t>strip</a:t>
            </a:r>
            <a:r>
              <a:rPr lang="tr-TR" sz="2000" b="1" dirty="0">
                <a:effectLst/>
              </a:rPr>
              <a:t> perforasyonlar aşırı preparasyon sonucu meydana gelmektedir. </a:t>
            </a:r>
          </a:p>
          <a:p>
            <a:pPr algn="just"/>
            <a:endParaRPr lang="tr-TR" sz="2000" dirty="0"/>
          </a:p>
        </p:txBody>
      </p:sp>
    </p:spTree>
    <p:extLst>
      <p:ext uri="{BB962C8B-B14F-4D97-AF65-F5344CB8AC3E}">
        <p14:creationId xmlns:p14="http://schemas.microsoft.com/office/powerpoint/2010/main" xmlns="" val="266436178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457200" y="460375"/>
            <a:ext cx="8229600" cy="1139825"/>
          </a:xfrm>
        </p:spPr>
        <p:txBody>
          <a:bodyPr/>
          <a:lstStyle/>
          <a:p>
            <a:r>
              <a:rPr lang="tr-TR" b="1" dirty="0">
                <a:effectLst/>
              </a:rPr>
              <a:t>Hastanın </a:t>
            </a:r>
            <a:r>
              <a:rPr lang="tr-TR" b="1" dirty="0" err="1">
                <a:effectLst/>
              </a:rPr>
              <a:t>kooperasyonu</a:t>
            </a:r>
            <a:r>
              <a:rPr lang="tr-TR" b="1" dirty="0">
                <a:effectLst/>
              </a:rPr>
              <a:t> ve oral hijyeni</a:t>
            </a:r>
            <a:r>
              <a:rPr lang="tr-TR" dirty="0">
                <a:effectLst/>
              </a:rPr>
              <a:t/>
            </a:r>
            <a:br>
              <a:rPr lang="tr-TR" dirty="0">
                <a:effectLst/>
              </a:rPr>
            </a:br>
            <a:endParaRPr lang="tr-TR" dirty="0"/>
          </a:p>
        </p:txBody>
      </p:sp>
      <p:sp>
        <p:nvSpPr>
          <p:cNvPr id="3" name="İçerik Yer Tutucusu 2"/>
          <p:cNvSpPr>
            <a:spLocks noGrp="1"/>
          </p:cNvSpPr>
          <p:nvPr>
            <p:ph idx="1"/>
          </p:nvPr>
        </p:nvSpPr>
        <p:spPr>
          <a:xfrm>
            <a:off x="457200" y="2564904"/>
            <a:ext cx="3744416" cy="4530725"/>
          </a:xfrm>
        </p:spPr>
        <p:txBody>
          <a:bodyPr/>
          <a:lstStyle/>
          <a:p>
            <a:pPr marL="0" indent="0" algn="just">
              <a:buNone/>
            </a:pPr>
            <a:r>
              <a:rPr lang="tr-TR" sz="2800" b="1" dirty="0">
                <a:effectLst/>
              </a:rPr>
              <a:t>Hastanın işbirliği ve motivasyonu perforasyon tedavilerinin </a:t>
            </a:r>
            <a:r>
              <a:rPr lang="tr-TR" sz="2800" b="1" dirty="0" err="1">
                <a:effectLst/>
              </a:rPr>
              <a:t>prognozunu</a:t>
            </a:r>
            <a:r>
              <a:rPr lang="tr-TR" sz="2800" b="1" dirty="0">
                <a:effectLst/>
              </a:rPr>
              <a:t> belirleyen etkili faktörlerdendir</a:t>
            </a:r>
            <a:r>
              <a:rPr lang="tr-TR" b="1" dirty="0">
                <a:effectLst/>
              </a:rPr>
              <a:t>.</a:t>
            </a:r>
          </a:p>
          <a:p>
            <a:pPr algn="just"/>
            <a:endParaRPr lang="tr-TR" b="1" dirty="0"/>
          </a:p>
        </p:txBody>
      </p:sp>
    </p:spTree>
    <p:extLst>
      <p:ext uri="{BB962C8B-B14F-4D97-AF65-F5344CB8AC3E}">
        <p14:creationId xmlns:p14="http://schemas.microsoft.com/office/powerpoint/2010/main" xmlns="" val="280751234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457200" y="460375"/>
            <a:ext cx="8229600" cy="1139825"/>
          </a:xfrm>
        </p:spPr>
        <p:txBody>
          <a:bodyPr/>
          <a:lstStyle/>
          <a:p>
            <a:r>
              <a:rPr lang="tr-TR" b="1" dirty="0">
                <a:effectLst/>
              </a:rPr>
              <a:t>Endodontik Perforasyonların Tamirinde Tedavi Yaklaşımları</a:t>
            </a:r>
            <a:br>
              <a:rPr lang="tr-TR" b="1" dirty="0">
                <a:effectLst/>
              </a:rPr>
            </a:br>
            <a:endParaRPr lang="tr-TR" dirty="0"/>
          </a:p>
        </p:txBody>
      </p:sp>
      <p:sp>
        <p:nvSpPr>
          <p:cNvPr id="3" name="İçerik Yer Tutucusu 2"/>
          <p:cNvSpPr>
            <a:spLocks noGrp="1"/>
          </p:cNvSpPr>
          <p:nvPr>
            <p:ph idx="1"/>
          </p:nvPr>
        </p:nvSpPr>
        <p:spPr>
          <a:xfrm>
            <a:off x="445127" y="1772816"/>
            <a:ext cx="8229600" cy="4530725"/>
          </a:xfrm>
        </p:spPr>
        <p:txBody>
          <a:bodyPr/>
          <a:lstStyle/>
          <a:p>
            <a:pPr marL="0" indent="0" algn="just">
              <a:buNone/>
            </a:pPr>
            <a:r>
              <a:rPr lang="tr-TR" sz="2400" b="1" dirty="0">
                <a:effectLst/>
              </a:rPr>
              <a:t>Perforasyonun tedavisi giriş kavitesi içinden (</a:t>
            </a:r>
            <a:r>
              <a:rPr lang="tr-TR" sz="2400" b="1" dirty="0" err="1">
                <a:effectLst/>
              </a:rPr>
              <a:t>ortograt</a:t>
            </a:r>
            <a:r>
              <a:rPr lang="tr-TR" sz="2400" b="1" dirty="0">
                <a:effectLst/>
              </a:rPr>
              <a:t>) veya cerrahi girişim yoluyla yapılabilir. Perforasyonun krestal kemik ve epitelyal </a:t>
            </a:r>
            <a:r>
              <a:rPr lang="tr-TR" sz="2400" b="1" dirty="0" err="1">
                <a:effectLst/>
              </a:rPr>
              <a:t>ataçmanla</a:t>
            </a:r>
            <a:r>
              <a:rPr lang="tr-TR" sz="2400" b="1" dirty="0">
                <a:effectLst/>
              </a:rPr>
              <a:t> bağlantısına göre tedavi şekline karar verilir. Genellikle perforasyon kapatılmasında cerrahi olmayan tedavi şekli tercih edilir. Perforasyonların cerrahi olmayan tedavisindeki esas problem perforasyon tamir materyalinin perforasyon alanından komşu periodontal dokulara doğru taşmasının engellenmesindeki güçlüktür.</a:t>
            </a:r>
          </a:p>
          <a:p>
            <a:pPr algn="just"/>
            <a:endParaRPr lang="tr-TR" sz="2400" b="1" dirty="0"/>
          </a:p>
        </p:txBody>
      </p:sp>
    </p:spTree>
    <p:extLst>
      <p:ext uri="{BB962C8B-B14F-4D97-AF65-F5344CB8AC3E}">
        <p14:creationId xmlns:p14="http://schemas.microsoft.com/office/powerpoint/2010/main" xmlns="" val="199364702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t>Cerrahi Olmayan Tedavi</a:t>
            </a:r>
            <a:endParaRPr lang="tr-TR" dirty="0"/>
          </a:p>
        </p:txBody>
      </p:sp>
      <p:sp>
        <p:nvSpPr>
          <p:cNvPr id="3" name="2 İçerik Yer Tutucusu"/>
          <p:cNvSpPr>
            <a:spLocks noGrp="1"/>
          </p:cNvSpPr>
          <p:nvPr>
            <p:ph idx="1"/>
          </p:nvPr>
        </p:nvSpPr>
        <p:spPr/>
        <p:txBody>
          <a:bodyPr/>
          <a:lstStyle/>
          <a:p>
            <a:pPr algn="just">
              <a:buNone/>
            </a:pPr>
            <a:r>
              <a:rPr lang="tr-TR" sz="2400" b="1" dirty="0" smtClean="0">
                <a:effectLst/>
              </a:rPr>
              <a:t>	</a:t>
            </a:r>
            <a:r>
              <a:rPr lang="tr-TR" sz="2400" b="1" dirty="0" err="1" smtClean="0">
                <a:effectLst/>
              </a:rPr>
              <a:t>Perforasyonların</a:t>
            </a:r>
            <a:r>
              <a:rPr lang="tr-TR" sz="2400" b="1" dirty="0" smtClean="0">
                <a:effectLst/>
              </a:rPr>
              <a:t> cerrahi olmayan tedavisi </a:t>
            </a:r>
            <a:r>
              <a:rPr lang="tr-TR" sz="2400" b="1" dirty="0" err="1" smtClean="0">
                <a:effectLst/>
              </a:rPr>
              <a:t>endodontik</a:t>
            </a:r>
            <a:r>
              <a:rPr lang="tr-TR" sz="2400" b="1" dirty="0" smtClean="0">
                <a:effectLst/>
              </a:rPr>
              <a:t> tedavi prosedürleriyle benzerdir. </a:t>
            </a:r>
            <a:r>
              <a:rPr lang="tr-TR" sz="2400" b="1" dirty="0" err="1" smtClean="0">
                <a:effectLst/>
              </a:rPr>
              <a:t>Perforasyon</a:t>
            </a:r>
            <a:r>
              <a:rPr lang="tr-TR" sz="2400" b="1" dirty="0" smtClean="0">
                <a:effectLst/>
              </a:rPr>
              <a:t> alanının enfeksiyondan korunması veya </a:t>
            </a:r>
            <a:r>
              <a:rPr lang="tr-TR" sz="2400" b="1" dirty="0" err="1" smtClean="0">
                <a:effectLst/>
              </a:rPr>
              <a:t>enfekte</a:t>
            </a:r>
            <a:r>
              <a:rPr lang="tr-TR" sz="2400" b="1" dirty="0" smtClean="0">
                <a:effectLst/>
              </a:rPr>
              <a:t> ise tedaviyle enfeksiyondan arındırılması, kullanılan materyalin </a:t>
            </a:r>
            <a:r>
              <a:rPr lang="tr-TR" sz="2400" b="1" dirty="0" smtClean="0">
                <a:solidFill>
                  <a:srgbClr val="FFFF00"/>
                </a:solidFill>
                <a:effectLst/>
              </a:rPr>
              <a:t>bakteriyel geçirgenliğinin olmaması ve çevre dokularda </a:t>
            </a:r>
            <a:r>
              <a:rPr lang="tr-TR" sz="2400" b="1" dirty="0" err="1" smtClean="0">
                <a:solidFill>
                  <a:srgbClr val="FFFF00"/>
                </a:solidFill>
                <a:effectLst/>
              </a:rPr>
              <a:t>irritasyon</a:t>
            </a:r>
            <a:r>
              <a:rPr lang="tr-TR" sz="2400" b="1" dirty="0" smtClean="0">
                <a:solidFill>
                  <a:srgbClr val="FFFF00"/>
                </a:solidFill>
                <a:effectLst/>
              </a:rPr>
              <a:t> yaratmaması ile bu tedavinin başarısı sağlanabilir.</a:t>
            </a:r>
            <a:r>
              <a:rPr lang="tr-TR" sz="2400" b="1" dirty="0" smtClean="0">
                <a:effectLst/>
              </a:rPr>
              <a:t> Cerrahi olmayan tedaviler </a:t>
            </a:r>
            <a:r>
              <a:rPr lang="tr-TR" sz="2400" b="1" dirty="0" err="1" smtClean="0">
                <a:effectLst/>
              </a:rPr>
              <a:t>perforasyonun</a:t>
            </a:r>
            <a:r>
              <a:rPr lang="tr-TR" sz="2400" b="1" dirty="0" smtClean="0">
                <a:effectLst/>
              </a:rPr>
              <a:t> oluşum yerine göre şu şekillerde tedavi edilebilir:</a:t>
            </a:r>
            <a:endParaRPr lang="tr-TR" sz="2400" b="1" dirty="0">
              <a:effectLst/>
            </a:endParaRP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11560" y="188640"/>
            <a:ext cx="8229600" cy="1139825"/>
          </a:xfrm>
        </p:spPr>
        <p:txBody>
          <a:bodyPr/>
          <a:lstStyle/>
          <a:p>
            <a:r>
              <a:rPr lang="tr-TR" b="1" dirty="0">
                <a:effectLst/>
              </a:rPr>
              <a:t>Lateral perforasyonlar</a:t>
            </a:r>
            <a:r>
              <a:rPr lang="tr-TR" b="1" i="1" dirty="0">
                <a:effectLst/>
              </a:rPr>
              <a:t/>
            </a:r>
            <a:br>
              <a:rPr lang="tr-TR" b="1" i="1" dirty="0">
                <a:effectLst/>
              </a:rPr>
            </a:br>
            <a:endParaRPr lang="tr-TR" dirty="0"/>
          </a:p>
        </p:txBody>
      </p:sp>
      <p:sp>
        <p:nvSpPr>
          <p:cNvPr id="3" name="İçerik Yer Tutucusu 2"/>
          <p:cNvSpPr>
            <a:spLocks noGrp="1"/>
          </p:cNvSpPr>
          <p:nvPr>
            <p:ph idx="1"/>
          </p:nvPr>
        </p:nvSpPr>
        <p:spPr>
          <a:xfrm>
            <a:off x="500034" y="928670"/>
            <a:ext cx="8229600" cy="4530725"/>
          </a:xfrm>
        </p:spPr>
        <p:txBody>
          <a:bodyPr/>
          <a:lstStyle/>
          <a:p>
            <a:pPr algn="just"/>
            <a:r>
              <a:rPr lang="tr-TR" sz="2400" b="1" dirty="0">
                <a:solidFill>
                  <a:srgbClr val="FFFF00"/>
                </a:solidFill>
                <a:effectLst/>
              </a:rPr>
              <a:t>Koronal perforasyonlar: </a:t>
            </a:r>
            <a:r>
              <a:rPr lang="tr-TR" sz="2400" b="1" dirty="0">
                <a:effectLst/>
              </a:rPr>
              <a:t>Koronal kök </a:t>
            </a:r>
            <a:r>
              <a:rPr lang="tr-TR" sz="2400" b="1" dirty="0" err="1">
                <a:effectLst/>
              </a:rPr>
              <a:t>perforasyonlarını</a:t>
            </a:r>
            <a:r>
              <a:rPr lang="tr-TR" sz="2400" b="1" dirty="0">
                <a:effectLst/>
              </a:rPr>
              <a:t> </a:t>
            </a:r>
            <a:r>
              <a:rPr lang="tr-TR" sz="2400" b="1" dirty="0" err="1">
                <a:effectLst/>
              </a:rPr>
              <a:t>eksternal</a:t>
            </a:r>
            <a:r>
              <a:rPr lang="tr-TR" sz="2400" b="1" dirty="0">
                <a:effectLst/>
              </a:rPr>
              <a:t> tıkamak zor değildir. </a:t>
            </a:r>
            <a:r>
              <a:rPr lang="tr-TR" sz="2400" b="1" dirty="0" err="1">
                <a:effectLst/>
              </a:rPr>
              <a:t>Kompozit</a:t>
            </a:r>
            <a:r>
              <a:rPr lang="tr-TR" sz="2400" b="1" dirty="0">
                <a:effectLst/>
              </a:rPr>
              <a:t> </a:t>
            </a:r>
            <a:r>
              <a:rPr lang="tr-TR" sz="2400" b="1" dirty="0" err="1">
                <a:effectLst/>
              </a:rPr>
              <a:t>rezinler</a:t>
            </a:r>
            <a:r>
              <a:rPr lang="tr-TR" sz="2400" b="1" dirty="0">
                <a:effectLst/>
              </a:rPr>
              <a:t> veya cam </a:t>
            </a:r>
            <a:r>
              <a:rPr lang="tr-TR" sz="2400" b="1" dirty="0" err="1">
                <a:effectLst/>
              </a:rPr>
              <a:t>iyonomer</a:t>
            </a:r>
            <a:r>
              <a:rPr lang="tr-TR" sz="2400" b="1" dirty="0">
                <a:effectLst/>
              </a:rPr>
              <a:t> simanlar, amalgam bu amaçla kullanılabilir</a:t>
            </a:r>
            <a:r>
              <a:rPr lang="tr-TR" sz="2400" b="1" dirty="0" smtClean="0">
                <a:effectLst/>
              </a:rPr>
              <a:t>.</a:t>
            </a:r>
            <a:endParaRPr lang="tr-TR" sz="2400" b="1" dirty="0">
              <a:effectLst/>
            </a:endParaRPr>
          </a:p>
          <a:p>
            <a:pPr algn="just"/>
            <a:r>
              <a:rPr lang="tr-TR" sz="2400" b="1" dirty="0">
                <a:solidFill>
                  <a:srgbClr val="FFFF00"/>
                </a:solidFill>
                <a:effectLst/>
              </a:rPr>
              <a:t>Krestal perforasyonlar: </a:t>
            </a:r>
            <a:r>
              <a:rPr lang="tr-TR" sz="2400" b="1" dirty="0">
                <a:effectLst/>
              </a:rPr>
              <a:t>Krestal kök perforasyonları epitelyal </a:t>
            </a:r>
            <a:r>
              <a:rPr lang="tr-TR" sz="2400" b="1" dirty="0" err="1">
                <a:effectLst/>
              </a:rPr>
              <a:t>ataçmana</a:t>
            </a:r>
            <a:r>
              <a:rPr lang="tr-TR" sz="2400" b="1" dirty="0">
                <a:effectLst/>
              </a:rPr>
              <a:t> komşuluğu ve </a:t>
            </a:r>
            <a:r>
              <a:rPr lang="tr-TR" sz="2400" b="1" dirty="0" err="1">
                <a:effectLst/>
              </a:rPr>
              <a:t>gingival</a:t>
            </a:r>
            <a:r>
              <a:rPr lang="tr-TR" sz="2400" b="1" dirty="0">
                <a:effectLst/>
              </a:rPr>
              <a:t> </a:t>
            </a:r>
            <a:r>
              <a:rPr lang="tr-TR" sz="2400" b="1" dirty="0" err="1">
                <a:effectLst/>
              </a:rPr>
              <a:t>sulkusla</a:t>
            </a:r>
            <a:r>
              <a:rPr lang="tr-TR" sz="2400" b="1" dirty="0">
                <a:effectLst/>
              </a:rPr>
              <a:t> bağlantı olasılığı nedeniyle tedavisi en zor olan perforasyon türüdür ve genellikle cerrahi yöntemlerle tedavileri yapılır. Ayrıca dişe ortodontik </a:t>
            </a:r>
            <a:r>
              <a:rPr lang="tr-TR" sz="2400" b="1" dirty="0" err="1">
                <a:effectLst/>
              </a:rPr>
              <a:t>ekstrüzyon</a:t>
            </a:r>
            <a:r>
              <a:rPr lang="tr-TR" sz="2400" b="1" dirty="0">
                <a:effectLst/>
              </a:rPr>
              <a:t> uygulanarak dişin koronal pozisyona getirilmesiyle perforasyon cerrahi müdahale olmadan da tıkanabilir. </a:t>
            </a:r>
          </a:p>
          <a:p>
            <a:pPr algn="just"/>
            <a:endParaRPr lang="tr-TR" sz="2400" b="1" dirty="0"/>
          </a:p>
        </p:txBody>
      </p:sp>
    </p:spTree>
    <p:extLst>
      <p:ext uri="{BB962C8B-B14F-4D97-AF65-F5344CB8AC3E}">
        <p14:creationId xmlns:p14="http://schemas.microsoft.com/office/powerpoint/2010/main" xmlns="" val="104619955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28596" y="714356"/>
            <a:ext cx="8358246" cy="5572164"/>
          </a:xfrm>
        </p:spPr>
        <p:txBody>
          <a:bodyPr/>
          <a:lstStyle/>
          <a:p>
            <a:pPr algn="just"/>
            <a:r>
              <a:rPr lang="tr-TR" sz="2000" b="1" dirty="0" err="1" smtClean="0">
                <a:solidFill>
                  <a:srgbClr val="FFFF00"/>
                </a:solidFill>
                <a:effectLst/>
              </a:rPr>
              <a:t>Apikal</a:t>
            </a:r>
            <a:r>
              <a:rPr lang="tr-TR" sz="2000" b="1" dirty="0" smtClean="0">
                <a:solidFill>
                  <a:srgbClr val="FFFF00"/>
                </a:solidFill>
                <a:effectLst/>
              </a:rPr>
              <a:t> </a:t>
            </a:r>
            <a:r>
              <a:rPr lang="tr-TR" sz="2000" b="1" dirty="0" err="1" smtClean="0">
                <a:solidFill>
                  <a:srgbClr val="FFFF00"/>
                </a:solidFill>
                <a:effectLst/>
              </a:rPr>
              <a:t>perforasyonlar</a:t>
            </a:r>
            <a:endParaRPr lang="tr-TR" sz="2000" b="1" dirty="0" smtClean="0">
              <a:solidFill>
                <a:srgbClr val="FFFF00"/>
              </a:solidFill>
              <a:effectLst/>
            </a:endParaRPr>
          </a:p>
          <a:p>
            <a:pPr algn="just"/>
            <a:endParaRPr lang="tr-TR" sz="1600" b="1" dirty="0" smtClean="0">
              <a:solidFill>
                <a:srgbClr val="FFFF00"/>
              </a:solidFill>
              <a:effectLst/>
            </a:endParaRPr>
          </a:p>
          <a:p>
            <a:pPr algn="just">
              <a:buNone/>
            </a:pPr>
            <a:r>
              <a:rPr lang="tr-TR" sz="1600" b="1" dirty="0" smtClean="0">
                <a:solidFill>
                  <a:srgbClr val="FFFF00"/>
                </a:solidFill>
                <a:effectLst/>
              </a:rPr>
              <a:t>	</a:t>
            </a:r>
            <a:r>
              <a:rPr lang="tr-TR" sz="1600" b="1" dirty="0" err="1" smtClean="0">
                <a:effectLst/>
              </a:rPr>
              <a:t>Apikal</a:t>
            </a:r>
            <a:r>
              <a:rPr lang="tr-TR" sz="1600" b="1" dirty="0" smtClean="0">
                <a:effectLst/>
              </a:rPr>
              <a:t> </a:t>
            </a:r>
            <a:r>
              <a:rPr lang="tr-TR" sz="1600" b="1" dirty="0" err="1" smtClean="0">
                <a:effectLst/>
              </a:rPr>
              <a:t>perforasyonlar</a:t>
            </a:r>
            <a:r>
              <a:rPr lang="tr-TR" sz="1600" b="1" dirty="0" smtClean="0">
                <a:effectLst/>
              </a:rPr>
              <a:t> kök kanallarında rutin </a:t>
            </a:r>
            <a:r>
              <a:rPr lang="tr-TR" sz="1600" b="1" dirty="0" err="1" smtClean="0">
                <a:effectLst/>
              </a:rPr>
              <a:t>endodontik</a:t>
            </a:r>
            <a:r>
              <a:rPr lang="tr-TR" sz="1600" b="1" dirty="0" smtClean="0">
                <a:effectLst/>
              </a:rPr>
              <a:t> prensiplere göre </a:t>
            </a:r>
            <a:r>
              <a:rPr lang="tr-TR" sz="1600" b="1" dirty="0" err="1" smtClean="0">
                <a:effectLst/>
              </a:rPr>
              <a:t>back</a:t>
            </a:r>
            <a:r>
              <a:rPr lang="tr-TR" sz="1600" b="1" dirty="0" smtClean="0">
                <a:effectLst/>
              </a:rPr>
              <a:t> </a:t>
            </a:r>
            <a:r>
              <a:rPr lang="tr-TR" sz="1600" b="1" dirty="0" err="1" smtClean="0">
                <a:effectLst/>
              </a:rPr>
              <a:t>up</a:t>
            </a:r>
            <a:r>
              <a:rPr lang="tr-TR" sz="1600" b="1" dirty="0" smtClean="0">
                <a:effectLst/>
              </a:rPr>
              <a:t> </a:t>
            </a:r>
            <a:r>
              <a:rPr lang="tr-TR" sz="1600" b="1" dirty="0" err="1" smtClean="0">
                <a:effectLst/>
              </a:rPr>
              <a:t>preparasyon</a:t>
            </a:r>
            <a:r>
              <a:rPr lang="tr-TR" sz="1600" b="1" dirty="0" smtClean="0">
                <a:effectLst/>
              </a:rPr>
              <a:t> tekniği kullanılarak tedavi edilmelidir. Tedavi yeni çalışma uzunluğunun belirlenmesi ve kanalı yeni çalışma uzunluğuna uygun olarak doldurulması şeklindedir. </a:t>
            </a:r>
            <a:r>
              <a:rPr lang="tr-TR" sz="1600" b="1" dirty="0" err="1" smtClean="0">
                <a:effectLst/>
              </a:rPr>
              <a:t>Apikal</a:t>
            </a:r>
            <a:r>
              <a:rPr lang="tr-TR" sz="1600" b="1" dirty="0" smtClean="0">
                <a:effectLst/>
              </a:rPr>
              <a:t> </a:t>
            </a:r>
            <a:r>
              <a:rPr lang="tr-TR" sz="1600" b="1" dirty="0" err="1" smtClean="0">
                <a:effectLst/>
              </a:rPr>
              <a:t>foramenin</a:t>
            </a:r>
            <a:r>
              <a:rPr lang="tr-TR" sz="1600" b="1" dirty="0" smtClean="0">
                <a:effectLst/>
              </a:rPr>
              <a:t> boyutuna ve lokalizasyonuna bağlı olarak yeni çalıma uzunluğu  </a:t>
            </a:r>
            <a:r>
              <a:rPr lang="tr-TR" sz="1600" b="1" dirty="0" err="1" smtClean="0">
                <a:effectLst/>
              </a:rPr>
              <a:t>perforasyon</a:t>
            </a:r>
            <a:r>
              <a:rPr lang="tr-TR" sz="1600" b="1" dirty="0" smtClean="0">
                <a:effectLst/>
              </a:rPr>
              <a:t> noktasından 1-2 mm kısa olmalıdır. (</a:t>
            </a:r>
            <a:r>
              <a:rPr lang="tr-TR" sz="1600" b="1" dirty="0" err="1" smtClean="0">
                <a:effectLst/>
              </a:rPr>
              <a:t>back</a:t>
            </a:r>
            <a:r>
              <a:rPr lang="tr-TR" sz="1600" b="1" dirty="0" smtClean="0">
                <a:effectLst/>
              </a:rPr>
              <a:t> </a:t>
            </a:r>
            <a:r>
              <a:rPr lang="tr-TR" sz="1600" b="1" dirty="0" err="1" smtClean="0">
                <a:effectLst/>
              </a:rPr>
              <a:t>up</a:t>
            </a:r>
            <a:r>
              <a:rPr lang="tr-TR" sz="1600" b="1" dirty="0" smtClean="0">
                <a:effectLst/>
              </a:rPr>
              <a:t>) </a:t>
            </a:r>
            <a:r>
              <a:rPr lang="tr-TR" sz="1600" b="1" dirty="0" err="1" smtClean="0">
                <a:effectLst/>
              </a:rPr>
              <a:t>Apikal</a:t>
            </a:r>
            <a:r>
              <a:rPr lang="tr-TR" sz="1600" b="1" dirty="0" smtClean="0">
                <a:effectLst/>
              </a:rPr>
              <a:t> bölgede, küçük ve yeni oluşmuş </a:t>
            </a:r>
            <a:r>
              <a:rPr lang="tr-TR" sz="1600" b="1" dirty="0" err="1" smtClean="0">
                <a:effectLst/>
              </a:rPr>
              <a:t>perforasyonlar</a:t>
            </a:r>
            <a:r>
              <a:rPr lang="tr-TR" sz="1600" b="1" dirty="0" smtClean="0">
                <a:effectLst/>
              </a:rPr>
              <a:t> tercihen tek seansta, gütaperka ve kanal patıyla kapatılmalıdır. </a:t>
            </a:r>
            <a:r>
              <a:rPr lang="tr-TR" sz="1600" b="1" dirty="0" err="1" smtClean="0">
                <a:effectLst/>
              </a:rPr>
              <a:t>Apikalde</a:t>
            </a:r>
            <a:r>
              <a:rPr lang="tr-TR" sz="1600" b="1" dirty="0" smtClean="0">
                <a:effectLst/>
              </a:rPr>
              <a:t> küçük ve eskiden oluşmuş </a:t>
            </a:r>
            <a:r>
              <a:rPr lang="tr-TR" sz="1600" b="1" dirty="0" err="1" smtClean="0">
                <a:effectLst/>
              </a:rPr>
              <a:t>perforasyonlar</a:t>
            </a:r>
            <a:r>
              <a:rPr lang="tr-TR" sz="1600" b="1" dirty="0" smtClean="0">
                <a:effectLst/>
              </a:rPr>
              <a:t> kalsiyum hidroksit gibi </a:t>
            </a:r>
            <a:r>
              <a:rPr lang="tr-TR" sz="1600" b="1" dirty="0" err="1" smtClean="0">
                <a:effectLst/>
              </a:rPr>
              <a:t>antibakteriyel</a:t>
            </a:r>
            <a:r>
              <a:rPr lang="tr-TR" sz="1600" b="1" dirty="0" smtClean="0">
                <a:effectLst/>
              </a:rPr>
              <a:t> kanal içi </a:t>
            </a:r>
            <a:r>
              <a:rPr lang="tr-TR" sz="1600" b="1" dirty="0" err="1" smtClean="0">
                <a:effectLst/>
              </a:rPr>
              <a:t>medikamanlarla</a:t>
            </a:r>
            <a:r>
              <a:rPr lang="tr-TR" sz="1600" b="1" dirty="0" smtClean="0">
                <a:effectLst/>
              </a:rPr>
              <a:t> tedavi edildikten sonra sonraki seanslarda ana kanal tıkanmasıyla tedavi edilmelidir.</a:t>
            </a:r>
          </a:p>
          <a:p>
            <a:pPr algn="just"/>
            <a:r>
              <a:rPr lang="tr-TR" sz="1600" b="1" dirty="0" err="1" smtClean="0">
                <a:effectLst/>
              </a:rPr>
              <a:t>Apikalde</a:t>
            </a:r>
            <a:r>
              <a:rPr lang="tr-TR" sz="1600" b="1" dirty="0" smtClean="0">
                <a:effectLst/>
              </a:rPr>
              <a:t> yeni veya önceden oluşmuş geniş </a:t>
            </a:r>
            <a:r>
              <a:rPr lang="tr-TR" sz="1600" b="1" dirty="0" err="1" smtClean="0">
                <a:effectLst/>
              </a:rPr>
              <a:t>perforasyonlarda</a:t>
            </a:r>
            <a:r>
              <a:rPr lang="tr-TR" sz="1600" b="1" dirty="0" smtClean="0">
                <a:effectLst/>
              </a:rPr>
              <a:t> uzun dönem kalsiyum hidroksit tedavisi gibi </a:t>
            </a:r>
            <a:r>
              <a:rPr lang="tr-TR" sz="1600" b="1" dirty="0" err="1" smtClean="0">
                <a:effectLst/>
              </a:rPr>
              <a:t>immatür</a:t>
            </a:r>
            <a:r>
              <a:rPr lang="tr-TR" sz="1600" b="1" dirty="0" smtClean="0">
                <a:effectLst/>
              </a:rPr>
              <a:t> </a:t>
            </a:r>
            <a:r>
              <a:rPr lang="tr-TR" sz="1600" b="1" dirty="0" err="1" smtClean="0">
                <a:effectLst/>
              </a:rPr>
              <a:t>apeksli</a:t>
            </a:r>
            <a:r>
              <a:rPr lang="tr-TR" sz="1600" b="1" dirty="0" smtClean="0">
                <a:effectLst/>
              </a:rPr>
              <a:t> dişlerin tedavisine benzer bir tedavi uygulanmalıdır. </a:t>
            </a:r>
            <a:r>
              <a:rPr lang="tr-TR" sz="1600" b="1" dirty="0" err="1" smtClean="0">
                <a:effectLst/>
              </a:rPr>
              <a:t>Apikalde</a:t>
            </a:r>
            <a:r>
              <a:rPr lang="tr-TR" sz="1600" b="1" dirty="0" smtClean="0">
                <a:effectLst/>
              </a:rPr>
              <a:t> sert doku bariyeri oluşup düzgün bir kök kanal dolgusu sağlanana kadar kalsiyum hidroksit kanal içi </a:t>
            </a:r>
            <a:r>
              <a:rPr lang="tr-TR" sz="1600" b="1" dirty="0" err="1" smtClean="0">
                <a:effectLst/>
              </a:rPr>
              <a:t>medikaman</a:t>
            </a:r>
            <a:r>
              <a:rPr lang="tr-TR" sz="1600" b="1" dirty="0" smtClean="0">
                <a:effectLst/>
              </a:rPr>
              <a:t> olarak uzun süreli kullanılır. </a:t>
            </a:r>
          </a:p>
          <a:p>
            <a:endParaRPr lang="tr-TR" sz="1600"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effectLst/>
              </a:rPr>
              <a:t>Furkasyon perforasyonları:</a:t>
            </a:r>
            <a:r>
              <a:rPr lang="tr-TR" b="1" i="1" dirty="0">
                <a:effectLst/>
              </a:rPr>
              <a:t/>
            </a:r>
            <a:br>
              <a:rPr lang="tr-TR" b="1" i="1" dirty="0">
                <a:effectLst/>
              </a:rPr>
            </a:br>
            <a:endParaRPr lang="tr-TR" dirty="0"/>
          </a:p>
        </p:txBody>
      </p:sp>
      <p:sp>
        <p:nvSpPr>
          <p:cNvPr id="3" name="İçerik Yer Tutucusu 2"/>
          <p:cNvSpPr>
            <a:spLocks noGrp="1"/>
          </p:cNvSpPr>
          <p:nvPr>
            <p:ph idx="1"/>
          </p:nvPr>
        </p:nvSpPr>
        <p:spPr>
          <a:xfrm>
            <a:off x="491627" y="1268760"/>
            <a:ext cx="8229600" cy="5040560"/>
          </a:xfrm>
        </p:spPr>
        <p:txBody>
          <a:bodyPr/>
          <a:lstStyle/>
          <a:p>
            <a:pPr marL="0" indent="0" algn="just">
              <a:buNone/>
            </a:pPr>
            <a:r>
              <a:rPr lang="tr-TR" sz="1600" b="1" dirty="0">
                <a:effectLst/>
              </a:rPr>
              <a:t>Büyük azı dişlerinin furkasyon bölgelerinde oluşan perforasyonların </a:t>
            </a:r>
            <a:r>
              <a:rPr lang="tr-TR" sz="1600" b="1" dirty="0">
                <a:solidFill>
                  <a:srgbClr val="FFFF00"/>
                </a:solidFill>
                <a:effectLst/>
              </a:rPr>
              <a:t>tedavisi oldukça büyük mekanik yaralanma ve sıklıkla </a:t>
            </a:r>
            <a:r>
              <a:rPr lang="tr-TR" sz="1600" b="1" dirty="0" err="1">
                <a:solidFill>
                  <a:srgbClr val="FFFF00"/>
                </a:solidFill>
                <a:effectLst/>
              </a:rPr>
              <a:t>sulkusla</a:t>
            </a:r>
            <a:r>
              <a:rPr lang="tr-TR" sz="1600" b="1" dirty="0">
                <a:solidFill>
                  <a:srgbClr val="FFFF00"/>
                </a:solidFill>
                <a:effectLst/>
              </a:rPr>
              <a:t> bağlantılı olmasından dolayı genellikle zordur. </a:t>
            </a:r>
            <a:r>
              <a:rPr lang="tr-TR" sz="1600" b="1" dirty="0">
                <a:effectLst/>
              </a:rPr>
              <a:t>Küçük furkasyon perforasyonları hızlı sertleşen bir materyalle kapatıldığında iyi bir </a:t>
            </a:r>
            <a:r>
              <a:rPr lang="tr-TR" sz="1600" b="1" dirty="0" err="1">
                <a:effectLst/>
              </a:rPr>
              <a:t>prognoza</a:t>
            </a:r>
            <a:r>
              <a:rPr lang="tr-TR" sz="1600" b="1" dirty="0">
                <a:effectLst/>
              </a:rPr>
              <a:t> sahiptir. Bununla birlikte geniş furkasyon perforasyonları tamir materyalinin yerleştirilmesi sırasında,  kontrolünde güçlük çıkarır ve materyalin periodontal </a:t>
            </a:r>
            <a:r>
              <a:rPr lang="tr-TR" sz="1600" b="1" dirty="0" err="1">
                <a:effectLst/>
              </a:rPr>
              <a:t>ligament</a:t>
            </a:r>
            <a:r>
              <a:rPr lang="tr-TR" sz="1600" b="1" dirty="0">
                <a:effectLst/>
              </a:rPr>
              <a:t> (PDL) boşluğuna taşması yaygındır. </a:t>
            </a:r>
            <a:r>
              <a:rPr lang="tr-TR" sz="1600" b="1" dirty="0" err="1">
                <a:effectLst/>
              </a:rPr>
              <a:t>Furkal</a:t>
            </a:r>
            <a:r>
              <a:rPr lang="tr-TR" sz="1600" b="1" dirty="0">
                <a:effectLst/>
              </a:rPr>
              <a:t> bölgedeki perforasyon geniş olduğunda </a:t>
            </a:r>
            <a:r>
              <a:rPr lang="tr-TR" sz="1600" b="1" dirty="0" err="1">
                <a:effectLst/>
              </a:rPr>
              <a:t>internal</a:t>
            </a:r>
            <a:r>
              <a:rPr lang="tr-TR" sz="1600" b="1" dirty="0">
                <a:effectLst/>
              </a:rPr>
              <a:t> </a:t>
            </a:r>
            <a:r>
              <a:rPr lang="tr-TR" sz="1600" b="1" dirty="0" err="1">
                <a:effectLst/>
              </a:rPr>
              <a:t>matriks</a:t>
            </a:r>
            <a:r>
              <a:rPr lang="tr-TR" sz="1600" b="1" dirty="0">
                <a:effectLst/>
              </a:rPr>
              <a:t> </a:t>
            </a:r>
            <a:r>
              <a:rPr lang="tr-TR" sz="1600" b="1" dirty="0" smtClean="0">
                <a:effectLst/>
              </a:rPr>
              <a:t>oluşturulması (</a:t>
            </a:r>
            <a:r>
              <a:rPr lang="tr-TR" sz="1600" b="1" dirty="0" err="1" smtClean="0">
                <a:effectLst/>
              </a:rPr>
              <a:t>internal</a:t>
            </a:r>
            <a:r>
              <a:rPr lang="tr-TR" sz="1600" b="1" dirty="0" smtClean="0">
                <a:effectLst/>
              </a:rPr>
              <a:t> </a:t>
            </a:r>
            <a:r>
              <a:rPr lang="tr-TR" sz="1600" b="1" dirty="0" err="1" smtClean="0">
                <a:effectLst/>
              </a:rPr>
              <a:t>matrix</a:t>
            </a:r>
            <a:r>
              <a:rPr lang="tr-TR" sz="1600" b="1" dirty="0" smtClean="0">
                <a:effectLst/>
              </a:rPr>
              <a:t> tekniği) </a:t>
            </a:r>
            <a:r>
              <a:rPr lang="tr-TR" sz="1600" b="1" dirty="0">
                <a:effectLst/>
              </a:rPr>
              <a:t>düşüncesiyle kemik üzerine </a:t>
            </a:r>
            <a:r>
              <a:rPr lang="tr-TR" sz="1600" b="1" dirty="0" err="1">
                <a:effectLst/>
              </a:rPr>
              <a:t>biyomateryaller</a:t>
            </a:r>
            <a:r>
              <a:rPr lang="tr-TR" sz="1600" b="1" dirty="0">
                <a:effectLst/>
              </a:rPr>
              <a:t> uygulanarak güvenli bir şekilde tamir maddeleri yerleştirilir. Bu teknik için kullanılan materyaller steril, </a:t>
            </a:r>
            <a:r>
              <a:rPr lang="tr-TR" sz="1600" b="1" dirty="0" err="1">
                <a:effectLst/>
              </a:rPr>
              <a:t>manipulasyonu</a:t>
            </a:r>
            <a:r>
              <a:rPr lang="tr-TR" sz="1600" b="1" dirty="0">
                <a:effectLst/>
              </a:rPr>
              <a:t> kolay ve </a:t>
            </a:r>
            <a:r>
              <a:rPr lang="tr-TR" sz="1600" b="1" dirty="0" err="1">
                <a:effectLst/>
              </a:rPr>
              <a:t>inflamasyon</a:t>
            </a:r>
            <a:r>
              <a:rPr lang="tr-TR" sz="1600" b="1" dirty="0">
                <a:effectLst/>
              </a:rPr>
              <a:t> oluşturmamalıdır.  Bu teknik için önerilen materyaller; </a:t>
            </a:r>
            <a:r>
              <a:rPr lang="tr-TR" sz="1600" b="1" dirty="0" err="1">
                <a:effectLst/>
              </a:rPr>
              <a:t>Hidroksilapatit</a:t>
            </a:r>
            <a:r>
              <a:rPr lang="tr-TR" sz="1600" b="1" dirty="0">
                <a:effectLst/>
              </a:rPr>
              <a:t>, </a:t>
            </a:r>
            <a:r>
              <a:rPr lang="tr-TR" sz="1600" b="1" dirty="0" err="1">
                <a:effectLst/>
              </a:rPr>
              <a:t>dekalsifiye</a:t>
            </a:r>
            <a:r>
              <a:rPr lang="tr-TR" sz="1600" b="1" dirty="0">
                <a:effectLst/>
              </a:rPr>
              <a:t> dondurulmuş kurutulmuş kemik, steril sığır </a:t>
            </a:r>
            <a:r>
              <a:rPr lang="tr-TR" sz="1600" b="1" dirty="0" err="1">
                <a:effectLst/>
              </a:rPr>
              <a:t>kollageni’dir</a:t>
            </a:r>
            <a:r>
              <a:rPr lang="tr-TR" sz="1600" b="1" dirty="0">
                <a:effectLst/>
              </a:rPr>
              <a:t>. Periodontal yayılım göstermiş geniş furkasyon perforasyonlarının prognozu zayıftır ve genellikle köklerden birinin cerrahi olarak uzaklaştırılması önerilmektedir. </a:t>
            </a:r>
            <a:r>
              <a:rPr lang="tr-TR" sz="1600" b="1" dirty="0" smtClean="0">
                <a:effectLst/>
              </a:rPr>
              <a:t>Cerrahi </a:t>
            </a:r>
            <a:r>
              <a:rPr lang="tr-TR" sz="1600" b="1" dirty="0">
                <a:effectLst/>
              </a:rPr>
              <a:t>tedaviler bu tip </a:t>
            </a:r>
            <a:r>
              <a:rPr lang="tr-TR" sz="1600" b="1" dirty="0" err="1">
                <a:effectLst/>
              </a:rPr>
              <a:t>defektlerde</a:t>
            </a:r>
            <a:r>
              <a:rPr lang="tr-TR" sz="1600" b="1" dirty="0">
                <a:effectLst/>
              </a:rPr>
              <a:t> cep oluşumuna neden olabilir. Bu nedenle furkasyon </a:t>
            </a:r>
            <a:r>
              <a:rPr lang="tr-TR" sz="1600" b="1" dirty="0" err="1">
                <a:effectLst/>
              </a:rPr>
              <a:t>defektlerinde</a:t>
            </a:r>
            <a:r>
              <a:rPr lang="tr-TR" sz="1600" b="1" dirty="0">
                <a:effectLst/>
              </a:rPr>
              <a:t> cerrahi-olmayan tedaviler önerilmektedir.</a:t>
            </a:r>
          </a:p>
          <a:p>
            <a:pPr algn="just"/>
            <a:endParaRPr lang="tr-TR" sz="1600" b="1" dirty="0"/>
          </a:p>
        </p:txBody>
      </p:sp>
    </p:spTree>
    <p:extLst>
      <p:ext uri="{BB962C8B-B14F-4D97-AF65-F5344CB8AC3E}">
        <p14:creationId xmlns:p14="http://schemas.microsoft.com/office/powerpoint/2010/main" xmlns="" val="6088951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395536" y="973172"/>
            <a:ext cx="8424936" cy="4832092"/>
          </a:xfrm>
          <a:prstGeom prst="rect">
            <a:avLst/>
          </a:prstGeom>
        </p:spPr>
        <p:txBody>
          <a:bodyPr wrap="square">
            <a:spAutoFit/>
          </a:bodyPr>
          <a:lstStyle/>
          <a:p>
            <a:pPr marL="342900" indent="-342900" algn="just"/>
            <a:r>
              <a:rPr lang="tr-TR" sz="2800" b="1" dirty="0" smtClean="0">
                <a:solidFill>
                  <a:srgbClr val="FFFF66"/>
                </a:solidFill>
              </a:rPr>
              <a:t>5.</a:t>
            </a:r>
            <a:r>
              <a:rPr lang="tr-TR" sz="2800" b="1" dirty="0" err="1" smtClean="0">
                <a:solidFill>
                  <a:srgbClr val="FFFF66"/>
                </a:solidFill>
              </a:rPr>
              <a:t>İrrigasyon</a:t>
            </a:r>
            <a:r>
              <a:rPr lang="tr-TR" sz="2800" b="1" dirty="0" smtClean="0">
                <a:solidFill>
                  <a:srgbClr val="FFFF66"/>
                </a:solidFill>
              </a:rPr>
              <a:t> sırasında oluşan komplikasyonlar</a:t>
            </a:r>
          </a:p>
          <a:p>
            <a:pPr marL="342900" indent="-342900" algn="just"/>
            <a:endParaRPr lang="tr-TR" sz="2800" b="1" dirty="0" smtClean="0">
              <a:solidFill>
                <a:srgbClr val="FFFF66"/>
              </a:solidFill>
            </a:endParaRPr>
          </a:p>
          <a:p>
            <a:pPr marL="342900" indent="-342900" algn="just"/>
            <a:r>
              <a:rPr lang="tr-TR" sz="2800" b="1" dirty="0" smtClean="0">
                <a:solidFill>
                  <a:srgbClr val="FFFF66"/>
                </a:solidFill>
              </a:rPr>
              <a:t>6.Kanal dolgusu sırasında oluşan komplikasyonlar</a:t>
            </a:r>
          </a:p>
          <a:p>
            <a:pPr marL="342900" indent="-342900" algn="just"/>
            <a:endParaRPr lang="tr-TR" sz="2800" b="1" dirty="0" smtClean="0">
              <a:solidFill>
                <a:srgbClr val="FFFF66"/>
              </a:solidFill>
            </a:endParaRPr>
          </a:p>
          <a:p>
            <a:pPr marL="342900" indent="-342900" algn="just"/>
            <a:r>
              <a:rPr lang="tr-TR" sz="2800" b="1" dirty="0" smtClean="0">
                <a:solidFill>
                  <a:srgbClr val="FFFF66"/>
                </a:solidFill>
              </a:rPr>
              <a:t>7.Yabancı cisim </a:t>
            </a:r>
            <a:r>
              <a:rPr lang="tr-TR" sz="2800" b="1" dirty="0" err="1" smtClean="0">
                <a:solidFill>
                  <a:srgbClr val="FFFF66"/>
                </a:solidFill>
              </a:rPr>
              <a:t>aspirasyonu</a:t>
            </a:r>
            <a:r>
              <a:rPr lang="tr-TR" sz="2800" b="1" dirty="0" smtClean="0">
                <a:solidFill>
                  <a:srgbClr val="FFFF66"/>
                </a:solidFill>
              </a:rPr>
              <a:t> ve </a:t>
            </a:r>
            <a:r>
              <a:rPr lang="tr-TR" sz="2800" b="1" dirty="0" err="1" smtClean="0">
                <a:solidFill>
                  <a:srgbClr val="FFFF66"/>
                </a:solidFill>
              </a:rPr>
              <a:t>inhalasyonu</a:t>
            </a:r>
            <a:endParaRPr lang="tr-TR" sz="2800" b="1" dirty="0" smtClean="0">
              <a:solidFill>
                <a:srgbClr val="FFFF66"/>
              </a:solidFill>
            </a:endParaRPr>
          </a:p>
          <a:p>
            <a:pPr marL="342900" indent="-342900" algn="just"/>
            <a:endParaRPr lang="tr-TR" sz="2800" b="1" dirty="0" smtClean="0">
              <a:solidFill>
                <a:srgbClr val="FFFF66"/>
              </a:solidFill>
            </a:endParaRPr>
          </a:p>
          <a:p>
            <a:pPr marL="342900" indent="-342900" algn="just"/>
            <a:r>
              <a:rPr lang="tr-TR" sz="2800" b="1" dirty="0" smtClean="0">
                <a:solidFill>
                  <a:srgbClr val="FFFF66"/>
                </a:solidFill>
              </a:rPr>
              <a:t>8.Hekimin hatalı uygulamaları(</a:t>
            </a:r>
            <a:r>
              <a:rPr lang="tr-TR" sz="2800" b="1" dirty="0" err="1" smtClean="0">
                <a:solidFill>
                  <a:srgbClr val="FFFF66"/>
                </a:solidFill>
              </a:rPr>
              <a:t>İatrojenik</a:t>
            </a:r>
            <a:r>
              <a:rPr lang="tr-TR" sz="2800" b="1" dirty="0" smtClean="0">
                <a:solidFill>
                  <a:srgbClr val="FFFF66"/>
                </a:solidFill>
              </a:rPr>
              <a:t> </a:t>
            </a:r>
            <a:r>
              <a:rPr lang="tr-TR" sz="2800" b="1" dirty="0" err="1" smtClean="0">
                <a:solidFill>
                  <a:srgbClr val="FFFF66"/>
                </a:solidFill>
              </a:rPr>
              <a:t>komlikasyonlar</a:t>
            </a:r>
            <a:r>
              <a:rPr lang="tr-TR" sz="2800" b="1" dirty="0" smtClean="0">
                <a:solidFill>
                  <a:srgbClr val="FFFF66"/>
                </a:solidFill>
              </a:rPr>
              <a:t>)</a:t>
            </a:r>
            <a:endParaRPr lang="tr-TR" sz="2800" b="1" dirty="0">
              <a:solidFill>
                <a:srgbClr val="FFFF66"/>
              </a:solidFill>
            </a:endParaRP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95536" y="548680"/>
            <a:ext cx="8229600" cy="4530725"/>
          </a:xfrm>
        </p:spPr>
        <p:txBody>
          <a:bodyPr/>
          <a:lstStyle/>
          <a:p>
            <a:pPr algn="just"/>
            <a:r>
              <a:rPr lang="tr-TR" sz="2000" b="1" dirty="0">
                <a:effectLst/>
              </a:rPr>
              <a:t>Perforasyon mümkün olan en kısa zamanda kapatılmalıdır. Eğer bu mümkün değilse, </a:t>
            </a:r>
            <a:r>
              <a:rPr lang="tr-TR" sz="2000" b="1" dirty="0" smtClean="0">
                <a:effectLst/>
              </a:rPr>
              <a:t>kalsiyum </a:t>
            </a:r>
            <a:r>
              <a:rPr lang="tr-TR" sz="2000" b="1" dirty="0">
                <a:effectLst/>
              </a:rPr>
              <a:t>hidroksit hazırlanarak perforasyon alanına yerleştirilmeli ve giriş kavitesi de sıkıca kapatılmalıdır. Tedavi bir sonraki seansta daha fazla gecikmeden tamamlanmalıdır. </a:t>
            </a:r>
            <a:endParaRPr lang="tr-TR" sz="2000" b="1" dirty="0" smtClean="0">
              <a:effectLst/>
            </a:endParaRPr>
          </a:p>
          <a:p>
            <a:pPr algn="just">
              <a:buNone/>
            </a:pPr>
            <a:endParaRPr lang="tr-TR" sz="2000" b="1" dirty="0">
              <a:effectLst/>
            </a:endParaRPr>
          </a:p>
          <a:p>
            <a:pPr algn="just"/>
            <a:r>
              <a:rPr lang="tr-TR" sz="2000" b="1" dirty="0">
                <a:effectLst/>
              </a:rPr>
              <a:t>Birçok perforasyonun oluşumunda kanamalar meydana gelmektedir. Kuru bir alan görüşü artırır ve tamirin düzgün bir şekilde yapılmasını sağlamaktadır. Bu nedenle öncelikli olarak kanamanın durdurulması gerekmektedir. Kalsiyum hidroksit kanala şırıngaların hidrolik basıncı ile yerleştirilir ve kanal veya perforasyon bölgesinde 4-5 dakika kalması sağlanır. Daha sonra alandan </a:t>
            </a:r>
            <a:r>
              <a:rPr lang="tr-TR" sz="2000" b="1" dirty="0" err="1">
                <a:effectLst/>
              </a:rPr>
              <a:t>NaOCl</a:t>
            </a:r>
            <a:r>
              <a:rPr lang="tr-TR" sz="2000" b="1" dirty="0">
                <a:effectLst/>
              </a:rPr>
              <a:t> </a:t>
            </a:r>
            <a:r>
              <a:rPr lang="tr-TR" sz="2000" b="1" dirty="0" smtClean="0">
                <a:effectLst/>
              </a:rPr>
              <a:t>(küçük </a:t>
            </a:r>
            <a:r>
              <a:rPr lang="tr-TR" sz="2000" b="1" dirty="0" err="1" smtClean="0">
                <a:effectLst/>
              </a:rPr>
              <a:t>perforasyonlarda</a:t>
            </a:r>
            <a:r>
              <a:rPr lang="tr-TR" sz="2000" b="1" dirty="0" smtClean="0">
                <a:effectLst/>
              </a:rPr>
              <a:t> </a:t>
            </a:r>
            <a:r>
              <a:rPr lang="tr-TR" sz="2000" b="1" dirty="0" err="1" smtClean="0">
                <a:effectLst/>
              </a:rPr>
              <a:t>NaOCl</a:t>
            </a:r>
            <a:r>
              <a:rPr lang="tr-TR" sz="2000" b="1" dirty="0" smtClean="0">
                <a:effectLst/>
              </a:rPr>
              <a:t>; büyük </a:t>
            </a:r>
            <a:r>
              <a:rPr lang="tr-TR" sz="2000" b="1" dirty="0" err="1" smtClean="0">
                <a:effectLst/>
              </a:rPr>
              <a:t>perforasyonlarda</a:t>
            </a:r>
            <a:r>
              <a:rPr lang="tr-TR" sz="2000" b="1" dirty="0" smtClean="0">
                <a:effectLst/>
              </a:rPr>
              <a:t> serum fizyolojik) ile </a:t>
            </a:r>
            <a:r>
              <a:rPr lang="tr-TR" sz="2000" b="1" dirty="0">
                <a:effectLst/>
              </a:rPr>
              <a:t>uzaklaştırılır. 2-3 uygulama kanamayı kontrol altına almaya başlar. Kanama durdurulamadığında kalsiyum hidroksit sonraki seansa kadar kanalda bırakılır. </a:t>
            </a:r>
          </a:p>
          <a:p>
            <a:pPr algn="just"/>
            <a:endParaRPr lang="tr-TR" sz="2000" dirty="0"/>
          </a:p>
        </p:txBody>
      </p:sp>
    </p:spTree>
    <p:extLst>
      <p:ext uri="{BB962C8B-B14F-4D97-AF65-F5344CB8AC3E}">
        <p14:creationId xmlns:p14="http://schemas.microsoft.com/office/powerpoint/2010/main" xmlns="" val="399575038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67544" y="620688"/>
            <a:ext cx="8229600" cy="5737270"/>
          </a:xfrm>
        </p:spPr>
        <p:txBody>
          <a:bodyPr/>
          <a:lstStyle/>
          <a:p>
            <a:pPr marL="0" indent="0" algn="just">
              <a:buNone/>
            </a:pPr>
            <a:r>
              <a:rPr lang="tr-TR" sz="2000" b="1" dirty="0">
                <a:effectLst/>
              </a:rPr>
              <a:t>Öncelikle, perforasyon alanında yabancı madde kalmadığından (örneğin; siman artıkları, diş parçaları, </a:t>
            </a:r>
            <a:r>
              <a:rPr lang="tr-TR" sz="2000" b="1" dirty="0" err="1">
                <a:effectLst/>
              </a:rPr>
              <a:t>güta</a:t>
            </a:r>
            <a:r>
              <a:rPr lang="tr-TR" sz="2000" b="1" dirty="0">
                <a:effectLst/>
              </a:rPr>
              <a:t>-</a:t>
            </a:r>
            <a:r>
              <a:rPr lang="tr-TR" sz="2000" b="1" dirty="0" err="1">
                <a:effectLst/>
              </a:rPr>
              <a:t>perka</a:t>
            </a:r>
            <a:r>
              <a:rPr lang="tr-TR" sz="2000" b="1" dirty="0">
                <a:effectLst/>
              </a:rPr>
              <a:t>) emin olmak gereklidir</a:t>
            </a:r>
            <a:r>
              <a:rPr lang="tr-TR" sz="2000" b="1" dirty="0" smtClean="0">
                <a:effectLst/>
              </a:rPr>
              <a:t>. </a:t>
            </a:r>
            <a:r>
              <a:rPr lang="tr-TR" sz="2000" b="1" dirty="0" err="1" smtClean="0">
                <a:effectLst/>
              </a:rPr>
              <a:t>Perforasyon</a:t>
            </a:r>
            <a:r>
              <a:rPr lang="tr-TR" sz="2000" b="1" dirty="0" smtClean="0">
                <a:effectLst/>
              </a:rPr>
              <a:t> alanı MTA benzeri uygun bir materyal ile kapatılır. MTA </a:t>
            </a:r>
            <a:r>
              <a:rPr lang="tr-TR" sz="2000" b="1" dirty="0">
                <a:effectLst/>
              </a:rPr>
              <a:t>sertleştikten sonra </a:t>
            </a:r>
            <a:r>
              <a:rPr lang="tr-TR" sz="2000" b="1" dirty="0" smtClean="0">
                <a:effectLst/>
              </a:rPr>
              <a:t>son şekillendirme </a:t>
            </a:r>
            <a:r>
              <a:rPr lang="tr-TR" sz="2000" b="1" dirty="0">
                <a:effectLst/>
              </a:rPr>
              <a:t>ve kanal </a:t>
            </a:r>
            <a:r>
              <a:rPr lang="tr-TR" sz="2000" b="1" dirty="0" smtClean="0">
                <a:effectLst/>
              </a:rPr>
              <a:t>dolgusu yapılır. MTA’nın </a:t>
            </a:r>
            <a:r>
              <a:rPr lang="tr-TR" sz="2000" b="1" dirty="0">
                <a:effectLst/>
              </a:rPr>
              <a:t>yerleştirilmesi ve taşınması ile ilgili güçlüklerle karşılaşılmaktadır. Bu nedenle yumuşak MTA’nın uygulanabilmesi </a:t>
            </a:r>
            <a:r>
              <a:rPr lang="tr-TR" sz="2000" b="1" dirty="0" smtClean="0">
                <a:effectLst/>
              </a:rPr>
              <a:t>için  </a:t>
            </a:r>
            <a:r>
              <a:rPr lang="tr-TR" sz="2000" b="1" dirty="0">
                <a:effectLst/>
              </a:rPr>
              <a:t>çeşitli sistemler önerilmektedir </a:t>
            </a:r>
            <a:r>
              <a:rPr lang="tr-TR" sz="2000" b="1" dirty="0" smtClean="0">
                <a:effectLst/>
              </a:rPr>
              <a:t>(MTA tabancası, çeşitli uçlar). </a:t>
            </a:r>
            <a:endParaRPr lang="tr-TR" sz="2000" b="1" dirty="0">
              <a:effectLst/>
            </a:endParaRPr>
          </a:p>
          <a:p>
            <a:endParaRPr lang="tr-TR" sz="2000" b="1" dirty="0"/>
          </a:p>
        </p:txBody>
      </p:sp>
    </p:spTree>
    <p:extLst>
      <p:ext uri="{BB962C8B-B14F-4D97-AF65-F5344CB8AC3E}">
        <p14:creationId xmlns:p14="http://schemas.microsoft.com/office/powerpoint/2010/main" xmlns="" val="267734221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67544" y="188640"/>
            <a:ext cx="8229600" cy="4530725"/>
          </a:xfrm>
        </p:spPr>
        <p:txBody>
          <a:bodyPr/>
          <a:lstStyle/>
          <a:p>
            <a:pPr algn="just"/>
            <a:r>
              <a:rPr lang="tr-TR" sz="2000" b="1" dirty="0">
                <a:effectLst/>
              </a:rPr>
              <a:t>Kanal tedavisi sırasında perforasyon oluştuğunda perforasyonun tamir edilmesi mutlaka önceliği oluşturur ve herhangi bir kök kanal tedavisi uygulamasından önce yapılmalıdır. Kullanılan tamir materyali sertleşirken, giriş kavitesi bakteri geçirmez bir şekilde kapatılmalıdır</a:t>
            </a:r>
            <a:r>
              <a:rPr lang="tr-TR" sz="2000" b="1" dirty="0" smtClean="0">
                <a:effectLst/>
              </a:rPr>
              <a:t>.</a:t>
            </a:r>
          </a:p>
          <a:p>
            <a:pPr algn="just"/>
            <a:endParaRPr lang="tr-TR" sz="2000" b="1" dirty="0">
              <a:effectLst/>
            </a:endParaRPr>
          </a:p>
          <a:p>
            <a:pPr algn="just"/>
            <a:r>
              <a:rPr lang="tr-TR" sz="2000" b="1" dirty="0">
                <a:effectLst/>
              </a:rPr>
              <a:t>Bir süre önce meydana gelmiş genellikle fark </a:t>
            </a:r>
            <a:r>
              <a:rPr lang="tr-TR" sz="2000" b="1" dirty="0" smtClean="0">
                <a:effectLst/>
              </a:rPr>
              <a:t>edilmemiş bir </a:t>
            </a:r>
            <a:r>
              <a:rPr lang="tr-TR" sz="2000" b="1" dirty="0" err="1">
                <a:effectLst/>
              </a:rPr>
              <a:t>perforasyona</a:t>
            </a:r>
            <a:r>
              <a:rPr lang="tr-TR" sz="2000" b="1" dirty="0">
                <a:effectLst/>
              </a:rPr>
              <a:t> büyük olasılıkla doku enfeksiyonu da eşlik eder. Bu yüzden, tamir işleminin uzun soluklu olmasını sağlamak için dezenfekte edici, uygun </a:t>
            </a:r>
            <a:r>
              <a:rPr lang="tr-TR" sz="2000" b="1" dirty="0" err="1">
                <a:effectLst/>
              </a:rPr>
              <a:t>solusyonlarla</a:t>
            </a:r>
            <a:r>
              <a:rPr lang="tr-TR" sz="2000" b="1" dirty="0">
                <a:effectLst/>
              </a:rPr>
              <a:t> perforasyon alanının yeterli süre boyunca yıkanması temel koşuludur. </a:t>
            </a:r>
            <a:r>
              <a:rPr lang="tr-TR" sz="2000" b="1" dirty="0" err="1">
                <a:effectLst/>
              </a:rPr>
              <a:t>Granülasyon</a:t>
            </a:r>
            <a:r>
              <a:rPr lang="tr-TR" sz="2000" b="1" dirty="0">
                <a:effectLst/>
              </a:rPr>
              <a:t> dokusu genellikle perforasyon alanına doğru büyür. Kök yüzeyi konturlarının restorasyonu, mümkün olan maksimum </a:t>
            </a:r>
            <a:r>
              <a:rPr lang="tr-TR" sz="2000" b="1" dirty="0" err="1">
                <a:effectLst/>
              </a:rPr>
              <a:t>antimikrobiyal</a:t>
            </a:r>
            <a:r>
              <a:rPr lang="tr-TR" sz="2000" b="1" dirty="0">
                <a:effectLst/>
              </a:rPr>
              <a:t> etkinliğinin ardından yapılması perforasyonun tamirinin esas amacıdır. </a:t>
            </a:r>
            <a:r>
              <a:rPr lang="tr-TR" sz="2000" b="1" dirty="0" err="1">
                <a:effectLst/>
              </a:rPr>
              <a:t>Perforasyona</a:t>
            </a:r>
            <a:r>
              <a:rPr lang="tr-TR" sz="2000" b="1" dirty="0">
                <a:effectLst/>
              </a:rPr>
              <a:t> doğru büyüyen </a:t>
            </a:r>
            <a:r>
              <a:rPr lang="tr-TR" sz="2000" b="1" dirty="0" err="1">
                <a:effectLst/>
              </a:rPr>
              <a:t>granülasyon</a:t>
            </a:r>
            <a:r>
              <a:rPr lang="tr-TR" sz="2000" b="1" dirty="0">
                <a:effectLst/>
              </a:rPr>
              <a:t> dokusunun bir kısmı sodyum </a:t>
            </a:r>
            <a:r>
              <a:rPr lang="tr-TR" sz="2000" b="1" dirty="0" err="1">
                <a:effectLst/>
              </a:rPr>
              <a:t>hipokloritte</a:t>
            </a:r>
            <a:r>
              <a:rPr lang="tr-TR" sz="2000" b="1" dirty="0">
                <a:effectLst/>
              </a:rPr>
              <a:t> çözünebilir. Yüzeysel doku katmanların </a:t>
            </a:r>
            <a:r>
              <a:rPr lang="tr-TR" sz="2000" b="1" dirty="0" err="1">
                <a:effectLst/>
              </a:rPr>
              <a:t>lizisi</a:t>
            </a:r>
            <a:r>
              <a:rPr lang="tr-TR" sz="2000" b="1" dirty="0">
                <a:effectLst/>
              </a:rPr>
              <a:t> etkin bir dezenfeksiyon sağlar. </a:t>
            </a:r>
          </a:p>
          <a:p>
            <a:pPr algn="just"/>
            <a:endParaRPr lang="tr-TR" sz="2000" b="1" dirty="0"/>
          </a:p>
        </p:txBody>
      </p:sp>
    </p:spTree>
    <p:extLst>
      <p:ext uri="{BB962C8B-B14F-4D97-AF65-F5344CB8AC3E}">
        <p14:creationId xmlns:p14="http://schemas.microsoft.com/office/powerpoint/2010/main" xmlns="" val="391699226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461183" y="116632"/>
            <a:ext cx="8229600" cy="1139825"/>
          </a:xfrm>
        </p:spPr>
        <p:txBody>
          <a:bodyPr/>
          <a:lstStyle/>
          <a:p>
            <a:r>
              <a:rPr lang="tr-TR" b="1" dirty="0">
                <a:effectLst/>
              </a:rPr>
              <a:t>Cerrahi </a:t>
            </a:r>
            <a:r>
              <a:rPr lang="tr-TR" b="1" dirty="0" smtClean="0">
                <a:effectLst/>
              </a:rPr>
              <a:t>Tedavi</a:t>
            </a:r>
            <a:r>
              <a:rPr lang="tr-TR" b="1" dirty="0">
                <a:effectLst/>
              </a:rPr>
              <a:t/>
            </a:r>
            <a:br>
              <a:rPr lang="tr-TR" b="1" dirty="0">
                <a:effectLst/>
              </a:rPr>
            </a:br>
            <a:endParaRPr lang="tr-TR" dirty="0"/>
          </a:p>
        </p:txBody>
      </p:sp>
      <p:sp>
        <p:nvSpPr>
          <p:cNvPr id="3" name="İçerik Yer Tutucusu 2"/>
          <p:cNvSpPr>
            <a:spLocks noGrp="1"/>
          </p:cNvSpPr>
          <p:nvPr>
            <p:ph idx="1"/>
          </p:nvPr>
        </p:nvSpPr>
        <p:spPr>
          <a:xfrm>
            <a:off x="285720" y="1357298"/>
            <a:ext cx="8568952" cy="4530725"/>
          </a:xfrm>
        </p:spPr>
        <p:txBody>
          <a:bodyPr/>
          <a:lstStyle/>
          <a:p>
            <a:pPr algn="just"/>
            <a:r>
              <a:rPr lang="tr-TR" sz="1800" b="1" dirty="0">
                <a:effectLst/>
              </a:rPr>
              <a:t>Geniş </a:t>
            </a:r>
            <a:r>
              <a:rPr lang="tr-TR" sz="1800" b="1" dirty="0" err="1">
                <a:effectLst/>
              </a:rPr>
              <a:t>perforasyonlarda</a:t>
            </a:r>
            <a:r>
              <a:rPr lang="tr-TR" sz="1800" b="1" dirty="0">
                <a:effectLst/>
              </a:rPr>
              <a:t>, </a:t>
            </a:r>
            <a:endParaRPr lang="tr-TR" sz="1800" b="1" dirty="0" smtClean="0">
              <a:effectLst/>
            </a:endParaRPr>
          </a:p>
          <a:p>
            <a:pPr algn="just"/>
            <a:r>
              <a:rPr lang="tr-TR" sz="1800" b="1" dirty="0" err="1" smtClean="0">
                <a:effectLst/>
              </a:rPr>
              <a:t>Rezorpsiyon</a:t>
            </a:r>
            <a:r>
              <a:rPr lang="tr-TR" sz="1800" b="1" dirty="0" smtClean="0">
                <a:effectLst/>
              </a:rPr>
              <a:t> </a:t>
            </a:r>
            <a:r>
              <a:rPr lang="tr-TR" sz="1800" b="1" dirty="0">
                <a:effectLst/>
              </a:rPr>
              <a:t>sonucu oluşan </a:t>
            </a:r>
            <a:r>
              <a:rPr lang="tr-TR" sz="1800" b="1" dirty="0" err="1">
                <a:effectLst/>
              </a:rPr>
              <a:t>perforasyonlarda</a:t>
            </a:r>
            <a:r>
              <a:rPr lang="tr-TR" sz="1800" b="1" dirty="0">
                <a:effectLst/>
              </a:rPr>
              <a:t>, </a:t>
            </a:r>
            <a:endParaRPr lang="tr-TR" sz="1800" b="1" dirty="0" smtClean="0">
              <a:effectLst/>
            </a:endParaRPr>
          </a:p>
          <a:p>
            <a:pPr algn="just"/>
            <a:r>
              <a:rPr lang="tr-TR" sz="1800" b="1" dirty="0" smtClean="0">
                <a:effectLst/>
              </a:rPr>
              <a:t>Cerrahi </a:t>
            </a:r>
            <a:r>
              <a:rPr lang="tr-TR" sz="1800" b="1" dirty="0">
                <a:effectLst/>
              </a:rPr>
              <a:t>olmayan tedavinin başarısız olduğu durumlarda, </a:t>
            </a:r>
            <a:endParaRPr lang="tr-TR" sz="1800" b="1" dirty="0" smtClean="0">
              <a:effectLst/>
            </a:endParaRPr>
          </a:p>
          <a:p>
            <a:pPr algn="just"/>
            <a:r>
              <a:rPr lang="tr-TR" sz="1800" b="1" dirty="0" smtClean="0">
                <a:effectLst/>
              </a:rPr>
              <a:t>Geniş </a:t>
            </a:r>
            <a:r>
              <a:rPr lang="tr-TR" sz="1800" b="1" dirty="0">
                <a:effectLst/>
              </a:rPr>
              <a:t>koronal restorasyonların varlığında, </a:t>
            </a:r>
            <a:endParaRPr lang="tr-TR" sz="1800" b="1" dirty="0" smtClean="0">
              <a:effectLst/>
            </a:endParaRPr>
          </a:p>
          <a:p>
            <a:pPr algn="just"/>
            <a:r>
              <a:rPr lang="tr-TR" sz="1800" b="1" dirty="0" err="1" smtClean="0">
                <a:effectLst/>
              </a:rPr>
              <a:t>Perforasyon</a:t>
            </a:r>
            <a:r>
              <a:rPr lang="tr-TR" sz="1800" b="1" dirty="0" smtClean="0">
                <a:effectLst/>
              </a:rPr>
              <a:t> </a:t>
            </a:r>
            <a:r>
              <a:rPr lang="tr-TR" sz="1800" b="1" dirty="0">
                <a:effectLst/>
              </a:rPr>
              <a:t>ile birlikte </a:t>
            </a:r>
            <a:r>
              <a:rPr lang="tr-TR" sz="1800" b="1" dirty="0" err="1">
                <a:effectLst/>
              </a:rPr>
              <a:t>periodonsiyuma</a:t>
            </a:r>
            <a:r>
              <a:rPr lang="tr-TR" sz="1800" b="1" dirty="0">
                <a:effectLst/>
              </a:rPr>
              <a:t> da müdahale edilmesi gereken </a:t>
            </a:r>
            <a:r>
              <a:rPr lang="tr-TR" sz="1800" b="1" dirty="0" smtClean="0">
                <a:effectLst/>
              </a:rPr>
              <a:t>durumlarda,</a:t>
            </a:r>
          </a:p>
          <a:p>
            <a:pPr algn="just"/>
            <a:r>
              <a:rPr lang="tr-TR" sz="1800" b="1" dirty="0" err="1" smtClean="0">
                <a:effectLst/>
              </a:rPr>
              <a:t>Defekt</a:t>
            </a:r>
            <a:r>
              <a:rPr lang="tr-TR" sz="1800" b="1" dirty="0" smtClean="0">
                <a:effectLst/>
              </a:rPr>
              <a:t> </a:t>
            </a:r>
            <a:r>
              <a:rPr lang="tr-TR" sz="1800" b="1" dirty="0">
                <a:effectLst/>
              </a:rPr>
              <a:t>alanına tıkama materyalinin taştığı durumlarda cerrahi müdahale </a:t>
            </a:r>
            <a:r>
              <a:rPr lang="tr-TR" sz="1800" b="1" dirty="0" err="1">
                <a:effectLst/>
              </a:rPr>
              <a:t>endikedir</a:t>
            </a:r>
            <a:r>
              <a:rPr lang="tr-TR" sz="1800" b="1" dirty="0">
                <a:effectLst/>
              </a:rPr>
              <a:t>. </a:t>
            </a:r>
            <a:endParaRPr lang="tr-TR" sz="1800" b="1" dirty="0" smtClean="0">
              <a:effectLst/>
            </a:endParaRPr>
          </a:p>
          <a:p>
            <a:pPr algn="just"/>
            <a:endParaRPr lang="tr-TR" sz="1800" b="1" dirty="0" smtClean="0">
              <a:effectLst/>
            </a:endParaRPr>
          </a:p>
          <a:p>
            <a:pPr algn="just">
              <a:buNone/>
            </a:pPr>
            <a:r>
              <a:rPr lang="tr-TR" sz="1800" b="1" dirty="0" smtClean="0">
                <a:effectLst/>
              </a:rPr>
              <a:t>	Cerrahi </a:t>
            </a:r>
            <a:r>
              <a:rPr lang="tr-TR" sz="1800" b="1" dirty="0">
                <a:effectLst/>
              </a:rPr>
              <a:t>tedavinin amacı çevre periodontal dokulardan gelen bakteriler ve bunların yan ürünlerinin kanal içine sızmasını engelleyecek sıkı bir tıkama sağlamaktır. Düzeltici cerrahi işlemden önce kök kanalları düzgün bir şekilde tedavi edilmeli ve mümkünse kanallar doldurulmalıdır.  Cerrahi müdahale öncesi şu etkenler dikkate </a:t>
            </a:r>
            <a:r>
              <a:rPr lang="tr-TR" sz="1800" b="1" dirty="0" smtClean="0">
                <a:effectLst/>
              </a:rPr>
              <a:t>alınmalıdır.</a:t>
            </a:r>
          </a:p>
          <a:p>
            <a:pPr algn="just"/>
            <a:endParaRPr lang="tr-TR" sz="1800" b="1" dirty="0">
              <a:effectLst/>
            </a:endParaRPr>
          </a:p>
          <a:p>
            <a:pPr algn="just"/>
            <a:endParaRPr lang="tr-TR" sz="1800" b="1" dirty="0"/>
          </a:p>
        </p:txBody>
      </p:sp>
    </p:spTree>
    <p:extLst>
      <p:ext uri="{BB962C8B-B14F-4D97-AF65-F5344CB8AC3E}">
        <p14:creationId xmlns:p14="http://schemas.microsoft.com/office/powerpoint/2010/main" xmlns="" val="61583177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500034" y="1285860"/>
            <a:ext cx="8229600" cy="4530725"/>
          </a:xfrm>
        </p:spPr>
        <p:txBody>
          <a:bodyPr/>
          <a:lstStyle/>
          <a:p>
            <a:pPr algn="just"/>
            <a:r>
              <a:rPr lang="tr-TR" b="1" dirty="0" smtClean="0">
                <a:effectLst/>
              </a:rPr>
              <a:t>Kalan kemik miktarı,</a:t>
            </a:r>
          </a:p>
          <a:p>
            <a:pPr algn="just"/>
            <a:r>
              <a:rPr lang="tr-TR" b="1" dirty="0" err="1" smtClean="0">
                <a:effectLst/>
              </a:rPr>
              <a:t>Defektin</a:t>
            </a:r>
            <a:r>
              <a:rPr lang="tr-TR" b="1" dirty="0" smtClean="0">
                <a:effectLst/>
              </a:rPr>
              <a:t> devamlılık süresi,</a:t>
            </a:r>
          </a:p>
          <a:p>
            <a:pPr algn="just"/>
            <a:r>
              <a:rPr lang="tr-TR" b="1" dirty="0" err="1" smtClean="0">
                <a:effectLst/>
              </a:rPr>
              <a:t>Periodontal</a:t>
            </a:r>
            <a:r>
              <a:rPr lang="tr-TR" b="1" dirty="0" smtClean="0">
                <a:effectLst/>
              </a:rPr>
              <a:t> hastalık varlığı,</a:t>
            </a:r>
          </a:p>
          <a:p>
            <a:pPr algn="just"/>
            <a:r>
              <a:rPr lang="tr-TR" b="1" dirty="0" smtClean="0">
                <a:effectLst/>
              </a:rPr>
              <a:t>Yumuşak doku </a:t>
            </a:r>
            <a:r>
              <a:rPr lang="tr-TR" b="1" dirty="0" err="1" smtClean="0">
                <a:effectLst/>
              </a:rPr>
              <a:t>ataçman</a:t>
            </a:r>
            <a:r>
              <a:rPr lang="tr-TR" b="1" dirty="0" smtClean="0">
                <a:effectLst/>
              </a:rPr>
              <a:t> seviyesi,</a:t>
            </a:r>
          </a:p>
          <a:p>
            <a:pPr algn="just"/>
            <a:r>
              <a:rPr lang="tr-TR" b="1" dirty="0" smtClean="0">
                <a:effectLst/>
              </a:rPr>
              <a:t>Hastanın oral hijyeni</a:t>
            </a:r>
          </a:p>
          <a:p>
            <a:endParaRPr lang="tr-TR"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63" name="Rectangle 3"/>
          <p:cNvSpPr>
            <a:spLocks noGrp="1" noChangeArrowheads="1"/>
          </p:cNvSpPr>
          <p:nvPr>
            <p:ph type="body" idx="1"/>
          </p:nvPr>
        </p:nvSpPr>
        <p:spPr>
          <a:xfrm>
            <a:off x="214282" y="1096962"/>
            <a:ext cx="8642350" cy="5761038"/>
          </a:xfrm>
        </p:spPr>
        <p:txBody>
          <a:bodyPr/>
          <a:lstStyle/>
          <a:p>
            <a:pPr algn="just" eaLnBrk="1" hangingPunct="1">
              <a:lnSpc>
                <a:spcPct val="80000"/>
              </a:lnSpc>
              <a:buFont typeface="Wingdings" pitchFamily="2" charset="2"/>
              <a:buNone/>
              <a:defRPr/>
            </a:pPr>
            <a:r>
              <a:rPr lang="tr-TR" sz="2400" dirty="0" smtClean="0"/>
              <a:t> </a:t>
            </a:r>
          </a:p>
          <a:p>
            <a:pPr algn="just" eaLnBrk="1" hangingPunct="1">
              <a:lnSpc>
                <a:spcPct val="80000"/>
              </a:lnSpc>
              <a:defRPr/>
            </a:pPr>
            <a:r>
              <a:rPr lang="tr-TR" sz="2400" b="1" dirty="0" err="1" smtClean="0">
                <a:effectLst/>
              </a:rPr>
              <a:t>Periodontal</a:t>
            </a:r>
            <a:r>
              <a:rPr lang="tr-TR" sz="2400" b="1" dirty="0" smtClean="0">
                <a:effectLst/>
              </a:rPr>
              <a:t> dokudaki başlangıç hasarının şiddetine,</a:t>
            </a:r>
          </a:p>
          <a:p>
            <a:pPr algn="just" eaLnBrk="1" hangingPunct="1">
              <a:lnSpc>
                <a:spcPct val="80000"/>
              </a:lnSpc>
              <a:defRPr/>
            </a:pPr>
            <a:r>
              <a:rPr lang="tr-TR" sz="2400" b="1" dirty="0" err="1" smtClean="0">
                <a:effectLst/>
              </a:rPr>
              <a:t>Perforasyonun</a:t>
            </a:r>
            <a:r>
              <a:rPr lang="tr-TR" sz="2400" b="1" dirty="0" smtClean="0">
                <a:effectLst/>
              </a:rPr>
              <a:t> 	boyutuna,</a:t>
            </a:r>
          </a:p>
          <a:p>
            <a:pPr algn="just" eaLnBrk="1" hangingPunct="1">
              <a:lnSpc>
                <a:spcPct val="80000"/>
              </a:lnSpc>
              <a:defRPr/>
            </a:pPr>
            <a:r>
              <a:rPr lang="tr-TR" sz="2400" b="1" dirty="0" err="1" smtClean="0">
                <a:effectLst/>
              </a:rPr>
              <a:t>Gingival</a:t>
            </a:r>
            <a:r>
              <a:rPr lang="tr-TR" sz="2400" b="1" dirty="0" smtClean="0">
                <a:effectLst/>
              </a:rPr>
              <a:t> </a:t>
            </a:r>
            <a:r>
              <a:rPr lang="tr-TR" sz="2400" b="1" dirty="0" err="1" smtClean="0">
                <a:effectLst/>
              </a:rPr>
              <a:t>sulkusla</a:t>
            </a:r>
            <a:r>
              <a:rPr lang="tr-TR" sz="2400" b="1" dirty="0" smtClean="0">
                <a:effectLst/>
              </a:rPr>
              <a:t> ilişkili olan </a:t>
            </a:r>
            <a:r>
              <a:rPr lang="tr-TR" sz="2400" b="1" dirty="0" err="1" smtClean="0">
                <a:effectLst/>
              </a:rPr>
              <a:t>perforasyonun</a:t>
            </a:r>
            <a:r>
              <a:rPr lang="tr-TR" sz="2400" b="1" dirty="0" smtClean="0">
                <a:effectLst/>
              </a:rPr>
              <a:t> lokalizasyonuna, </a:t>
            </a:r>
          </a:p>
          <a:p>
            <a:pPr algn="just" eaLnBrk="1" hangingPunct="1">
              <a:lnSpc>
                <a:spcPct val="80000"/>
              </a:lnSpc>
              <a:defRPr/>
            </a:pPr>
            <a:r>
              <a:rPr lang="tr-TR" sz="2400" b="1" dirty="0" smtClean="0">
                <a:effectLst/>
              </a:rPr>
              <a:t>Hasar ve tamir arasında geçen zamana, </a:t>
            </a:r>
          </a:p>
          <a:p>
            <a:pPr algn="just" eaLnBrk="1" hangingPunct="1">
              <a:lnSpc>
                <a:spcPct val="80000"/>
              </a:lnSpc>
              <a:defRPr/>
            </a:pPr>
            <a:r>
              <a:rPr lang="tr-TR" sz="2400" b="1" dirty="0" err="1" smtClean="0">
                <a:effectLst/>
              </a:rPr>
              <a:t>Perforasyonun</a:t>
            </a:r>
            <a:r>
              <a:rPr lang="tr-TR" sz="2400" b="1" dirty="0" smtClean="0">
                <a:effectLst/>
              </a:rPr>
              <a:t> kapatılmasındaki yeterliliğe, </a:t>
            </a:r>
          </a:p>
          <a:p>
            <a:pPr algn="just" eaLnBrk="1" hangingPunct="1">
              <a:lnSpc>
                <a:spcPct val="80000"/>
              </a:lnSpc>
              <a:defRPr/>
            </a:pPr>
            <a:r>
              <a:rPr lang="tr-TR" sz="2400" b="1" dirty="0" err="1" smtClean="0">
                <a:effectLst/>
              </a:rPr>
              <a:t>Defekt</a:t>
            </a:r>
            <a:r>
              <a:rPr lang="tr-TR" sz="2400" b="1" dirty="0" smtClean="0">
                <a:effectLst/>
              </a:rPr>
              <a:t> bölgesinin </a:t>
            </a:r>
            <a:r>
              <a:rPr lang="tr-TR" sz="2400" b="1" dirty="0" err="1" smtClean="0">
                <a:effectLst/>
              </a:rPr>
              <a:t>sterilitesine</a:t>
            </a:r>
            <a:r>
              <a:rPr lang="tr-TR" sz="2400" b="1" dirty="0" smtClean="0">
                <a:effectLst/>
              </a:rPr>
              <a:t>  </a:t>
            </a:r>
          </a:p>
          <a:p>
            <a:pPr algn="just" eaLnBrk="1" hangingPunct="1">
              <a:lnSpc>
                <a:spcPct val="80000"/>
              </a:lnSpc>
              <a:defRPr/>
            </a:pPr>
            <a:r>
              <a:rPr lang="tr-TR" sz="2400" b="1" dirty="0" err="1" smtClean="0">
                <a:effectLst/>
              </a:rPr>
              <a:t>Perforasyon</a:t>
            </a:r>
            <a:r>
              <a:rPr lang="tr-TR" sz="2400" b="1" dirty="0" smtClean="0">
                <a:effectLst/>
              </a:rPr>
              <a:t> tamiri için kullanılan materyalin </a:t>
            </a:r>
            <a:r>
              <a:rPr lang="tr-TR" sz="2400" b="1" dirty="0" err="1" smtClean="0">
                <a:effectLst/>
              </a:rPr>
              <a:t>biouyumluluğuna</a:t>
            </a:r>
            <a:r>
              <a:rPr lang="tr-TR" sz="2400" b="1" dirty="0" smtClean="0">
                <a:effectLst/>
              </a:rPr>
              <a:t> bağlıdır.</a:t>
            </a:r>
            <a:r>
              <a:rPr lang="tr-TR" sz="2400" dirty="0" smtClean="0">
                <a:effectLst/>
              </a:rPr>
              <a:t> </a:t>
            </a:r>
          </a:p>
          <a:p>
            <a:pPr algn="just" eaLnBrk="1" hangingPunct="1">
              <a:lnSpc>
                <a:spcPct val="80000"/>
              </a:lnSpc>
              <a:defRPr/>
            </a:pPr>
            <a:r>
              <a:rPr lang="tr-TR" sz="2400" b="1" dirty="0" smtClean="0">
                <a:effectLst/>
              </a:rPr>
              <a:t>Hekimin becerisine   </a:t>
            </a:r>
          </a:p>
          <a:p>
            <a:pPr algn="just" eaLnBrk="1" hangingPunct="1">
              <a:lnSpc>
                <a:spcPct val="80000"/>
              </a:lnSpc>
              <a:defRPr/>
            </a:pPr>
            <a:r>
              <a:rPr lang="tr-TR" sz="2400" b="1" dirty="0" smtClean="0">
                <a:effectLst/>
              </a:rPr>
              <a:t>Hastanın </a:t>
            </a:r>
            <a:r>
              <a:rPr lang="tr-TR" sz="2400" b="1" dirty="0" err="1" smtClean="0">
                <a:effectLst/>
              </a:rPr>
              <a:t>kooperasyon</a:t>
            </a:r>
            <a:r>
              <a:rPr lang="tr-TR" sz="2400" b="1" dirty="0" smtClean="0">
                <a:effectLst/>
              </a:rPr>
              <a:t>, ağız hijyeni ve tamir mekanizmasını etkileyecek herhangi bir sistemik rahatsızlığının bulunup bulunmamasına bağlıdır.                                                                                                                 </a:t>
            </a:r>
          </a:p>
        </p:txBody>
      </p:sp>
      <p:sp>
        <p:nvSpPr>
          <p:cNvPr id="45059" name="Rectangle 5"/>
          <p:cNvSpPr>
            <a:spLocks noGrp="1" noChangeArrowheads="1"/>
          </p:cNvSpPr>
          <p:nvPr>
            <p:ph type="title"/>
          </p:nvPr>
        </p:nvSpPr>
        <p:spPr>
          <a:xfrm>
            <a:off x="323850" y="-26988"/>
            <a:ext cx="8229600" cy="1143001"/>
          </a:xfrm>
          <a:noFill/>
        </p:spPr>
        <p:txBody>
          <a:bodyPr/>
          <a:lstStyle/>
          <a:p>
            <a:pPr eaLnBrk="1" hangingPunct="1"/>
            <a:r>
              <a:rPr lang="tr-TR" b="1" dirty="0" smtClean="0">
                <a:solidFill>
                  <a:srgbClr val="FFFF66"/>
                </a:solidFill>
                <a:effectLst/>
                <a:latin typeface="Verdana" pitchFamily="34" charset="0"/>
              </a:rPr>
              <a:t>PROGNOZ</a:t>
            </a:r>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Text Box 2"/>
          <p:cNvSpPr txBox="1">
            <a:spLocks noChangeArrowheads="1"/>
          </p:cNvSpPr>
          <p:nvPr/>
        </p:nvSpPr>
        <p:spPr bwMode="auto">
          <a:xfrm>
            <a:off x="755650" y="1125538"/>
            <a:ext cx="5329238" cy="366712"/>
          </a:xfrm>
          <a:prstGeom prst="rect">
            <a:avLst/>
          </a:prstGeom>
          <a:noFill/>
          <a:ln w="9525">
            <a:noFill/>
            <a:miter lim="800000"/>
            <a:headEnd/>
            <a:tailEnd/>
          </a:ln>
        </p:spPr>
        <p:txBody>
          <a:bodyPr>
            <a:spAutoFit/>
          </a:bodyPr>
          <a:lstStyle/>
          <a:p>
            <a:pPr>
              <a:spcBef>
                <a:spcPct val="50000"/>
              </a:spcBef>
            </a:pPr>
            <a:endParaRPr lang="tr-TR" sz="1800">
              <a:latin typeface="Arial" charset="0"/>
            </a:endParaRPr>
          </a:p>
        </p:txBody>
      </p:sp>
      <p:sp>
        <p:nvSpPr>
          <p:cNvPr id="46083" name="Text Box 3"/>
          <p:cNvSpPr txBox="1">
            <a:spLocks noChangeArrowheads="1"/>
          </p:cNvSpPr>
          <p:nvPr/>
        </p:nvSpPr>
        <p:spPr bwMode="auto">
          <a:xfrm>
            <a:off x="468313" y="476250"/>
            <a:ext cx="2673350" cy="366713"/>
          </a:xfrm>
          <a:prstGeom prst="rect">
            <a:avLst/>
          </a:prstGeom>
          <a:noFill/>
          <a:ln w="9525">
            <a:noFill/>
            <a:miter lim="800000"/>
            <a:headEnd/>
            <a:tailEnd/>
          </a:ln>
        </p:spPr>
        <p:txBody>
          <a:bodyPr wrap="none">
            <a:spAutoFit/>
          </a:bodyPr>
          <a:lstStyle/>
          <a:p>
            <a:r>
              <a:rPr lang="tr-TR" sz="1800" b="1">
                <a:solidFill>
                  <a:srgbClr val="FF3300"/>
                </a:solidFill>
                <a:latin typeface="Arial" charset="0"/>
              </a:rPr>
              <a:t>KIRIK PARÇANIN YERİ</a:t>
            </a:r>
          </a:p>
        </p:txBody>
      </p:sp>
      <p:sp>
        <p:nvSpPr>
          <p:cNvPr id="46084" name="Text Box 4"/>
          <p:cNvSpPr txBox="1">
            <a:spLocks noChangeArrowheads="1"/>
          </p:cNvSpPr>
          <p:nvPr/>
        </p:nvSpPr>
        <p:spPr bwMode="auto">
          <a:xfrm>
            <a:off x="6084888" y="476250"/>
            <a:ext cx="2279650" cy="366713"/>
          </a:xfrm>
          <a:prstGeom prst="rect">
            <a:avLst/>
          </a:prstGeom>
          <a:noFill/>
          <a:ln w="9525">
            <a:noFill/>
            <a:miter lim="800000"/>
            <a:headEnd/>
            <a:tailEnd/>
          </a:ln>
        </p:spPr>
        <p:txBody>
          <a:bodyPr wrap="none">
            <a:spAutoFit/>
          </a:bodyPr>
          <a:lstStyle/>
          <a:p>
            <a:r>
              <a:rPr lang="tr-TR" sz="1800" b="1">
                <a:solidFill>
                  <a:srgbClr val="FF3300"/>
                </a:solidFill>
                <a:latin typeface="Arial" charset="0"/>
              </a:rPr>
              <a:t>YAPILACAK İŞLEM</a:t>
            </a:r>
          </a:p>
        </p:txBody>
      </p:sp>
      <p:sp>
        <p:nvSpPr>
          <p:cNvPr id="46085" name="Text Box 5"/>
          <p:cNvSpPr txBox="1">
            <a:spLocks noChangeArrowheads="1"/>
          </p:cNvSpPr>
          <p:nvPr/>
        </p:nvSpPr>
        <p:spPr bwMode="auto">
          <a:xfrm>
            <a:off x="250825" y="928688"/>
            <a:ext cx="4321175" cy="6408737"/>
          </a:xfrm>
          <a:prstGeom prst="rect">
            <a:avLst/>
          </a:prstGeom>
          <a:noFill/>
          <a:ln w="9525">
            <a:noFill/>
            <a:miter lim="800000"/>
            <a:headEnd/>
            <a:tailEnd/>
          </a:ln>
        </p:spPr>
        <p:txBody>
          <a:bodyPr>
            <a:spAutoFit/>
          </a:bodyPr>
          <a:lstStyle/>
          <a:p>
            <a:r>
              <a:rPr lang="tr-TR" sz="1800" b="1">
                <a:solidFill>
                  <a:srgbClr val="FFFF00"/>
                </a:solidFill>
                <a:latin typeface="Arial" charset="0"/>
              </a:rPr>
              <a:t>1-Kanalın koronal üçlüsünde</a:t>
            </a:r>
          </a:p>
          <a:p>
            <a:endParaRPr lang="tr-TR" sz="1800" b="1">
              <a:latin typeface="Arial" charset="0"/>
            </a:endParaRPr>
          </a:p>
          <a:p>
            <a:r>
              <a:rPr lang="tr-TR" sz="1800" b="1">
                <a:solidFill>
                  <a:srgbClr val="FFFF00"/>
                </a:solidFill>
                <a:latin typeface="Arial" charset="0"/>
              </a:rPr>
              <a:t>2-Kanalın orta üçlüsünde</a:t>
            </a:r>
          </a:p>
          <a:p>
            <a:r>
              <a:rPr lang="tr-TR" sz="1800" i="1">
                <a:latin typeface="Arial" charset="0"/>
              </a:rPr>
              <a:t>a)kırık parça yanından apikale doğru geçiş mümkün</a:t>
            </a:r>
          </a:p>
          <a:p>
            <a:r>
              <a:rPr lang="tr-TR" sz="1800" i="1">
                <a:latin typeface="Arial" charset="0"/>
              </a:rPr>
              <a:t>b)kırık parça yanından apikale doğru  geçiş mümkün değil; diş vital</a:t>
            </a:r>
          </a:p>
          <a:p>
            <a:r>
              <a:rPr lang="tr-TR" sz="1800" i="1">
                <a:latin typeface="Arial" charset="0"/>
              </a:rPr>
              <a:t>c)kırık parça yanından apikale doğru    geçiş mümkün değil; pulpa nekrotik</a:t>
            </a:r>
          </a:p>
          <a:p>
            <a:endParaRPr lang="tr-TR" sz="1800" i="1">
              <a:latin typeface="Arial" charset="0"/>
            </a:endParaRPr>
          </a:p>
          <a:p>
            <a:r>
              <a:rPr lang="tr-TR" sz="1800" b="1">
                <a:solidFill>
                  <a:srgbClr val="FFFF00"/>
                </a:solidFill>
                <a:latin typeface="Arial" charset="0"/>
              </a:rPr>
              <a:t>3-Kanalın apikal üçlüsünde</a:t>
            </a:r>
          </a:p>
          <a:p>
            <a:r>
              <a:rPr lang="tr-TR" sz="1800" i="1">
                <a:latin typeface="Arial" charset="0"/>
              </a:rPr>
              <a:t>a)Parça kanalda tam bir tıkama oluşturmuş </a:t>
            </a:r>
          </a:p>
          <a:p>
            <a:r>
              <a:rPr lang="tr-TR" sz="1800" i="1">
                <a:latin typeface="Arial" charset="0"/>
              </a:rPr>
              <a:t>b)Parça kanalda tam bir tıkama oluşturmamış</a:t>
            </a:r>
          </a:p>
          <a:p>
            <a:r>
              <a:rPr lang="tr-TR" sz="1800" i="1">
                <a:latin typeface="Arial" charset="0"/>
              </a:rPr>
              <a:t>c)Parça kanalda tam bir tıkama oluşturmamış ve apikal rezeksiyon endike değil</a:t>
            </a:r>
          </a:p>
          <a:p>
            <a:r>
              <a:rPr lang="tr-TR" sz="1800" i="1">
                <a:latin typeface="Arial" charset="0"/>
              </a:rPr>
              <a:t>d)Parça foramen apikaleden dışarı çıkmış</a:t>
            </a:r>
          </a:p>
          <a:p>
            <a:endParaRPr lang="tr-TR" sz="1800" i="1">
              <a:latin typeface="Arial" charset="0"/>
            </a:endParaRPr>
          </a:p>
          <a:p>
            <a:endParaRPr lang="tr-TR" sz="1800">
              <a:latin typeface="Arial" charset="0"/>
            </a:endParaRPr>
          </a:p>
          <a:p>
            <a:r>
              <a:rPr lang="tr-TR" sz="1800">
                <a:latin typeface="Arial" charset="0"/>
              </a:rPr>
              <a:t> </a:t>
            </a:r>
          </a:p>
        </p:txBody>
      </p:sp>
      <p:sp>
        <p:nvSpPr>
          <p:cNvPr id="46086" name="Text Box 6"/>
          <p:cNvSpPr txBox="1">
            <a:spLocks noChangeArrowheads="1"/>
          </p:cNvSpPr>
          <p:nvPr/>
        </p:nvSpPr>
        <p:spPr bwMode="auto">
          <a:xfrm>
            <a:off x="5543550" y="836613"/>
            <a:ext cx="3600450" cy="517525"/>
          </a:xfrm>
          <a:prstGeom prst="rect">
            <a:avLst/>
          </a:prstGeom>
          <a:noFill/>
          <a:ln w="9525">
            <a:noFill/>
            <a:miter lim="800000"/>
            <a:headEnd/>
            <a:tailEnd/>
          </a:ln>
        </p:spPr>
        <p:txBody>
          <a:bodyPr>
            <a:spAutoFit/>
          </a:bodyPr>
          <a:lstStyle/>
          <a:p>
            <a:r>
              <a:rPr lang="tr-TR" sz="1400">
                <a:latin typeface="Arial" charset="0"/>
              </a:rPr>
              <a:t>Parça çıkartılarak normal endodontik tedavi uygulanır</a:t>
            </a:r>
          </a:p>
        </p:txBody>
      </p:sp>
      <p:sp>
        <p:nvSpPr>
          <p:cNvPr id="46087" name="Text Box 7"/>
          <p:cNvSpPr txBox="1">
            <a:spLocks noChangeArrowheads="1"/>
          </p:cNvSpPr>
          <p:nvPr/>
        </p:nvSpPr>
        <p:spPr bwMode="auto">
          <a:xfrm>
            <a:off x="5651500" y="1628775"/>
            <a:ext cx="3492500" cy="517525"/>
          </a:xfrm>
          <a:prstGeom prst="rect">
            <a:avLst/>
          </a:prstGeom>
          <a:noFill/>
          <a:ln w="9525">
            <a:noFill/>
            <a:miter lim="800000"/>
            <a:headEnd/>
            <a:tailEnd/>
          </a:ln>
        </p:spPr>
        <p:txBody>
          <a:bodyPr>
            <a:spAutoFit/>
          </a:bodyPr>
          <a:lstStyle/>
          <a:p>
            <a:r>
              <a:rPr lang="tr-TR" sz="1400">
                <a:latin typeface="Arial" charset="0"/>
              </a:rPr>
              <a:t>Parça yanından apikale doğru geçilerek normal endodontik tedavi uygulanır</a:t>
            </a:r>
          </a:p>
        </p:txBody>
      </p:sp>
      <p:sp>
        <p:nvSpPr>
          <p:cNvPr id="46088" name="AutoShape 8"/>
          <p:cNvSpPr>
            <a:spLocks noChangeArrowheads="1"/>
          </p:cNvSpPr>
          <p:nvPr/>
        </p:nvSpPr>
        <p:spPr bwMode="auto">
          <a:xfrm>
            <a:off x="3851275" y="981075"/>
            <a:ext cx="1584325" cy="360363"/>
          </a:xfrm>
          <a:prstGeom prst="rightArrow">
            <a:avLst>
              <a:gd name="adj1" fmla="val 50000"/>
              <a:gd name="adj2" fmla="val 109912"/>
            </a:avLst>
          </a:prstGeom>
          <a:solidFill>
            <a:schemeClr val="accent1"/>
          </a:solidFill>
          <a:ln w="9525">
            <a:solidFill>
              <a:schemeClr val="tx1"/>
            </a:solidFill>
            <a:miter lim="800000"/>
            <a:headEnd/>
            <a:tailEnd/>
          </a:ln>
        </p:spPr>
        <p:txBody>
          <a:bodyPr wrap="none" anchor="ctr"/>
          <a:lstStyle/>
          <a:p>
            <a:pPr algn="ctr"/>
            <a:endParaRPr lang="tr-TR" sz="1800">
              <a:solidFill>
                <a:srgbClr val="000066"/>
              </a:solidFill>
              <a:latin typeface="Arial" charset="0"/>
            </a:endParaRPr>
          </a:p>
        </p:txBody>
      </p:sp>
      <p:sp>
        <p:nvSpPr>
          <p:cNvPr id="46089" name="AutoShape 9"/>
          <p:cNvSpPr>
            <a:spLocks noChangeArrowheads="1"/>
          </p:cNvSpPr>
          <p:nvPr/>
        </p:nvSpPr>
        <p:spPr bwMode="auto">
          <a:xfrm>
            <a:off x="4211638" y="1844675"/>
            <a:ext cx="1296987" cy="215900"/>
          </a:xfrm>
          <a:prstGeom prst="rightArrow">
            <a:avLst>
              <a:gd name="adj1" fmla="val 50000"/>
              <a:gd name="adj2" fmla="val 150184"/>
            </a:avLst>
          </a:prstGeom>
          <a:solidFill>
            <a:schemeClr val="accent1"/>
          </a:solidFill>
          <a:ln w="9525">
            <a:solidFill>
              <a:schemeClr val="tx1"/>
            </a:solidFill>
            <a:miter lim="800000"/>
            <a:headEnd/>
            <a:tailEnd/>
          </a:ln>
        </p:spPr>
        <p:txBody>
          <a:bodyPr wrap="none" anchor="ctr"/>
          <a:lstStyle/>
          <a:p>
            <a:endParaRPr lang="tr-TR"/>
          </a:p>
        </p:txBody>
      </p:sp>
      <p:sp>
        <p:nvSpPr>
          <p:cNvPr id="46090" name="Text Box 10"/>
          <p:cNvSpPr txBox="1">
            <a:spLocks noChangeArrowheads="1"/>
          </p:cNvSpPr>
          <p:nvPr/>
        </p:nvSpPr>
        <p:spPr bwMode="auto">
          <a:xfrm>
            <a:off x="5651500" y="2205038"/>
            <a:ext cx="3492500" cy="954107"/>
          </a:xfrm>
          <a:prstGeom prst="rect">
            <a:avLst/>
          </a:prstGeom>
          <a:noFill/>
          <a:ln w="9525">
            <a:noFill/>
            <a:miter lim="800000"/>
            <a:headEnd/>
            <a:tailEnd/>
          </a:ln>
        </p:spPr>
        <p:txBody>
          <a:bodyPr wrap="square">
            <a:spAutoFit/>
          </a:bodyPr>
          <a:lstStyle/>
          <a:p>
            <a:r>
              <a:rPr lang="tr-TR" sz="1400" dirty="0">
                <a:latin typeface="Arial" charset="0"/>
              </a:rPr>
              <a:t>Kırık parçanın </a:t>
            </a:r>
            <a:r>
              <a:rPr lang="tr-TR" sz="1400" dirty="0" err="1">
                <a:latin typeface="Arial" charset="0"/>
              </a:rPr>
              <a:t>koronal</a:t>
            </a:r>
            <a:r>
              <a:rPr lang="tr-TR" sz="1400" dirty="0">
                <a:latin typeface="Arial" charset="0"/>
              </a:rPr>
              <a:t> tarafında normal </a:t>
            </a:r>
            <a:r>
              <a:rPr lang="tr-TR" sz="1400" dirty="0" err="1">
                <a:latin typeface="Arial" charset="0"/>
              </a:rPr>
              <a:t>endodontik</a:t>
            </a:r>
            <a:r>
              <a:rPr lang="tr-TR" sz="1400" dirty="0">
                <a:latin typeface="Arial" charset="0"/>
              </a:rPr>
              <a:t> tedavi uygulanarak </a:t>
            </a:r>
            <a:r>
              <a:rPr lang="tr-TR" sz="1400" dirty="0" err="1">
                <a:latin typeface="Arial" charset="0"/>
              </a:rPr>
              <a:t>apikal</a:t>
            </a:r>
            <a:r>
              <a:rPr lang="tr-TR" sz="1400" dirty="0">
                <a:latin typeface="Arial" charset="0"/>
              </a:rPr>
              <a:t> kısım, </a:t>
            </a:r>
            <a:r>
              <a:rPr lang="tr-TR" sz="1400" dirty="0" err="1">
                <a:latin typeface="Arial" charset="0"/>
              </a:rPr>
              <a:t>retrograd</a:t>
            </a:r>
            <a:r>
              <a:rPr lang="tr-TR" sz="1400" dirty="0">
                <a:latin typeface="Arial" charset="0"/>
              </a:rPr>
              <a:t> yolla tıkanır.</a:t>
            </a:r>
          </a:p>
          <a:p>
            <a:endParaRPr lang="tr-TR" sz="1400" dirty="0">
              <a:latin typeface="Arial" charset="0"/>
            </a:endParaRPr>
          </a:p>
        </p:txBody>
      </p:sp>
      <p:sp>
        <p:nvSpPr>
          <p:cNvPr id="46091" name="AutoShape 11"/>
          <p:cNvSpPr>
            <a:spLocks noChangeArrowheads="1"/>
          </p:cNvSpPr>
          <p:nvPr/>
        </p:nvSpPr>
        <p:spPr bwMode="auto">
          <a:xfrm>
            <a:off x="4211638" y="2349500"/>
            <a:ext cx="1296987" cy="215900"/>
          </a:xfrm>
          <a:prstGeom prst="rightArrow">
            <a:avLst>
              <a:gd name="adj1" fmla="val 50000"/>
              <a:gd name="adj2" fmla="val 150184"/>
            </a:avLst>
          </a:prstGeom>
          <a:solidFill>
            <a:schemeClr val="accent1"/>
          </a:solidFill>
          <a:ln w="9525">
            <a:solidFill>
              <a:schemeClr val="tx1"/>
            </a:solidFill>
            <a:miter lim="800000"/>
            <a:headEnd/>
            <a:tailEnd/>
          </a:ln>
        </p:spPr>
        <p:txBody>
          <a:bodyPr wrap="none" anchor="ctr"/>
          <a:lstStyle/>
          <a:p>
            <a:endParaRPr lang="tr-TR"/>
          </a:p>
        </p:txBody>
      </p:sp>
      <p:sp>
        <p:nvSpPr>
          <p:cNvPr id="46092" name="Text Box 12"/>
          <p:cNvSpPr txBox="1">
            <a:spLocks noChangeArrowheads="1"/>
          </p:cNvSpPr>
          <p:nvPr/>
        </p:nvSpPr>
        <p:spPr bwMode="auto">
          <a:xfrm>
            <a:off x="5651500" y="2986088"/>
            <a:ext cx="3313113" cy="1368425"/>
          </a:xfrm>
          <a:prstGeom prst="rect">
            <a:avLst/>
          </a:prstGeom>
          <a:noFill/>
          <a:ln w="9525">
            <a:noFill/>
            <a:miter lim="800000"/>
            <a:headEnd/>
            <a:tailEnd/>
          </a:ln>
        </p:spPr>
        <p:txBody>
          <a:bodyPr>
            <a:spAutoFit/>
          </a:bodyPr>
          <a:lstStyle/>
          <a:p>
            <a:r>
              <a:rPr lang="tr-TR" sz="1400" dirty="0">
                <a:latin typeface="Arial" charset="0"/>
              </a:rPr>
              <a:t>Kırık parçanın </a:t>
            </a:r>
            <a:r>
              <a:rPr lang="tr-TR" sz="1400" dirty="0" err="1">
                <a:latin typeface="Arial" charset="0"/>
              </a:rPr>
              <a:t>koronal</a:t>
            </a:r>
            <a:r>
              <a:rPr lang="tr-TR" sz="1400" dirty="0">
                <a:latin typeface="Arial" charset="0"/>
              </a:rPr>
              <a:t> tarafında normal </a:t>
            </a:r>
            <a:r>
              <a:rPr lang="tr-TR" sz="1400" dirty="0" err="1">
                <a:latin typeface="Arial" charset="0"/>
              </a:rPr>
              <a:t>endodontik</a:t>
            </a:r>
            <a:r>
              <a:rPr lang="tr-TR" sz="1400" dirty="0">
                <a:latin typeface="Arial" charset="0"/>
              </a:rPr>
              <a:t> tedavi uygulanarak </a:t>
            </a:r>
            <a:r>
              <a:rPr lang="tr-TR" sz="1400" dirty="0" err="1">
                <a:latin typeface="Arial" charset="0"/>
              </a:rPr>
              <a:t>apikal</a:t>
            </a:r>
            <a:r>
              <a:rPr lang="tr-TR" sz="1400" dirty="0">
                <a:latin typeface="Arial" charset="0"/>
              </a:rPr>
              <a:t> kısım, </a:t>
            </a:r>
            <a:r>
              <a:rPr lang="tr-TR" sz="1400" dirty="0" err="1">
                <a:latin typeface="Arial" charset="0"/>
              </a:rPr>
              <a:t>retrograd</a:t>
            </a:r>
            <a:r>
              <a:rPr lang="tr-TR" sz="1400" dirty="0">
                <a:latin typeface="Arial" charset="0"/>
              </a:rPr>
              <a:t> yolla tıkanır. Hasta uzun süre takip edilir.</a:t>
            </a:r>
          </a:p>
          <a:p>
            <a:endParaRPr lang="tr-TR" sz="1400" dirty="0">
              <a:latin typeface="Arial" charset="0"/>
            </a:endParaRPr>
          </a:p>
          <a:p>
            <a:endParaRPr lang="tr-TR" sz="1400" dirty="0">
              <a:latin typeface="Arial" charset="0"/>
            </a:endParaRPr>
          </a:p>
        </p:txBody>
      </p:sp>
      <p:sp>
        <p:nvSpPr>
          <p:cNvPr id="46093" name="AutoShape 13"/>
          <p:cNvSpPr>
            <a:spLocks noChangeArrowheads="1"/>
          </p:cNvSpPr>
          <p:nvPr/>
        </p:nvSpPr>
        <p:spPr bwMode="auto">
          <a:xfrm>
            <a:off x="4284663" y="3068638"/>
            <a:ext cx="1223962" cy="215900"/>
          </a:xfrm>
          <a:prstGeom prst="rightArrow">
            <a:avLst>
              <a:gd name="adj1" fmla="val 50000"/>
              <a:gd name="adj2" fmla="val 141728"/>
            </a:avLst>
          </a:prstGeom>
          <a:solidFill>
            <a:schemeClr val="accent1"/>
          </a:solidFill>
          <a:ln w="9525">
            <a:solidFill>
              <a:schemeClr val="tx1"/>
            </a:solidFill>
            <a:miter lim="800000"/>
            <a:headEnd/>
            <a:tailEnd/>
          </a:ln>
        </p:spPr>
        <p:txBody>
          <a:bodyPr wrap="none" anchor="ctr"/>
          <a:lstStyle/>
          <a:p>
            <a:endParaRPr lang="tr-TR"/>
          </a:p>
        </p:txBody>
      </p:sp>
      <p:sp>
        <p:nvSpPr>
          <p:cNvPr id="46094" name="AutoShape 14"/>
          <p:cNvSpPr>
            <a:spLocks noChangeArrowheads="1"/>
          </p:cNvSpPr>
          <p:nvPr/>
        </p:nvSpPr>
        <p:spPr bwMode="auto">
          <a:xfrm>
            <a:off x="3851275" y="4076700"/>
            <a:ext cx="1657350" cy="215900"/>
          </a:xfrm>
          <a:prstGeom prst="rightArrow">
            <a:avLst>
              <a:gd name="adj1" fmla="val 50000"/>
              <a:gd name="adj2" fmla="val 191912"/>
            </a:avLst>
          </a:prstGeom>
          <a:solidFill>
            <a:schemeClr val="accent1"/>
          </a:solidFill>
          <a:ln w="9525">
            <a:solidFill>
              <a:schemeClr val="tx1"/>
            </a:solidFill>
            <a:miter lim="800000"/>
            <a:headEnd/>
            <a:tailEnd/>
          </a:ln>
        </p:spPr>
        <p:txBody>
          <a:bodyPr wrap="none" anchor="ctr"/>
          <a:lstStyle/>
          <a:p>
            <a:endParaRPr lang="tr-TR"/>
          </a:p>
        </p:txBody>
      </p:sp>
      <p:sp>
        <p:nvSpPr>
          <p:cNvPr id="46095" name="Text Box 15"/>
          <p:cNvSpPr txBox="1">
            <a:spLocks noChangeArrowheads="1"/>
          </p:cNvSpPr>
          <p:nvPr/>
        </p:nvSpPr>
        <p:spPr bwMode="auto">
          <a:xfrm>
            <a:off x="5472113" y="3933825"/>
            <a:ext cx="3671887" cy="730250"/>
          </a:xfrm>
          <a:prstGeom prst="rect">
            <a:avLst/>
          </a:prstGeom>
          <a:noFill/>
          <a:ln w="9525">
            <a:noFill/>
            <a:miter lim="800000"/>
            <a:headEnd/>
            <a:tailEnd/>
          </a:ln>
        </p:spPr>
        <p:txBody>
          <a:bodyPr>
            <a:spAutoFit/>
          </a:bodyPr>
          <a:lstStyle/>
          <a:p>
            <a:r>
              <a:rPr lang="tr-TR" sz="1400">
                <a:latin typeface="Arial" charset="0"/>
              </a:rPr>
              <a:t>Kırık parçanın koronal tarafında normal endodontik tedavi uygulanır</a:t>
            </a:r>
          </a:p>
          <a:p>
            <a:endParaRPr lang="tr-TR" sz="1400">
              <a:latin typeface="Arial" charset="0"/>
            </a:endParaRPr>
          </a:p>
        </p:txBody>
      </p:sp>
      <p:sp>
        <p:nvSpPr>
          <p:cNvPr id="46096" name="Rectangle 16"/>
          <p:cNvSpPr>
            <a:spLocks noChangeArrowheads="1"/>
          </p:cNvSpPr>
          <p:nvPr/>
        </p:nvSpPr>
        <p:spPr bwMode="auto">
          <a:xfrm>
            <a:off x="5508625" y="4437063"/>
            <a:ext cx="3635375" cy="730250"/>
          </a:xfrm>
          <a:prstGeom prst="rect">
            <a:avLst/>
          </a:prstGeom>
          <a:noFill/>
          <a:ln w="9525">
            <a:noFill/>
            <a:miter lim="800000"/>
            <a:headEnd/>
            <a:tailEnd/>
          </a:ln>
        </p:spPr>
        <p:txBody>
          <a:bodyPr>
            <a:spAutoFit/>
          </a:bodyPr>
          <a:lstStyle/>
          <a:p>
            <a:r>
              <a:rPr lang="tr-TR" sz="1400">
                <a:latin typeface="Arial" charset="0"/>
              </a:rPr>
              <a:t>Kırık parçanın koronal tarafında normal endodontik tedavi uygulanır. Mümkünse periapikal cerrahi yapılır</a:t>
            </a:r>
          </a:p>
        </p:txBody>
      </p:sp>
      <p:sp>
        <p:nvSpPr>
          <p:cNvPr id="46097" name="AutoShape 17"/>
          <p:cNvSpPr>
            <a:spLocks noChangeArrowheads="1"/>
          </p:cNvSpPr>
          <p:nvPr/>
        </p:nvSpPr>
        <p:spPr bwMode="auto">
          <a:xfrm>
            <a:off x="3779838" y="4581525"/>
            <a:ext cx="1657350" cy="215900"/>
          </a:xfrm>
          <a:prstGeom prst="rightArrow">
            <a:avLst>
              <a:gd name="adj1" fmla="val 50000"/>
              <a:gd name="adj2" fmla="val 191912"/>
            </a:avLst>
          </a:prstGeom>
          <a:solidFill>
            <a:schemeClr val="accent1"/>
          </a:solidFill>
          <a:ln w="9525">
            <a:solidFill>
              <a:schemeClr val="tx1"/>
            </a:solidFill>
            <a:miter lim="800000"/>
            <a:headEnd/>
            <a:tailEnd/>
          </a:ln>
        </p:spPr>
        <p:txBody>
          <a:bodyPr wrap="none" anchor="ctr"/>
          <a:lstStyle/>
          <a:p>
            <a:endParaRPr lang="tr-TR"/>
          </a:p>
        </p:txBody>
      </p:sp>
      <p:sp>
        <p:nvSpPr>
          <p:cNvPr id="46098" name="Text Box 18"/>
          <p:cNvSpPr txBox="1">
            <a:spLocks noChangeArrowheads="1"/>
          </p:cNvSpPr>
          <p:nvPr/>
        </p:nvSpPr>
        <p:spPr bwMode="auto">
          <a:xfrm>
            <a:off x="5472113" y="5287963"/>
            <a:ext cx="3671887" cy="517525"/>
          </a:xfrm>
          <a:prstGeom prst="rect">
            <a:avLst/>
          </a:prstGeom>
          <a:noFill/>
          <a:ln w="9525">
            <a:noFill/>
            <a:miter lim="800000"/>
            <a:headEnd/>
            <a:tailEnd/>
          </a:ln>
        </p:spPr>
        <p:txBody>
          <a:bodyPr>
            <a:spAutoFit/>
          </a:bodyPr>
          <a:lstStyle/>
          <a:p>
            <a:r>
              <a:rPr lang="tr-TR" sz="1400" dirty="0">
                <a:latin typeface="Arial" charset="0"/>
              </a:rPr>
              <a:t>Kök rezeksiyonu, </a:t>
            </a:r>
            <a:r>
              <a:rPr lang="tr-TR" sz="1400" dirty="0" err="1" smtClean="0">
                <a:latin typeface="Arial" charset="0"/>
              </a:rPr>
              <a:t>hemisection</a:t>
            </a:r>
            <a:r>
              <a:rPr lang="tr-TR" sz="1400" dirty="0">
                <a:latin typeface="Arial" charset="0"/>
              </a:rPr>
              <a:t>, </a:t>
            </a:r>
            <a:r>
              <a:rPr lang="tr-TR" sz="1400" dirty="0" err="1">
                <a:latin typeface="Arial" charset="0"/>
              </a:rPr>
              <a:t>reimplantasyon</a:t>
            </a:r>
            <a:r>
              <a:rPr lang="tr-TR" sz="1400" dirty="0">
                <a:latin typeface="Arial" charset="0"/>
              </a:rPr>
              <a:t> hatta çekim yapılabilir.</a:t>
            </a:r>
          </a:p>
        </p:txBody>
      </p:sp>
      <p:sp>
        <p:nvSpPr>
          <p:cNvPr id="46099" name="AutoShape 19"/>
          <p:cNvSpPr>
            <a:spLocks noChangeArrowheads="1"/>
          </p:cNvSpPr>
          <p:nvPr/>
        </p:nvSpPr>
        <p:spPr bwMode="auto">
          <a:xfrm>
            <a:off x="4356100" y="5373688"/>
            <a:ext cx="1154113" cy="215900"/>
          </a:xfrm>
          <a:prstGeom prst="rightArrow">
            <a:avLst>
              <a:gd name="adj1" fmla="val 50000"/>
              <a:gd name="adj2" fmla="val 133640"/>
            </a:avLst>
          </a:prstGeom>
          <a:solidFill>
            <a:schemeClr val="accent1"/>
          </a:solidFill>
          <a:ln w="9525">
            <a:solidFill>
              <a:schemeClr val="tx1"/>
            </a:solidFill>
            <a:miter lim="800000"/>
            <a:headEnd/>
            <a:tailEnd/>
          </a:ln>
        </p:spPr>
        <p:txBody>
          <a:bodyPr wrap="none" anchor="ctr"/>
          <a:lstStyle/>
          <a:p>
            <a:endParaRPr lang="tr-TR"/>
          </a:p>
        </p:txBody>
      </p:sp>
      <p:sp>
        <p:nvSpPr>
          <p:cNvPr id="46100" name="Text Box 20"/>
          <p:cNvSpPr txBox="1">
            <a:spLocks noChangeArrowheads="1"/>
          </p:cNvSpPr>
          <p:nvPr/>
        </p:nvSpPr>
        <p:spPr bwMode="auto">
          <a:xfrm>
            <a:off x="5559425" y="6021388"/>
            <a:ext cx="3584575" cy="517525"/>
          </a:xfrm>
          <a:prstGeom prst="rect">
            <a:avLst/>
          </a:prstGeom>
          <a:noFill/>
          <a:ln w="9525">
            <a:noFill/>
            <a:miter lim="800000"/>
            <a:headEnd/>
            <a:tailEnd/>
          </a:ln>
        </p:spPr>
        <p:txBody>
          <a:bodyPr>
            <a:spAutoFit/>
          </a:bodyPr>
          <a:lstStyle/>
          <a:p>
            <a:r>
              <a:rPr lang="tr-TR" sz="1400">
                <a:latin typeface="Arial" charset="0"/>
              </a:rPr>
              <a:t>Kök kanal tedavisi ve apikal rezeksiyon uygulanır.</a:t>
            </a:r>
          </a:p>
        </p:txBody>
      </p:sp>
      <p:sp>
        <p:nvSpPr>
          <p:cNvPr id="46101" name="AutoShape 21"/>
          <p:cNvSpPr>
            <a:spLocks noChangeArrowheads="1"/>
          </p:cNvSpPr>
          <p:nvPr/>
        </p:nvSpPr>
        <p:spPr bwMode="auto">
          <a:xfrm>
            <a:off x="4211638" y="6165850"/>
            <a:ext cx="1154112" cy="215900"/>
          </a:xfrm>
          <a:prstGeom prst="rightArrow">
            <a:avLst>
              <a:gd name="adj1" fmla="val 50000"/>
              <a:gd name="adj2" fmla="val 133640"/>
            </a:avLst>
          </a:prstGeom>
          <a:solidFill>
            <a:schemeClr val="accent1"/>
          </a:solidFill>
          <a:ln w="9525">
            <a:solidFill>
              <a:schemeClr val="tx1"/>
            </a:solidFill>
            <a:miter lim="800000"/>
            <a:headEnd/>
            <a:tailEnd/>
          </a:ln>
        </p:spPr>
        <p:txBody>
          <a:bodyPr wrap="none" anchor="ctr"/>
          <a:lstStyle/>
          <a:p>
            <a:endParaRPr lang="tr-TR"/>
          </a:p>
        </p:txBody>
      </p:sp>
      <p:sp>
        <p:nvSpPr>
          <p:cNvPr id="46102" name="Rectangle 22"/>
          <p:cNvSpPr>
            <a:spLocks noChangeArrowheads="1"/>
          </p:cNvSpPr>
          <p:nvPr/>
        </p:nvSpPr>
        <p:spPr bwMode="auto">
          <a:xfrm>
            <a:off x="3203575" y="188913"/>
            <a:ext cx="3062288" cy="366712"/>
          </a:xfrm>
          <a:prstGeom prst="rect">
            <a:avLst/>
          </a:prstGeom>
          <a:noFill/>
          <a:ln w="9525">
            <a:noFill/>
            <a:miter lim="800000"/>
            <a:headEnd/>
            <a:tailEnd/>
          </a:ln>
        </p:spPr>
        <p:txBody>
          <a:bodyPr wrap="none">
            <a:spAutoFit/>
          </a:bodyPr>
          <a:lstStyle/>
          <a:p>
            <a:r>
              <a:rPr lang="tr-TR" sz="1800" b="1" u="sng" dirty="0">
                <a:latin typeface="Comic Sans MS" pitchFamily="66" charset="0"/>
              </a:rPr>
              <a:t>VI- Kanalda alet kırılması</a:t>
            </a:r>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3"/>
          <p:cNvSpPr>
            <a:spLocks noGrp="1" noChangeArrowheads="1"/>
          </p:cNvSpPr>
          <p:nvPr>
            <p:ph type="body" idx="1"/>
          </p:nvPr>
        </p:nvSpPr>
        <p:spPr>
          <a:xfrm>
            <a:off x="468313" y="1052513"/>
            <a:ext cx="8229600" cy="4530725"/>
          </a:xfrm>
          <a:noFill/>
        </p:spPr>
        <p:txBody>
          <a:bodyPr/>
          <a:lstStyle/>
          <a:p>
            <a:pPr algn="just">
              <a:lnSpc>
                <a:spcPct val="90000"/>
              </a:lnSpc>
              <a:buFont typeface="Wingdings" pitchFamily="2" charset="2"/>
              <a:buNone/>
            </a:pPr>
            <a:r>
              <a:rPr lang="tr-TR" sz="2400" dirty="0" smtClean="0">
                <a:effectLst/>
              </a:rPr>
              <a:t>	</a:t>
            </a:r>
            <a:endParaRPr lang="tr-TR" sz="2400" b="1" dirty="0" smtClean="0">
              <a:effectLst/>
            </a:endParaRPr>
          </a:p>
          <a:p>
            <a:pPr algn="just">
              <a:lnSpc>
                <a:spcPct val="90000"/>
              </a:lnSpc>
              <a:buFont typeface="Wingdings" pitchFamily="2" charset="2"/>
              <a:buNone/>
            </a:pPr>
            <a:endParaRPr lang="tr-TR" sz="2400" b="1" dirty="0" smtClean="0">
              <a:effectLst/>
            </a:endParaRPr>
          </a:p>
          <a:p>
            <a:pPr algn="just">
              <a:lnSpc>
                <a:spcPct val="90000"/>
              </a:lnSpc>
              <a:buFont typeface="Wingdings" pitchFamily="2" charset="2"/>
              <a:buNone/>
            </a:pPr>
            <a:r>
              <a:rPr lang="tr-TR" sz="2400" b="1" dirty="0" smtClean="0">
                <a:effectLst/>
              </a:rPr>
              <a:t>	Alet kırılmalarında </a:t>
            </a:r>
            <a:r>
              <a:rPr lang="tr-TR" sz="2400" b="1" dirty="0" err="1" smtClean="0">
                <a:effectLst/>
              </a:rPr>
              <a:t>endodontik</a:t>
            </a:r>
            <a:r>
              <a:rPr lang="tr-TR" sz="2400" b="1" dirty="0" smtClean="0">
                <a:effectLst/>
              </a:rPr>
              <a:t> tedavi öncesi </a:t>
            </a:r>
            <a:r>
              <a:rPr lang="tr-TR" sz="2400" b="1" dirty="0" err="1" smtClean="0">
                <a:effectLst/>
              </a:rPr>
              <a:t>pulpa</a:t>
            </a:r>
            <a:r>
              <a:rPr lang="tr-TR" sz="2400" b="1" dirty="0" smtClean="0">
                <a:effectLst/>
              </a:rPr>
              <a:t> ve </a:t>
            </a:r>
            <a:r>
              <a:rPr lang="tr-TR" sz="2400" b="1" dirty="0" err="1" smtClean="0">
                <a:effectLst/>
              </a:rPr>
              <a:t>periapikal</a:t>
            </a:r>
            <a:r>
              <a:rPr lang="tr-TR" sz="2400" b="1" dirty="0" smtClean="0">
                <a:effectLst/>
              </a:rPr>
              <a:t> dokuların durumu, tedavinin hangi durumda olduğu, kırık aletin  yeri, şekli ,tıkama derecesi yapılacak müdahale yönünden önemli faktörlerdir.</a:t>
            </a:r>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a:noFill/>
        </p:spPr>
        <p:txBody>
          <a:bodyPr/>
          <a:lstStyle/>
          <a:p>
            <a:r>
              <a:rPr lang="tr-TR" sz="4000" b="1" dirty="0" smtClean="0">
                <a:solidFill>
                  <a:srgbClr val="FFFF00"/>
                </a:solidFill>
                <a:effectLst/>
              </a:rPr>
              <a:t>1-Kanalın </a:t>
            </a:r>
            <a:r>
              <a:rPr lang="tr-TR" sz="4000" b="1" dirty="0" err="1" smtClean="0">
                <a:solidFill>
                  <a:srgbClr val="FFFF00"/>
                </a:solidFill>
                <a:effectLst/>
              </a:rPr>
              <a:t>koronal</a:t>
            </a:r>
            <a:r>
              <a:rPr lang="tr-TR" sz="4000" b="1" dirty="0" smtClean="0">
                <a:solidFill>
                  <a:srgbClr val="FFFF00"/>
                </a:solidFill>
                <a:effectLst/>
              </a:rPr>
              <a:t> üçlüsünde kırılmış ise;</a:t>
            </a:r>
          </a:p>
        </p:txBody>
      </p:sp>
      <p:sp>
        <p:nvSpPr>
          <p:cNvPr id="48131" name="Rectangle 3"/>
          <p:cNvSpPr>
            <a:spLocks noGrp="1" noChangeArrowheads="1"/>
          </p:cNvSpPr>
          <p:nvPr>
            <p:ph type="body" idx="1"/>
          </p:nvPr>
        </p:nvSpPr>
        <p:spPr>
          <a:xfrm>
            <a:off x="457200" y="1706563"/>
            <a:ext cx="8229600" cy="4530725"/>
          </a:xfrm>
          <a:noFill/>
        </p:spPr>
        <p:txBody>
          <a:bodyPr/>
          <a:lstStyle/>
          <a:p>
            <a:pPr algn="just">
              <a:buFont typeface="Wingdings" pitchFamily="2" charset="2"/>
              <a:buNone/>
            </a:pPr>
            <a:r>
              <a:rPr lang="tr-TR" sz="2800" dirty="0" smtClean="0">
                <a:effectLst/>
              </a:rPr>
              <a:t>	</a:t>
            </a:r>
            <a:r>
              <a:rPr lang="tr-TR" sz="2800" b="1" dirty="0" smtClean="0">
                <a:effectLst/>
              </a:rPr>
              <a:t>En sık görülen kırılma nedeni eğe ve </a:t>
            </a:r>
            <a:r>
              <a:rPr lang="tr-TR" sz="2800" b="1" dirty="0" err="1" smtClean="0">
                <a:effectLst/>
              </a:rPr>
              <a:t>reamerların</a:t>
            </a:r>
            <a:r>
              <a:rPr lang="tr-TR" sz="2800" b="1" dirty="0" smtClean="0">
                <a:effectLst/>
              </a:rPr>
              <a:t> kanalda sıkıştıktan sonra çevrilmeye çalışılmasıdır. Kırık parçanın görünen kısmı eğe </a:t>
            </a:r>
            <a:r>
              <a:rPr lang="tr-TR" sz="2800" b="1" dirty="0" err="1" smtClean="0">
                <a:effectLst/>
              </a:rPr>
              <a:t>ekstraktörü</a:t>
            </a:r>
            <a:r>
              <a:rPr lang="tr-TR" sz="2800" b="1" dirty="0" smtClean="0">
                <a:effectLst/>
              </a:rPr>
              <a:t> veya ucu inceltilmiş </a:t>
            </a:r>
            <a:r>
              <a:rPr lang="tr-TR" sz="2800" b="1" dirty="0" err="1" smtClean="0">
                <a:effectLst/>
              </a:rPr>
              <a:t>hemostatik</a:t>
            </a:r>
            <a:r>
              <a:rPr lang="tr-TR" sz="2800" b="1" dirty="0" smtClean="0">
                <a:effectLst/>
              </a:rPr>
              <a:t> pens ile tutulup çekilir. Gerektiğinde uzun </a:t>
            </a:r>
            <a:r>
              <a:rPr lang="tr-TR" sz="2800" b="1" dirty="0" err="1" smtClean="0">
                <a:effectLst/>
              </a:rPr>
              <a:t>frezlerle</a:t>
            </a:r>
            <a:r>
              <a:rPr lang="tr-TR" sz="2800" b="1" dirty="0" smtClean="0">
                <a:effectLst/>
              </a:rPr>
              <a:t> çevre dokulardan aşındırma yapılarak alet serbestleştirilmeye çalışılır.</a:t>
            </a:r>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a:noFill/>
        </p:spPr>
        <p:txBody>
          <a:bodyPr/>
          <a:lstStyle/>
          <a:p>
            <a:r>
              <a:rPr lang="tr-TR" sz="4000" b="1" dirty="0" smtClean="0">
                <a:solidFill>
                  <a:srgbClr val="FFFF00"/>
                </a:solidFill>
                <a:effectLst/>
              </a:rPr>
              <a:t>2-Kanalın orta üçlüsünde alet kırılmış ise;</a:t>
            </a:r>
          </a:p>
        </p:txBody>
      </p:sp>
      <p:sp>
        <p:nvSpPr>
          <p:cNvPr id="49155" name="Rectangle 3"/>
          <p:cNvSpPr>
            <a:spLocks noGrp="1" noChangeArrowheads="1"/>
          </p:cNvSpPr>
          <p:nvPr>
            <p:ph type="body" idx="1"/>
          </p:nvPr>
        </p:nvSpPr>
        <p:spPr>
          <a:xfrm>
            <a:off x="468313" y="1844675"/>
            <a:ext cx="8229600" cy="4530725"/>
          </a:xfrm>
          <a:noFill/>
        </p:spPr>
        <p:txBody>
          <a:bodyPr/>
          <a:lstStyle/>
          <a:p>
            <a:pPr algn="just">
              <a:lnSpc>
                <a:spcPct val="90000"/>
              </a:lnSpc>
              <a:buFont typeface="Wingdings" pitchFamily="2" charset="2"/>
              <a:buNone/>
            </a:pPr>
            <a:r>
              <a:rPr lang="tr-TR" sz="2800" dirty="0" smtClean="0">
                <a:effectLst/>
              </a:rPr>
              <a:t>	</a:t>
            </a:r>
            <a:r>
              <a:rPr lang="tr-TR" sz="2800" b="1" dirty="0" smtClean="0">
                <a:effectLst/>
              </a:rPr>
              <a:t>Bu gibi durumlarda kırık parçayı çıkarmaya çalışmak kanalda aşırı derecede genişletmeyi gerektireceğinden kökün zayıflamasına neden olacaktır. Bu nedenle tedavi çoğunlukla kırık aletin yanından </a:t>
            </a:r>
            <a:r>
              <a:rPr lang="tr-TR" sz="2800" b="1" dirty="0" err="1" smtClean="0">
                <a:effectLst/>
              </a:rPr>
              <a:t>apikale</a:t>
            </a:r>
            <a:r>
              <a:rPr lang="tr-TR" sz="2800" b="1" dirty="0" smtClean="0">
                <a:effectLst/>
              </a:rPr>
              <a:t> geçilerek kanalın tüm uzunluğunca normal genişletme ve yıkama işlemlerini içerecek şekilde normal kanal prosedürü uygulanarak yapılır.</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8" name="6 Metin kutusu"/>
          <p:cNvSpPr txBox="1">
            <a:spLocks noChangeArrowheads="1"/>
          </p:cNvSpPr>
          <p:nvPr/>
        </p:nvSpPr>
        <p:spPr bwMode="auto">
          <a:xfrm>
            <a:off x="0" y="1341438"/>
            <a:ext cx="1265238" cy="400050"/>
          </a:xfrm>
          <a:prstGeom prst="rect">
            <a:avLst/>
          </a:prstGeom>
          <a:noFill/>
          <a:ln w="9525">
            <a:noFill/>
            <a:miter lim="800000"/>
            <a:headEnd/>
            <a:tailEnd/>
          </a:ln>
        </p:spPr>
        <p:txBody>
          <a:bodyPr>
            <a:spAutoFit/>
          </a:bodyPr>
          <a:lstStyle/>
          <a:p>
            <a:endParaRPr lang="tr-TR"/>
          </a:p>
        </p:txBody>
      </p:sp>
      <p:sp>
        <p:nvSpPr>
          <p:cNvPr id="1030" name="Rectangle 8"/>
          <p:cNvSpPr>
            <a:spLocks noChangeArrowheads="1"/>
          </p:cNvSpPr>
          <p:nvPr/>
        </p:nvSpPr>
        <p:spPr bwMode="auto">
          <a:xfrm>
            <a:off x="395288" y="386661"/>
            <a:ext cx="8424862" cy="954107"/>
          </a:xfrm>
          <a:prstGeom prst="rect">
            <a:avLst/>
          </a:prstGeom>
          <a:noFill/>
          <a:ln w="9525">
            <a:noFill/>
            <a:miter lim="800000"/>
            <a:headEnd/>
            <a:tailEnd/>
          </a:ln>
        </p:spPr>
        <p:txBody>
          <a:bodyPr wrap="square">
            <a:spAutoFit/>
          </a:bodyPr>
          <a:lstStyle/>
          <a:p>
            <a:pPr algn="ctr"/>
            <a:r>
              <a:rPr lang="tr-TR" sz="2800" b="1" dirty="0">
                <a:solidFill>
                  <a:srgbClr val="FFFF66"/>
                </a:solidFill>
              </a:rPr>
              <a:t>1.Hatalı teşhis ve buna paralel olarak hatalı tedavi yönteminin uygulanması</a:t>
            </a:r>
          </a:p>
        </p:txBody>
      </p:sp>
      <p:sp>
        <p:nvSpPr>
          <p:cNvPr id="11" name="7 Metin kutusu"/>
          <p:cNvSpPr txBox="1">
            <a:spLocks noChangeArrowheads="1"/>
          </p:cNvSpPr>
          <p:nvPr/>
        </p:nvSpPr>
        <p:spPr bwMode="auto">
          <a:xfrm>
            <a:off x="611560" y="1700808"/>
            <a:ext cx="7848872" cy="3785652"/>
          </a:xfrm>
          <a:prstGeom prst="rect">
            <a:avLst/>
          </a:prstGeom>
          <a:noFill/>
          <a:ln w="9525">
            <a:noFill/>
            <a:miter lim="800000"/>
            <a:headEnd/>
            <a:tailEnd/>
          </a:ln>
        </p:spPr>
        <p:txBody>
          <a:bodyPr wrap="square">
            <a:spAutoFit/>
          </a:bodyPr>
          <a:lstStyle/>
          <a:p>
            <a:pPr algn="just"/>
            <a:r>
              <a:rPr lang="tr-TR" sz="2400" b="1" dirty="0" err="1" smtClean="0"/>
              <a:t>Endodontide</a:t>
            </a:r>
            <a:r>
              <a:rPr lang="tr-TR" sz="2400" b="1" dirty="0" smtClean="0"/>
              <a:t> hekimin, eksiksiz bir teşhis elde etmesi için;</a:t>
            </a:r>
          </a:p>
          <a:p>
            <a:pPr algn="just"/>
            <a:endParaRPr lang="tr-TR" sz="2400" b="1" dirty="0"/>
          </a:p>
          <a:p>
            <a:pPr algn="just"/>
            <a:r>
              <a:rPr lang="tr-TR" sz="2400" b="1" dirty="0" smtClean="0"/>
              <a:t>1-Ağrı ile ilgili bulguları,</a:t>
            </a:r>
          </a:p>
          <a:p>
            <a:pPr algn="just"/>
            <a:r>
              <a:rPr lang="tr-TR" sz="2400" b="1" dirty="0" smtClean="0"/>
              <a:t>2-Diş sert dokularındaki madde kaybı ile ilgili bulguları,</a:t>
            </a:r>
          </a:p>
          <a:p>
            <a:pPr algn="just"/>
            <a:r>
              <a:rPr lang="tr-TR" sz="2400" b="1" dirty="0" smtClean="0"/>
              <a:t>3-Dişteki renk değişikliğini,</a:t>
            </a:r>
          </a:p>
          <a:p>
            <a:pPr algn="just"/>
            <a:r>
              <a:rPr lang="tr-TR" sz="2400" b="1" dirty="0" smtClean="0"/>
              <a:t>4-Mukoza ve </a:t>
            </a:r>
            <a:r>
              <a:rPr lang="tr-TR" sz="2400" b="1" dirty="0" err="1" smtClean="0"/>
              <a:t>gingivadaki</a:t>
            </a:r>
            <a:r>
              <a:rPr lang="tr-TR" sz="2400" b="1" dirty="0" smtClean="0"/>
              <a:t> değişiklikleri,</a:t>
            </a:r>
          </a:p>
          <a:p>
            <a:pPr algn="just"/>
            <a:r>
              <a:rPr lang="tr-TR" sz="2400" b="1" dirty="0" smtClean="0"/>
              <a:t>5-</a:t>
            </a:r>
            <a:r>
              <a:rPr lang="tr-TR" sz="2400" b="1" dirty="0" err="1" smtClean="0"/>
              <a:t>Vitalite</a:t>
            </a:r>
            <a:r>
              <a:rPr lang="tr-TR" sz="2400" b="1" dirty="0" smtClean="0"/>
              <a:t> testlerini,</a:t>
            </a:r>
          </a:p>
          <a:p>
            <a:pPr algn="just"/>
            <a:r>
              <a:rPr lang="tr-TR" sz="2400" b="1" dirty="0" smtClean="0"/>
              <a:t>6-Radyografik bulguları değerlendirmelidir.</a:t>
            </a:r>
            <a:endParaRPr lang="tr-TR" sz="2400" b="1" dirty="0"/>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a:noFill/>
        </p:spPr>
        <p:txBody>
          <a:bodyPr/>
          <a:lstStyle/>
          <a:p>
            <a:r>
              <a:rPr lang="tr-TR" sz="4000" b="1" dirty="0" smtClean="0">
                <a:solidFill>
                  <a:srgbClr val="FFFF00"/>
                </a:solidFill>
                <a:effectLst/>
              </a:rPr>
              <a:t>3-Kanalın </a:t>
            </a:r>
            <a:r>
              <a:rPr lang="tr-TR" sz="4000" b="1" dirty="0" err="1" smtClean="0">
                <a:solidFill>
                  <a:srgbClr val="FFFF00"/>
                </a:solidFill>
                <a:effectLst/>
              </a:rPr>
              <a:t>apikal</a:t>
            </a:r>
            <a:r>
              <a:rPr lang="tr-TR" sz="4000" b="1" dirty="0" smtClean="0">
                <a:solidFill>
                  <a:srgbClr val="FFFF00"/>
                </a:solidFill>
                <a:effectLst/>
              </a:rPr>
              <a:t> üçlüsünde alet kırılmış ise;</a:t>
            </a:r>
          </a:p>
        </p:txBody>
      </p:sp>
      <p:sp>
        <p:nvSpPr>
          <p:cNvPr id="50179" name="Rectangle 3"/>
          <p:cNvSpPr>
            <a:spLocks noGrp="1" noChangeArrowheads="1"/>
          </p:cNvSpPr>
          <p:nvPr>
            <p:ph type="body" idx="1"/>
          </p:nvPr>
        </p:nvSpPr>
        <p:spPr>
          <a:xfrm>
            <a:off x="468313" y="1916113"/>
            <a:ext cx="8229600" cy="4530725"/>
          </a:xfrm>
          <a:noFill/>
        </p:spPr>
        <p:txBody>
          <a:bodyPr/>
          <a:lstStyle/>
          <a:p>
            <a:pPr algn="just">
              <a:buFont typeface="Wingdings" pitchFamily="2" charset="2"/>
              <a:buNone/>
            </a:pPr>
            <a:r>
              <a:rPr lang="tr-TR" dirty="0" smtClean="0">
                <a:effectLst/>
              </a:rPr>
              <a:t>	</a:t>
            </a:r>
            <a:r>
              <a:rPr lang="tr-TR" b="1" dirty="0" smtClean="0">
                <a:effectLst/>
              </a:rPr>
              <a:t>Eğer iyi bir </a:t>
            </a:r>
            <a:r>
              <a:rPr lang="tr-TR" b="1" dirty="0" err="1" smtClean="0">
                <a:effectLst/>
              </a:rPr>
              <a:t>apikal</a:t>
            </a:r>
            <a:r>
              <a:rPr lang="tr-TR" b="1" dirty="0" smtClean="0">
                <a:effectLst/>
              </a:rPr>
              <a:t> tıkama oluşmuş ise kırık parçanın üzerine kanal tedavisi uygulanır. Hastanın uzun süre takibi gerekir. Tedavi başarısız sonuçlanır ise </a:t>
            </a:r>
            <a:r>
              <a:rPr lang="tr-TR" b="1" dirty="0" err="1" smtClean="0">
                <a:effectLst/>
              </a:rPr>
              <a:t>periapikal</a:t>
            </a:r>
            <a:r>
              <a:rPr lang="tr-TR" b="1" dirty="0" smtClean="0">
                <a:effectLst/>
              </a:rPr>
              <a:t> cerrahi ve </a:t>
            </a:r>
            <a:r>
              <a:rPr lang="tr-TR" b="1" dirty="0" err="1" smtClean="0">
                <a:effectLst/>
              </a:rPr>
              <a:t>retrograd</a:t>
            </a:r>
            <a:r>
              <a:rPr lang="tr-TR" b="1" dirty="0" smtClean="0">
                <a:effectLst/>
              </a:rPr>
              <a:t> dolgu yapılarak </a:t>
            </a:r>
            <a:r>
              <a:rPr lang="tr-TR" b="1" dirty="0" err="1" smtClean="0">
                <a:effectLst/>
              </a:rPr>
              <a:t>apikal</a:t>
            </a:r>
            <a:r>
              <a:rPr lang="tr-TR" b="1" dirty="0" smtClean="0">
                <a:effectLst/>
              </a:rPr>
              <a:t> tıkama yeniden sağlanır.</a:t>
            </a:r>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3"/>
          <p:cNvSpPr>
            <a:spLocks noGrp="1" noChangeArrowheads="1"/>
          </p:cNvSpPr>
          <p:nvPr>
            <p:ph type="body" idx="1"/>
          </p:nvPr>
        </p:nvSpPr>
        <p:spPr>
          <a:xfrm>
            <a:off x="323850" y="620713"/>
            <a:ext cx="8229600" cy="5616575"/>
          </a:xfrm>
          <a:noFill/>
        </p:spPr>
        <p:txBody>
          <a:bodyPr/>
          <a:lstStyle/>
          <a:p>
            <a:pPr>
              <a:lnSpc>
                <a:spcPct val="90000"/>
              </a:lnSpc>
              <a:buFont typeface="Wingdings" pitchFamily="2" charset="2"/>
              <a:buNone/>
            </a:pPr>
            <a:r>
              <a:rPr lang="tr-TR" sz="2400" dirty="0" smtClean="0">
                <a:effectLst/>
              </a:rPr>
              <a:t>	</a:t>
            </a:r>
            <a:r>
              <a:rPr lang="tr-TR" sz="2400" b="1" u="sng" dirty="0" smtClean="0">
                <a:effectLst/>
              </a:rPr>
              <a:t>Kırık parça </a:t>
            </a:r>
            <a:r>
              <a:rPr lang="tr-TR" sz="2400" b="1" u="sng" dirty="0" err="1" smtClean="0">
                <a:effectLst/>
              </a:rPr>
              <a:t>apeksten</a:t>
            </a:r>
            <a:r>
              <a:rPr lang="tr-TR" sz="2400" b="1" u="sng" dirty="0" smtClean="0">
                <a:effectLst/>
              </a:rPr>
              <a:t> dışarı çıkmış ise:</a:t>
            </a:r>
            <a:r>
              <a:rPr lang="tr-TR" sz="2400" b="1" dirty="0" smtClean="0">
                <a:effectLst/>
              </a:rPr>
              <a:t> </a:t>
            </a:r>
          </a:p>
          <a:p>
            <a:pPr>
              <a:lnSpc>
                <a:spcPct val="90000"/>
              </a:lnSpc>
              <a:buFont typeface="Wingdings" pitchFamily="2" charset="2"/>
              <a:buNone/>
            </a:pPr>
            <a:endParaRPr lang="tr-TR" sz="2400" b="1" dirty="0" smtClean="0">
              <a:effectLst/>
            </a:endParaRPr>
          </a:p>
          <a:p>
            <a:pPr algn="just">
              <a:lnSpc>
                <a:spcPct val="90000"/>
              </a:lnSpc>
              <a:buFont typeface="Wingdings" pitchFamily="2" charset="2"/>
              <a:buNone/>
            </a:pPr>
            <a:r>
              <a:rPr lang="tr-TR" sz="2400" b="1" dirty="0" smtClean="0">
                <a:effectLst/>
              </a:rPr>
              <a:t>	</a:t>
            </a:r>
            <a:r>
              <a:rPr lang="tr-TR" sz="2400" b="1" dirty="0" err="1" smtClean="0">
                <a:effectLst/>
              </a:rPr>
              <a:t>Periapikal</a:t>
            </a:r>
            <a:r>
              <a:rPr lang="tr-TR" sz="2400" b="1" dirty="0" smtClean="0">
                <a:effectLst/>
              </a:rPr>
              <a:t> dokularda </a:t>
            </a:r>
            <a:r>
              <a:rPr lang="tr-TR" sz="2400" b="1" dirty="0" err="1" smtClean="0">
                <a:effectLst/>
              </a:rPr>
              <a:t>irritasyona</a:t>
            </a:r>
            <a:r>
              <a:rPr lang="tr-TR" sz="2400" b="1" dirty="0" smtClean="0">
                <a:effectLst/>
              </a:rPr>
              <a:t> neden olur ve yine </a:t>
            </a:r>
            <a:r>
              <a:rPr lang="tr-TR" sz="2400" b="1" dirty="0" err="1" smtClean="0">
                <a:effectLst/>
              </a:rPr>
              <a:t>apikal</a:t>
            </a:r>
            <a:r>
              <a:rPr lang="tr-TR" sz="2400" b="1" dirty="0" smtClean="0">
                <a:effectLst/>
              </a:rPr>
              <a:t> cerrahi yöntemiyle çıkarılıp kanalın doldurulması yoluna gidilir. </a:t>
            </a:r>
            <a:r>
              <a:rPr lang="tr-TR" sz="2400" b="1" dirty="0" err="1" smtClean="0">
                <a:effectLst/>
              </a:rPr>
              <a:t>Apikal</a:t>
            </a:r>
            <a:r>
              <a:rPr lang="tr-TR" sz="2400" b="1" dirty="0" smtClean="0">
                <a:effectLst/>
              </a:rPr>
              <a:t> cerrahi işlemi yapılamıyorsa, </a:t>
            </a:r>
            <a:r>
              <a:rPr lang="tr-TR" sz="2400" b="1" dirty="0" err="1" smtClean="0">
                <a:effectLst/>
              </a:rPr>
              <a:t>hemiseksiyon</a:t>
            </a:r>
            <a:r>
              <a:rPr lang="tr-TR" sz="2400" b="1" dirty="0" smtClean="0">
                <a:effectLst/>
              </a:rPr>
              <a:t>, </a:t>
            </a:r>
            <a:r>
              <a:rPr lang="tr-TR" sz="2400" b="1" dirty="0" err="1" smtClean="0">
                <a:effectLst/>
              </a:rPr>
              <a:t>reimplantasyon</a:t>
            </a:r>
            <a:r>
              <a:rPr lang="tr-TR" sz="2400" b="1" dirty="0" smtClean="0">
                <a:effectLst/>
              </a:rPr>
              <a:t> ve kök </a:t>
            </a:r>
            <a:r>
              <a:rPr lang="tr-TR" sz="2400" b="1" dirty="0" err="1" smtClean="0">
                <a:effectLst/>
              </a:rPr>
              <a:t>amputasyonu</a:t>
            </a:r>
            <a:r>
              <a:rPr lang="tr-TR" sz="2400" b="1" dirty="0" smtClean="0">
                <a:effectLst/>
              </a:rPr>
              <a:t> hatta çekim yapılabilir. Kırık parça </a:t>
            </a:r>
            <a:r>
              <a:rPr lang="tr-TR" sz="2400" b="1" dirty="0" err="1" smtClean="0">
                <a:effectLst/>
              </a:rPr>
              <a:t>periapekste</a:t>
            </a:r>
            <a:r>
              <a:rPr lang="tr-TR" sz="2400" b="1" dirty="0" smtClean="0">
                <a:effectLst/>
              </a:rPr>
              <a:t> kaldığında ise paslanmaz çelik vücutta yabancı cisim reaksiyonu göstereceğinden etrafı </a:t>
            </a:r>
            <a:r>
              <a:rPr lang="tr-TR" sz="2400" b="1" dirty="0" err="1" smtClean="0">
                <a:effectLst/>
              </a:rPr>
              <a:t>fibröz</a:t>
            </a:r>
            <a:r>
              <a:rPr lang="tr-TR" sz="2400" b="1" dirty="0" smtClean="0">
                <a:effectLst/>
              </a:rPr>
              <a:t> doku ile çevrelenir. Bildirilen olgularda aletin yer değiştirdiğine rastlanmamıştır. Yine diş uzun süre takip edilmelidir.</a:t>
            </a:r>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4"/>
          <p:cNvSpPr>
            <a:spLocks noChangeArrowheads="1"/>
          </p:cNvSpPr>
          <p:nvPr/>
        </p:nvSpPr>
        <p:spPr bwMode="auto">
          <a:xfrm>
            <a:off x="179388" y="246063"/>
            <a:ext cx="8894762" cy="457200"/>
          </a:xfrm>
          <a:prstGeom prst="rect">
            <a:avLst/>
          </a:prstGeom>
          <a:noFill/>
          <a:ln w="9525">
            <a:noFill/>
            <a:miter lim="800000"/>
            <a:headEnd/>
            <a:tailEnd/>
          </a:ln>
        </p:spPr>
        <p:txBody>
          <a:bodyPr wrap="none">
            <a:spAutoFit/>
          </a:bodyPr>
          <a:lstStyle/>
          <a:p>
            <a:pPr>
              <a:spcBef>
                <a:spcPct val="20000"/>
              </a:spcBef>
              <a:buClr>
                <a:schemeClr val="hlink"/>
              </a:buClr>
              <a:buSzPct val="80000"/>
              <a:buFont typeface="Wingdings" pitchFamily="2" charset="2"/>
              <a:buNone/>
            </a:pPr>
            <a:r>
              <a:rPr lang="tr-TR" sz="2400" b="1"/>
              <a:t>Kanalda alet kırılmalarından korunma ve önlemleri</a:t>
            </a:r>
          </a:p>
        </p:txBody>
      </p:sp>
      <p:sp>
        <p:nvSpPr>
          <p:cNvPr id="56323" name="Text Box 5"/>
          <p:cNvSpPr txBox="1">
            <a:spLocks noChangeArrowheads="1"/>
          </p:cNvSpPr>
          <p:nvPr/>
        </p:nvSpPr>
        <p:spPr bwMode="auto">
          <a:xfrm>
            <a:off x="755650" y="908050"/>
            <a:ext cx="7632700" cy="5584825"/>
          </a:xfrm>
          <a:prstGeom prst="rect">
            <a:avLst/>
          </a:prstGeom>
          <a:noFill/>
          <a:ln w="9525">
            <a:noFill/>
            <a:miter lim="800000"/>
            <a:headEnd/>
            <a:tailEnd/>
          </a:ln>
        </p:spPr>
        <p:txBody>
          <a:bodyPr>
            <a:spAutoFit/>
          </a:bodyPr>
          <a:lstStyle/>
          <a:p>
            <a:pPr>
              <a:buFont typeface="Wingdings" pitchFamily="2" charset="2"/>
              <a:buChar char="Ø"/>
            </a:pPr>
            <a:r>
              <a:rPr lang="tr-TR" sz="1800" b="1"/>
              <a:t>Kanal aletleri numara sırasıyla ve numara atlamadan kullanılmalıdır. Şüphelenildiğinde bir küçük eğe kullanılır. Genişletme esnasında zaman zaman ara eğelemeler yapılır.</a:t>
            </a:r>
          </a:p>
          <a:p>
            <a:pPr>
              <a:buFont typeface="Wingdings" pitchFamily="2" charset="2"/>
              <a:buChar char="Ø"/>
            </a:pPr>
            <a:endParaRPr lang="tr-TR" sz="1800" b="1"/>
          </a:p>
          <a:p>
            <a:pPr>
              <a:buFont typeface="Wingdings" pitchFamily="2" charset="2"/>
              <a:buChar char="Ø"/>
            </a:pPr>
            <a:r>
              <a:rPr lang="tr-TR" sz="1800" b="1"/>
              <a:t>Kanal aletleri sıkıştığında zorlanmamalıdır.</a:t>
            </a:r>
          </a:p>
          <a:p>
            <a:pPr>
              <a:buFont typeface="Wingdings" pitchFamily="2" charset="2"/>
              <a:buChar char="Ø"/>
            </a:pPr>
            <a:endParaRPr lang="tr-TR" sz="1800" b="1"/>
          </a:p>
          <a:p>
            <a:pPr>
              <a:buFont typeface="Wingdings" pitchFamily="2" charset="2"/>
              <a:buChar char="Ø"/>
            </a:pPr>
            <a:r>
              <a:rPr lang="tr-TR" sz="1800" b="1"/>
              <a:t>Eğeleme işlemini kolaylaştırmak amacıyla tüm kanal aletleri ıslak bir ortamda kullanılmalıdır.</a:t>
            </a:r>
          </a:p>
          <a:p>
            <a:pPr>
              <a:buFont typeface="Wingdings" pitchFamily="2" charset="2"/>
              <a:buChar char="Ø"/>
            </a:pPr>
            <a:endParaRPr lang="tr-TR" sz="1800" b="1"/>
          </a:p>
          <a:p>
            <a:pPr>
              <a:buFont typeface="Wingdings" pitchFamily="2" charset="2"/>
              <a:buChar char="Ø"/>
            </a:pPr>
            <a:r>
              <a:rPr lang="tr-TR" sz="1800" b="1"/>
              <a:t>Paslanmaz çelik aletler karbon çeliğe tercih edilmelidir.</a:t>
            </a:r>
          </a:p>
          <a:p>
            <a:pPr>
              <a:buFont typeface="Wingdings" pitchFamily="2" charset="2"/>
              <a:buChar char="Ø"/>
            </a:pPr>
            <a:endParaRPr lang="tr-TR" sz="1800" b="1"/>
          </a:p>
          <a:p>
            <a:pPr>
              <a:buFont typeface="Wingdings" pitchFamily="2" charset="2"/>
              <a:buChar char="Ø"/>
            </a:pPr>
            <a:r>
              <a:rPr lang="tr-TR" sz="1800" b="1"/>
              <a:t>Aletler düzgün bir hat boyunca ana eksenleri doğrultusunda kullanılmalıdır.</a:t>
            </a:r>
          </a:p>
          <a:p>
            <a:pPr>
              <a:buFont typeface="Wingdings" pitchFamily="2" charset="2"/>
              <a:buChar char="Ø"/>
            </a:pPr>
            <a:endParaRPr lang="tr-TR" sz="1800" b="1"/>
          </a:p>
          <a:p>
            <a:pPr>
              <a:buFont typeface="Wingdings" pitchFamily="2" charset="2"/>
              <a:buChar char="Ø"/>
            </a:pPr>
            <a:r>
              <a:rPr lang="tr-TR" sz="1800" b="1"/>
              <a:t>Kanalda tirneflerden önce düz enstürmanlar </a:t>
            </a:r>
          </a:p>
          <a:p>
            <a:pPr>
              <a:buFont typeface="Wingdings" pitchFamily="2" charset="2"/>
              <a:buNone/>
            </a:pPr>
            <a:r>
              <a:rPr lang="tr-TR" sz="1800" b="1"/>
              <a:t>kullanılmalıdır. </a:t>
            </a:r>
          </a:p>
          <a:p>
            <a:pPr>
              <a:buFont typeface="Wingdings" pitchFamily="2" charset="2"/>
              <a:buChar char="Ø"/>
            </a:pPr>
            <a:endParaRPr lang="tr-TR" sz="1800" b="1"/>
          </a:p>
          <a:p>
            <a:pPr>
              <a:buFont typeface="Wingdings" pitchFamily="2" charset="2"/>
              <a:buChar char="Ø"/>
            </a:pPr>
            <a:r>
              <a:rPr lang="tr-TR" sz="1800" b="1"/>
              <a:t>Büyük numaralı aletler 3 den fazla küçük numaralı aletler ise 2 den fazla kullanılmamalıdır. </a:t>
            </a:r>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3"/>
          <p:cNvSpPr>
            <a:spLocks noGrp="1" noChangeArrowheads="1"/>
          </p:cNvSpPr>
          <p:nvPr>
            <p:ph type="body" idx="1"/>
          </p:nvPr>
        </p:nvSpPr>
        <p:spPr>
          <a:xfrm>
            <a:off x="457200" y="1706563"/>
            <a:ext cx="8229600" cy="4818062"/>
          </a:xfrm>
          <a:noFill/>
        </p:spPr>
        <p:txBody>
          <a:bodyPr/>
          <a:lstStyle/>
          <a:p>
            <a:pPr algn="just">
              <a:lnSpc>
                <a:spcPct val="80000"/>
              </a:lnSpc>
              <a:buFont typeface="Wingdings" pitchFamily="2" charset="2"/>
              <a:buNone/>
            </a:pPr>
            <a:r>
              <a:rPr lang="tr-TR" sz="2000" dirty="0" smtClean="0">
                <a:effectLst/>
              </a:rPr>
              <a:t>	</a:t>
            </a:r>
            <a:r>
              <a:rPr lang="tr-TR" sz="2000" b="1" dirty="0" smtClean="0">
                <a:effectLst/>
              </a:rPr>
              <a:t>Kanların temizlenip genişletilmesi sırasında serum fizyolojik, hidrojen peroksit, </a:t>
            </a:r>
            <a:r>
              <a:rPr lang="tr-TR" sz="2000" b="1" dirty="0" err="1" smtClean="0">
                <a:effectLst/>
              </a:rPr>
              <a:t>klorheksidin</a:t>
            </a:r>
            <a:r>
              <a:rPr lang="tr-TR" sz="2000" b="1" dirty="0" smtClean="0">
                <a:effectLst/>
              </a:rPr>
              <a:t> ve sodyum </a:t>
            </a:r>
            <a:r>
              <a:rPr lang="tr-TR" sz="2000" b="1" dirty="0" err="1" smtClean="0">
                <a:effectLst/>
              </a:rPr>
              <a:t>hipoklorit</a:t>
            </a:r>
            <a:r>
              <a:rPr lang="tr-TR" sz="2000" b="1" dirty="0" smtClean="0">
                <a:effectLst/>
              </a:rPr>
              <a:t> gibi çeşitli yıkama solüsyonları </a:t>
            </a:r>
            <a:r>
              <a:rPr lang="tr-TR" sz="2000" b="1" dirty="0" err="1" smtClean="0">
                <a:effectLst/>
              </a:rPr>
              <a:t>irrigasyon</a:t>
            </a:r>
            <a:r>
              <a:rPr lang="tr-TR" sz="2000" b="1" dirty="0" smtClean="0">
                <a:effectLst/>
              </a:rPr>
              <a:t> amacıyla kullanılmaktadır ve tüm solüsyonların </a:t>
            </a:r>
            <a:r>
              <a:rPr lang="tr-TR" sz="2000" b="1" dirty="0" err="1" smtClean="0">
                <a:effectLst/>
              </a:rPr>
              <a:t>periapikal</a:t>
            </a:r>
            <a:r>
              <a:rPr lang="tr-TR" sz="2000" b="1" dirty="0" smtClean="0">
                <a:effectLst/>
              </a:rPr>
              <a:t> dokulara taşıdığında potansiyel olarak reaksiyon oluşturma ihtimalleri vardır.</a:t>
            </a:r>
          </a:p>
          <a:p>
            <a:pPr algn="just">
              <a:lnSpc>
                <a:spcPct val="80000"/>
              </a:lnSpc>
              <a:buFont typeface="Wingdings" pitchFamily="2" charset="2"/>
              <a:buNone/>
            </a:pPr>
            <a:endParaRPr lang="tr-TR" sz="2000" b="1" dirty="0" smtClean="0">
              <a:effectLst/>
            </a:endParaRPr>
          </a:p>
          <a:p>
            <a:pPr algn="just">
              <a:lnSpc>
                <a:spcPct val="80000"/>
              </a:lnSpc>
              <a:buFont typeface="Wingdings" pitchFamily="2" charset="2"/>
              <a:buNone/>
            </a:pPr>
            <a:r>
              <a:rPr lang="tr-TR" sz="2000" b="1" dirty="0" smtClean="0">
                <a:effectLst/>
              </a:rPr>
              <a:t>	Çoğunluklada sodyum </a:t>
            </a:r>
            <a:r>
              <a:rPr lang="tr-TR" sz="2000" b="1" dirty="0" err="1" smtClean="0">
                <a:effectLst/>
              </a:rPr>
              <a:t>hipoklorit</a:t>
            </a:r>
            <a:r>
              <a:rPr lang="tr-TR" sz="2000" b="1" dirty="0" smtClean="0">
                <a:effectLst/>
              </a:rPr>
              <a:t> doku çözücü etkisi, </a:t>
            </a:r>
            <a:r>
              <a:rPr lang="tr-TR" sz="2000" b="1" dirty="0" err="1" smtClean="0">
                <a:effectLst/>
              </a:rPr>
              <a:t>lubrikant</a:t>
            </a:r>
            <a:r>
              <a:rPr lang="tr-TR" sz="2000" b="1" dirty="0" smtClean="0">
                <a:effectLst/>
              </a:rPr>
              <a:t> oluşu ve </a:t>
            </a:r>
            <a:r>
              <a:rPr lang="tr-TR" sz="2000" b="1" dirty="0" err="1" smtClean="0">
                <a:effectLst/>
              </a:rPr>
              <a:t>antibakteriyal</a:t>
            </a:r>
            <a:r>
              <a:rPr lang="tr-TR" sz="2000" b="1" dirty="0" smtClean="0">
                <a:effectLst/>
              </a:rPr>
              <a:t> etkisi nedeniyle en fazla tercih edilen solüsyon olmuştur. Tedavi sırasında </a:t>
            </a:r>
            <a:r>
              <a:rPr lang="tr-TR" sz="2000" b="1" dirty="0" err="1" smtClean="0">
                <a:effectLst/>
              </a:rPr>
              <a:t>NaOCl</a:t>
            </a:r>
            <a:r>
              <a:rPr lang="tr-TR" sz="2000" b="1" dirty="0" smtClean="0">
                <a:effectLst/>
              </a:rPr>
              <a:t> </a:t>
            </a:r>
            <a:r>
              <a:rPr lang="tr-TR" sz="2000" b="1" dirty="0" err="1" smtClean="0">
                <a:effectLst/>
              </a:rPr>
              <a:t>apeksten</a:t>
            </a:r>
            <a:r>
              <a:rPr lang="tr-TR" sz="2000" b="1" dirty="0" smtClean="0">
                <a:effectLst/>
              </a:rPr>
              <a:t> </a:t>
            </a:r>
            <a:r>
              <a:rPr lang="tr-TR" sz="2000" b="1" dirty="0" err="1" smtClean="0">
                <a:effectLst/>
              </a:rPr>
              <a:t>taşdığında</a:t>
            </a:r>
            <a:r>
              <a:rPr lang="tr-TR" sz="2000" b="1" dirty="0" smtClean="0">
                <a:effectLst/>
              </a:rPr>
              <a:t> öncelikle hasta durumu hakkında bilgilendirmeli ve kanal saf su ile yıkanmalı, ağrıyı kontrol altına almak için analjezik </a:t>
            </a:r>
            <a:r>
              <a:rPr lang="tr-TR" sz="2000" b="1" dirty="0" err="1" smtClean="0">
                <a:effectLst/>
              </a:rPr>
              <a:t>sekonder</a:t>
            </a:r>
            <a:r>
              <a:rPr lang="tr-TR" sz="2000" b="1" dirty="0" smtClean="0">
                <a:effectLst/>
              </a:rPr>
              <a:t> enfeksiyon gelişmesini engellemek için antibiyotik verilmelidir. Yine gelişebilecek </a:t>
            </a:r>
            <a:r>
              <a:rPr lang="tr-TR" sz="2000" b="1" dirty="0" err="1" smtClean="0">
                <a:effectLst/>
              </a:rPr>
              <a:t>alllerjik</a:t>
            </a:r>
            <a:r>
              <a:rPr lang="tr-TR" sz="2000" b="1" dirty="0" smtClean="0">
                <a:effectLst/>
              </a:rPr>
              <a:t> bir reaksiyona karşı </a:t>
            </a:r>
            <a:r>
              <a:rPr lang="tr-TR" sz="2000" b="1" dirty="0" err="1" smtClean="0">
                <a:effectLst/>
              </a:rPr>
              <a:t>antihistamik</a:t>
            </a:r>
            <a:r>
              <a:rPr lang="tr-TR" sz="2000" b="1" dirty="0" smtClean="0">
                <a:effectLst/>
              </a:rPr>
              <a:t> kullanılması önerilmelidir. İlk 6 saat boyunca soğuk sonraki günlerde ılık su uygulaması yapılmalıdır.</a:t>
            </a:r>
          </a:p>
        </p:txBody>
      </p:sp>
      <p:sp>
        <p:nvSpPr>
          <p:cNvPr id="57347" name="Rectangle 6"/>
          <p:cNvSpPr>
            <a:spLocks noGrp="1" noChangeArrowheads="1"/>
          </p:cNvSpPr>
          <p:nvPr>
            <p:ph type="title"/>
          </p:nvPr>
        </p:nvSpPr>
        <p:spPr>
          <a:xfrm>
            <a:off x="457200" y="417513"/>
            <a:ext cx="8229600" cy="1139825"/>
          </a:xfrm>
          <a:noFill/>
        </p:spPr>
        <p:txBody>
          <a:bodyPr/>
          <a:lstStyle/>
          <a:p>
            <a:pPr algn="l" eaLnBrk="1" hangingPunct="1">
              <a:spcBef>
                <a:spcPct val="50000"/>
              </a:spcBef>
            </a:pPr>
            <a:r>
              <a:rPr lang="tr-TR" sz="4000" b="1" dirty="0" smtClean="0">
                <a:effectLst/>
              </a:rPr>
              <a:t>5-</a:t>
            </a:r>
            <a:r>
              <a:rPr lang="tr-TR" sz="4000" b="1" dirty="0" err="1" smtClean="0">
                <a:effectLst/>
              </a:rPr>
              <a:t>İrrigasyon</a:t>
            </a:r>
            <a:r>
              <a:rPr lang="tr-TR" sz="4000" b="1" dirty="0" smtClean="0">
                <a:effectLst/>
              </a:rPr>
              <a:t> sırasında oluşan komplikasyonlar</a:t>
            </a:r>
            <a:br>
              <a:rPr lang="tr-TR" sz="4000" b="1" dirty="0" smtClean="0">
                <a:effectLst/>
              </a:rPr>
            </a:br>
            <a:endParaRPr lang="tr-TR" sz="4000" b="1" dirty="0" smtClean="0">
              <a:effectLst/>
            </a:endParaRPr>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3"/>
          <p:cNvSpPr>
            <a:spLocks noGrp="1" noChangeArrowheads="1"/>
          </p:cNvSpPr>
          <p:nvPr>
            <p:ph type="body" idx="1"/>
          </p:nvPr>
        </p:nvSpPr>
        <p:spPr>
          <a:xfrm>
            <a:off x="468313" y="1268413"/>
            <a:ext cx="8229600" cy="4530725"/>
          </a:xfrm>
          <a:noFill/>
        </p:spPr>
        <p:txBody>
          <a:bodyPr/>
          <a:lstStyle/>
          <a:p>
            <a:pPr algn="just">
              <a:lnSpc>
                <a:spcPct val="80000"/>
              </a:lnSpc>
              <a:buFont typeface="Wingdings" pitchFamily="2" charset="2"/>
              <a:buNone/>
            </a:pPr>
            <a:r>
              <a:rPr lang="tr-TR" sz="2800" dirty="0" smtClean="0">
                <a:effectLst/>
              </a:rPr>
              <a:t>	</a:t>
            </a:r>
            <a:r>
              <a:rPr lang="tr-TR" sz="2800" b="1" dirty="0" smtClean="0">
                <a:effectLst/>
              </a:rPr>
              <a:t>Bu tür </a:t>
            </a:r>
            <a:r>
              <a:rPr lang="tr-TR" sz="2800" b="1" dirty="0" err="1" smtClean="0">
                <a:effectLst/>
              </a:rPr>
              <a:t>komplikasonların</a:t>
            </a:r>
            <a:r>
              <a:rPr lang="tr-TR" sz="2800" b="1" dirty="0" smtClean="0">
                <a:effectLst/>
              </a:rPr>
              <a:t> meydana gelmemesi için teşhis filminde kökte herhangi bir </a:t>
            </a:r>
            <a:r>
              <a:rPr lang="tr-TR" sz="2800" b="1" dirty="0" err="1" smtClean="0">
                <a:effectLst/>
              </a:rPr>
              <a:t>perforasyonun</a:t>
            </a:r>
            <a:r>
              <a:rPr lang="tr-TR" sz="2800" b="1" dirty="0" smtClean="0">
                <a:effectLst/>
              </a:rPr>
              <a:t> veya </a:t>
            </a:r>
            <a:r>
              <a:rPr lang="tr-TR" sz="2800" b="1" dirty="0" err="1" smtClean="0">
                <a:effectLst/>
              </a:rPr>
              <a:t>rezorbsiyonun</a:t>
            </a:r>
            <a:r>
              <a:rPr lang="tr-TR" sz="2800" b="1" dirty="0" smtClean="0">
                <a:effectLst/>
              </a:rPr>
              <a:t> olup olmadığı, üst </a:t>
            </a:r>
            <a:r>
              <a:rPr lang="tr-TR" sz="2800" b="1" dirty="0" err="1" smtClean="0">
                <a:effectLst/>
              </a:rPr>
              <a:t>molar</a:t>
            </a:r>
            <a:r>
              <a:rPr lang="tr-TR" sz="2800" b="1" dirty="0" smtClean="0">
                <a:effectLst/>
              </a:rPr>
              <a:t> dişlerin sinüs ile ilişkisi dikkatlice incelenmelidir. </a:t>
            </a:r>
          </a:p>
          <a:p>
            <a:pPr algn="just">
              <a:lnSpc>
                <a:spcPct val="80000"/>
              </a:lnSpc>
              <a:buFont typeface="Wingdings" pitchFamily="2" charset="2"/>
              <a:buNone/>
            </a:pPr>
            <a:endParaRPr lang="tr-TR" sz="2800" b="1" dirty="0" smtClean="0">
              <a:effectLst/>
            </a:endParaRPr>
          </a:p>
          <a:p>
            <a:pPr algn="just">
              <a:lnSpc>
                <a:spcPct val="80000"/>
              </a:lnSpc>
              <a:buFont typeface="Wingdings" pitchFamily="2" charset="2"/>
              <a:buNone/>
            </a:pPr>
            <a:r>
              <a:rPr lang="tr-TR" sz="2800" b="1" dirty="0" smtClean="0">
                <a:effectLst/>
              </a:rPr>
              <a:t>	Kök kanallarının </a:t>
            </a:r>
            <a:r>
              <a:rPr lang="tr-TR" sz="2800" b="1" dirty="0" err="1" smtClean="0">
                <a:effectLst/>
              </a:rPr>
              <a:t>irrigasyonu</a:t>
            </a:r>
            <a:r>
              <a:rPr lang="tr-TR" sz="2800" b="1" dirty="0" smtClean="0">
                <a:effectLst/>
              </a:rPr>
              <a:t> esnasında aşırı basınç uygulamamalı, iğnenin kanala sıkışması engellenmeli ve kanala solüsyon verilirken </a:t>
            </a:r>
            <a:r>
              <a:rPr lang="tr-TR" sz="2800" b="1" dirty="0" err="1" smtClean="0">
                <a:effectLst/>
              </a:rPr>
              <a:t>pulpa</a:t>
            </a:r>
            <a:r>
              <a:rPr lang="tr-TR" sz="2800" b="1" dirty="0" smtClean="0">
                <a:effectLst/>
              </a:rPr>
              <a:t> odasından dışarı aktığı gözlenmelidir.</a:t>
            </a:r>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4"/>
          <p:cNvSpPr>
            <a:spLocks noChangeArrowheads="1"/>
          </p:cNvSpPr>
          <p:nvPr/>
        </p:nvSpPr>
        <p:spPr bwMode="auto">
          <a:xfrm>
            <a:off x="107950" y="320675"/>
            <a:ext cx="8878888" cy="420688"/>
          </a:xfrm>
          <a:prstGeom prst="rect">
            <a:avLst/>
          </a:prstGeom>
          <a:noFill/>
          <a:ln w="9525">
            <a:noFill/>
            <a:miter lim="800000"/>
            <a:headEnd/>
            <a:tailEnd/>
          </a:ln>
        </p:spPr>
        <p:txBody>
          <a:bodyPr wrap="none">
            <a:spAutoFit/>
          </a:bodyPr>
          <a:lstStyle/>
          <a:p>
            <a:pPr>
              <a:lnSpc>
                <a:spcPct val="90000"/>
              </a:lnSpc>
              <a:spcBef>
                <a:spcPct val="20000"/>
              </a:spcBef>
              <a:buClr>
                <a:schemeClr val="hlink"/>
              </a:buClr>
              <a:buSzPct val="80000"/>
              <a:buFont typeface="Wingdings" pitchFamily="2" charset="2"/>
              <a:buNone/>
            </a:pPr>
            <a:r>
              <a:rPr lang="tr-TR" sz="2400" b="1">
                <a:solidFill>
                  <a:srgbClr val="FFFF66"/>
                </a:solidFill>
              </a:rPr>
              <a:t>6. Kanal dolgusu sırasında oluşan komplikasyonlar</a:t>
            </a:r>
          </a:p>
        </p:txBody>
      </p:sp>
      <p:sp>
        <p:nvSpPr>
          <p:cNvPr id="59395" name="Text Box 5"/>
          <p:cNvSpPr txBox="1">
            <a:spLocks noChangeArrowheads="1"/>
          </p:cNvSpPr>
          <p:nvPr/>
        </p:nvSpPr>
        <p:spPr bwMode="auto">
          <a:xfrm>
            <a:off x="500034" y="1428736"/>
            <a:ext cx="8424862" cy="3937000"/>
          </a:xfrm>
          <a:prstGeom prst="rect">
            <a:avLst/>
          </a:prstGeom>
          <a:noFill/>
          <a:ln w="9525">
            <a:noFill/>
            <a:miter lim="800000"/>
            <a:headEnd/>
            <a:tailEnd/>
          </a:ln>
        </p:spPr>
        <p:txBody>
          <a:bodyPr>
            <a:spAutoFit/>
          </a:bodyPr>
          <a:lstStyle/>
          <a:p>
            <a:pPr algn="just"/>
            <a:r>
              <a:rPr lang="tr-TR" sz="1800" b="1" dirty="0"/>
              <a:t>Eksik kök kanal dolgusu yapılmış dişlerde kalan bozulmuş doku ürünleri akut veya </a:t>
            </a:r>
            <a:r>
              <a:rPr lang="tr-TR" sz="1800" b="1" dirty="0" err="1"/>
              <a:t>enflamatuvar</a:t>
            </a:r>
            <a:r>
              <a:rPr lang="tr-TR" sz="1800" b="1" dirty="0"/>
              <a:t> cevaba neden olabilirler. </a:t>
            </a:r>
            <a:r>
              <a:rPr lang="tr-TR" sz="1800" b="1" dirty="0" err="1"/>
              <a:t>Apikal</a:t>
            </a:r>
            <a:r>
              <a:rPr lang="tr-TR" sz="1800" b="1" dirty="0"/>
              <a:t> bölgede eksik dolgu yapılmasına benzer şekilde guta </a:t>
            </a:r>
            <a:r>
              <a:rPr lang="tr-TR" sz="1800" b="1" dirty="0" err="1"/>
              <a:t>kondenzasyonu</a:t>
            </a:r>
            <a:r>
              <a:rPr lang="tr-TR" sz="1800" b="1" dirty="0"/>
              <a:t> sırasında </a:t>
            </a:r>
            <a:r>
              <a:rPr lang="tr-TR" sz="1800" b="1" dirty="0" err="1"/>
              <a:t>spreader</a:t>
            </a:r>
            <a:r>
              <a:rPr lang="tr-TR" sz="1800" b="1" dirty="0"/>
              <a:t> veya </a:t>
            </a:r>
            <a:r>
              <a:rPr lang="tr-TR" sz="1800" b="1" dirty="0" err="1"/>
              <a:t>plugger</a:t>
            </a:r>
            <a:r>
              <a:rPr lang="tr-TR" sz="1800" b="1" dirty="0"/>
              <a:t> kullanılmamsı yada hatalı kullanımları ile </a:t>
            </a:r>
            <a:r>
              <a:rPr lang="tr-TR" sz="1800" b="1" dirty="0" err="1"/>
              <a:t>lateral</a:t>
            </a:r>
            <a:r>
              <a:rPr lang="tr-TR" sz="1800" b="1" dirty="0"/>
              <a:t> olarak kök kanal duvarında da boşluklar kalabilir. </a:t>
            </a:r>
          </a:p>
          <a:p>
            <a:pPr algn="just"/>
            <a:endParaRPr lang="tr-TR" sz="1800" b="1" dirty="0"/>
          </a:p>
          <a:p>
            <a:pPr algn="just"/>
            <a:r>
              <a:rPr lang="tr-TR" sz="1800" b="1" dirty="0"/>
              <a:t>Taşkın dolgu materyalleri doku yıkımı ve </a:t>
            </a:r>
            <a:r>
              <a:rPr lang="tr-TR" sz="1800" b="1" dirty="0" err="1"/>
              <a:t>enflamasyona</a:t>
            </a:r>
            <a:r>
              <a:rPr lang="tr-TR" sz="1800" b="1" dirty="0"/>
              <a:t> yol açar ve post </a:t>
            </a:r>
            <a:r>
              <a:rPr lang="tr-TR" sz="1800" b="1" dirty="0" err="1"/>
              <a:t>operatif</a:t>
            </a:r>
            <a:r>
              <a:rPr lang="tr-TR" sz="1800" b="1" dirty="0"/>
              <a:t> olarak rahatsızlık verir. Tedavi edilen dişin lokalizasyonuna göre taşan pat </a:t>
            </a:r>
            <a:r>
              <a:rPr lang="tr-TR" sz="1800" b="1" dirty="0" err="1"/>
              <a:t>maksiller</a:t>
            </a:r>
            <a:r>
              <a:rPr lang="tr-TR" sz="1800" b="1" dirty="0"/>
              <a:t> sinüs  ve </a:t>
            </a:r>
            <a:r>
              <a:rPr lang="tr-TR" sz="1800" b="1" dirty="0" err="1"/>
              <a:t>mandibuler</a:t>
            </a:r>
            <a:r>
              <a:rPr lang="tr-TR" sz="1800" b="1" dirty="0"/>
              <a:t> kanal içine de yayılabilirler. Taşan bu maddeler </a:t>
            </a:r>
            <a:r>
              <a:rPr lang="tr-TR" sz="1800" b="1" dirty="0" err="1"/>
              <a:t>paraestezi</a:t>
            </a:r>
            <a:r>
              <a:rPr lang="tr-TR" sz="1800" b="1" dirty="0"/>
              <a:t>, </a:t>
            </a:r>
            <a:r>
              <a:rPr lang="tr-TR" sz="1800" b="1" dirty="0" err="1"/>
              <a:t>hipoestezi</a:t>
            </a:r>
            <a:r>
              <a:rPr lang="tr-TR" sz="1800" b="1" dirty="0"/>
              <a:t> gibi ciddi komplikasyonlara neden olabilir. Özellikle </a:t>
            </a:r>
            <a:r>
              <a:rPr lang="tr-TR" sz="1800" b="1" dirty="0" err="1"/>
              <a:t>paraformaldehit</a:t>
            </a:r>
            <a:r>
              <a:rPr lang="tr-TR" sz="1800" b="1" dirty="0"/>
              <a:t> ve </a:t>
            </a:r>
            <a:r>
              <a:rPr lang="tr-TR" sz="1800" b="1" dirty="0" err="1"/>
              <a:t>öjönol</a:t>
            </a:r>
            <a:r>
              <a:rPr lang="tr-TR" sz="1800" b="1" dirty="0"/>
              <a:t> </a:t>
            </a:r>
            <a:r>
              <a:rPr lang="tr-TR" sz="1800" b="1" dirty="0" err="1"/>
              <a:t>içerkli</a:t>
            </a:r>
            <a:r>
              <a:rPr lang="tr-TR" sz="1800" b="1" dirty="0"/>
              <a:t> kök kanal patları kullanılmış ise </a:t>
            </a:r>
            <a:r>
              <a:rPr lang="tr-TR" sz="1800" b="1" dirty="0" err="1"/>
              <a:t>nöro</a:t>
            </a:r>
            <a:r>
              <a:rPr lang="tr-TR" sz="1800" b="1" dirty="0"/>
              <a:t>-</a:t>
            </a:r>
            <a:r>
              <a:rPr lang="tr-TR" sz="1800" b="1" dirty="0" err="1"/>
              <a:t>toksik</a:t>
            </a:r>
            <a:r>
              <a:rPr lang="tr-TR" sz="1800" b="1" dirty="0"/>
              <a:t> etki görülür</a:t>
            </a:r>
          </a:p>
        </p:txBody>
      </p:sp>
      <p:sp>
        <p:nvSpPr>
          <p:cNvPr id="59396" name="Line 7"/>
          <p:cNvSpPr>
            <a:spLocks noChangeShapeType="1"/>
          </p:cNvSpPr>
          <p:nvPr/>
        </p:nvSpPr>
        <p:spPr bwMode="auto">
          <a:xfrm>
            <a:off x="5148263" y="5734050"/>
            <a:ext cx="0" cy="0"/>
          </a:xfrm>
          <a:prstGeom prst="line">
            <a:avLst/>
          </a:prstGeom>
          <a:noFill/>
          <a:ln w="9525">
            <a:solidFill>
              <a:schemeClr val="tx1"/>
            </a:solidFill>
            <a:round/>
            <a:headEnd/>
            <a:tailEnd type="triangle" w="med" len="med"/>
          </a:ln>
        </p:spPr>
        <p:txBody>
          <a:bodyPr/>
          <a:lstStyle/>
          <a:p>
            <a:endParaRPr lang="tr-TR"/>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7" name="Rectangle 5"/>
          <p:cNvSpPr>
            <a:spLocks noChangeArrowheads="1"/>
          </p:cNvSpPr>
          <p:nvPr/>
        </p:nvSpPr>
        <p:spPr bwMode="auto">
          <a:xfrm>
            <a:off x="323850" y="1196975"/>
            <a:ext cx="4572000" cy="5078313"/>
          </a:xfrm>
          <a:prstGeom prst="rect">
            <a:avLst/>
          </a:prstGeom>
          <a:noFill/>
          <a:ln w="9525">
            <a:noFill/>
            <a:miter lim="800000"/>
            <a:headEnd/>
            <a:tailEnd/>
          </a:ln>
        </p:spPr>
        <p:txBody>
          <a:bodyPr>
            <a:spAutoFit/>
          </a:bodyPr>
          <a:lstStyle/>
          <a:p>
            <a:pPr algn="just">
              <a:buFont typeface="Wingdings" pitchFamily="2" charset="2"/>
              <a:buChar char="Ø"/>
            </a:pPr>
            <a:r>
              <a:rPr lang="tr-TR" sz="1800" b="1" dirty="0"/>
              <a:t>Yabancı cisim </a:t>
            </a:r>
            <a:r>
              <a:rPr lang="tr-TR" sz="1800" b="1" dirty="0" err="1"/>
              <a:t>aspire</a:t>
            </a:r>
            <a:r>
              <a:rPr lang="tr-TR" sz="1800" b="1" dirty="0"/>
              <a:t> edildiğinde hastada hıçkırık öksürük tıkanıklık ve soluk alma güçlüğü gözükür.</a:t>
            </a:r>
          </a:p>
          <a:p>
            <a:pPr algn="just"/>
            <a:endParaRPr lang="tr-TR" sz="1800" b="1" dirty="0"/>
          </a:p>
          <a:p>
            <a:pPr algn="just"/>
            <a:r>
              <a:rPr lang="tr-TR" sz="1800" b="1" dirty="0" err="1"/>
              <a:t>Trakeal</a:t>
            </a:r>
            <a:r>
              <a:rPr lang="tr-TR" sz="1800" b="1" dirty="0"/>
              <a:t> tıkanma söz konusu ise hasta </a:t>
            </a:r>
            <a:r>
              <a:rPr lang="tr-TR" sz="1800" b="1" dirty="0" err="1"/>
              <a:t>siyoneze</a:t>
            </a:r>
            <a:r>
              <a:rPr lang="tr-TR" sz="1800" b="1" dirty="0"/>
              <a:t> olur ve sesteki boğukluk eşlik eder. Bu tip olayların yaşanmaması için </a:t>
            </a:r>
            <a:r>
              <a:rPr lang="tr-TR" sz="1800" b="1" dirty="0" err="1"/>
              <a:t>ruberdam</a:t>
            </a:r>
            <a:r>
              <a:rPr lang="tr-TR" sz="1800" b="1" dirty="0"/>
              <a:t> etkili bir yöntemdir. Ancak özellikle zayıf uyum gösteren </a:t>
            </a:r>
            <a:r>
              <a:rPr lang="tr-TR" sz="1800" b="1" dirty="0" err="1"/>
              <a:t>klemplerde</a:t>
            </a:r>
            <a:r>
              <a:rPr lang="tr-TR" sz="1800" b="1" dirty="0"/>
              <a:t> </a:t>
            </a:r>
            <a:r>
              <a:rPr lang="tr-TR" sz="1800" b="1" dirty="0" err="1"/>
              <a:t>aspirasyon</a:t>
            </a:r>
            <a:r>
              <a:rPr lang="tr-TR" sz="1800" b="1" dirty="0"/>
              <a:t> ve yutma riski taşımaktadır</a:t>
            </a:r>
            <a:r>
              <a:rPr lang="tr-TR" sz="1800" b="1" dirty="0" smtClean="0"/>
              <a:t>. Bunun </a:t>
            </a:r>
            <a:r>
              <a:rPr lang="tr-TR" sz="1800" b="1" dirty="0"/>
              <a:t>önlenmesi içinde </a:t>
            </a:r>
            <a:r>
              <a:rPr lang="tr-TR" sz="1800" b="1" dirty="0" err="1"/>
              <a:t>dental</a:t>
            </a:r>
            <a:r>
              <a:rPr lang="tr-TR" sz="1800" b="1" dirty="0"/>
              <a:t> </a:t>
            </a:r>
            <a:r>
              <a:rPr lang="tr-TR" sz="1800" b="1" dirty="0" err="1"/>
              <a:t>floss</a:t>
            </a:r>
            <a:r>
              <a:rPr lang="tr-TR" sz="1800" b="1" dirty="0"/>
              <a:t>, </a:t>
            </a:r>
            <a:r>
              <a:rPr lang="tr-TR" sz="1800" b="1" dirty="0" err="1"/>
              <a:t>klemp</a:t>
            </a:r>
            <a:r>
              <a:rPr lang="tr-TR" sz="1800" b="1" dirty="0"/>
              <a:t> deliklerinden geçirilerek </a:t>
            </a:r>
            <a:r>
              <a:rPr lang="tr-TR" sz="1800" b="1" dirty="0" smtClean="0"/>
              <a:t>parmağa tutturulur.Acil </a:t>
            </a:r>
            <a:r>
              <a:rPr lang="tr-TR" sz="1800" b="1" dirty="0"/>
              <a:t>yaklaşım için en yakın hastaneye sevk edilir.</a:t>
            </a:r>
          </a:p>
        </p:txBody>
      </p:sp>
      <p:sp>
        <p:nvSpPr>
          <p:cNvPr id="62468" name="Rectangle 6"/>
          <p:cNvSpPr>
            <a:spLocks noChangeArrowheads="1"/>
          </p:cNvSpPr>
          <p:nvPr/>
        </p:nvSpPr>
        <p:spPr bwMode="auto">
          <a:xfrm>
            <a:off x="683518" y="246063"/>
            <a:ext cx="7920930" cy="830997"/>
          </a:xfrm>
          <a:prstGeom prst="rect">
            <a:avLst/>
          </a:prstGeom>
          <a:noFill/>
          <a:ln w="9525">
            <a:noFill/>
            <a:miter lim="800000"/>
            <a:headEnd/>
            <a:tailEnd/>
          </a:ln>
        </p:spPr>
        <p:txBody>
          <a:bodyPr wrap="square">
            <a:spAutoFit/>
          </a:bodyPr>
          <a:lstStyle/>
          <a:p>
            <a:pPr algn="ctr"/>
            <a:r>
              <a:rPr lang="tr-TR" sz="2400" b="1" dirty="0">
                <a:solidFill>
                  <a:srgbClr val="FFFF66"/>
                </a:solidFill>
              </a:rPr>
              <a:t>7-Yabancı cisim </a:t>
            </a:r>
            <a:r>
              <a:rPr lang="tr-TR" sz="2400" b="1" dirty="0" err="1">
                <a:solidFill>
                  <a:srgbClr val="FFFF66"/>
                </a:solidFill>
              </a:rPr>
              <a:t>aspirasyonu</a:t>
            </a:r>
            <a:r>
              <a:rPr lang="tr-TR" sz="2400" b="1" dirty="0">
                <a:solidFill>
                  <a:srgbClr val="FFFF66"/>
                </a:solidFill>
              </a:rPr>
              <a:t> (</a:t>
            </a:r>
            <a:r>
              <a:rPr lang="tr-TR" sz="2400" b="1" dirty="0" smtClean="0">
                <a:solidFill>
                  <a:srgbClr val="FFFF66"/>
                </a:solidFill>
              </a:rPr>
              <a:t>yutulması) ve </a:t>
            </a:r>
            <a:r>
              <a:rPr lang="tr-TR" sz="2400" b="1" dirty="0" err="1" smtClean="0">
                <a:solidFill>
                  <a:srgbClr val="FFFF66"/>
                </a:solidFill>
              </a:rPr>
              <a:t>inhalasyonu</a:t>
            </a:r>
            <a:endParaRPr lang="tr-TR" sz="2400" b="1" dirty="0">
              <a:solidFill>
                <a:srgbClr val="FFFF66"/>
              </a:solidFill>
            </a:endParaRPr>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4"/>
          <p:cNvSpPr>
            <a:spLocks noChangeArrowheads="1"/>
          </p:cNvSpPr>
          <p:nvPr/>
        </p:nvSpPr>
        <p:spPr bwMode="auto">
          <a:xfrm>
            <a:off x="1762125" y="188913"/>
            <a:ext cx="6049963" cy="457200"/>
          </a:xfrm>
          <a:prstGeom prst="rect">
            <a:avLst/>
          </a:prstGeom>
          <a:noFill/>
          <a:ln w="9525">
            <a:noFill/>
            <a:miter lim="800000"/>
            <a:headEnd/>
            <a:tailEnd/>
          </a:ln>
        </p:spPr>
        <p:txBody>
          <a:bodyPr>
            <a:spAutoFit/>
          </a:bodyPr>
          <a:lstStyle/>
          <a:p>
            <a:r>
              <a:rPr lang="tr-TR" sz="2400" b="1">
                <a:solidFill>
                  <a:srgbClr val="FFFF66"/>
                </a:solidFill>
                <a:latin typeface="Comic Sans MS" pitchFamily="66" charset="0"/>
              </a:rPr>
              <a:t>8-Hekimin hatalı uygulamaları:</a:t>
            </a:r>
          </a:p>
        </p:txBody>
      </p:sp>
      <p:sp>
        <p:nvSpPr>
          <p:cNvPr id="63492" name="Text Box 7"/>
          <p:cNvSpPr txBox="1">
            <a:spLocks noChangeArrowheads="1"/>
          </p:cNvSpPr>
          <p:nvPr/>
        </p:nvSpPr>
        <p:spPr bwMode="auto">
          <a:xfrm>
            <a:off x="2143108" y="1428736"/>
            <a:ext cx="3779837" cy="1920875"/>
          </a:xfrm>
          <a:prstGeom prst="rect">
            <a:avLst/>
          </a:prstGeom>
          <a:noFill/>
          <a:ln w="9525">
            <a:noFill/>
            <a:miter lim="800000"/>
            <a:headEnd/>
            <a:tailEnd/>
          </a:ln>
        </p:spPr>
        <p:txBody>
          <a:bodyPr>
            <a:spAutoFit/>
          </a:bodyPr>
          <a:lstStyle/>
          <a:p>
            <a:r>
              <a:rPr lang="tr-TR" b="1" dirty="0"/>
              <a:t>Kök kanal dolgusu kesilmesi için kullanılan ısı cihazın yanlışlıkla hastanın dudağına ve diline değdirilmesi sonucu oluşan durum</a:t>
            </a:r>
          </a:p>
        </p:txBody>
      </p: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srcRect/>
          <a:stretch>
            <a:fillRect/>
          </a:stretch>
        </p:blipFill>
        <p:spPr bwMode="auto">
          <a:xfrm>
            <a:off x="1714480" y="1714488"/>
            <a:ext cx="5715024" cy="4286268"/>
          </a:xfrm>
          <a:prstGeom prst="rect">
            <a:avLst/>
          </a:prstGeom>
          <a:noFill/>
          <a:ln w="9525">
            <a:noFill/>
            <a:miter lim="800000"/>
            <a:headEnd/>
            <a:tailEnd/>
          </a:ln>
          <a:effectLst/>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3"/>
          <p:cNvSpPr>
            <a:spLocks noGrp="1" noChangeArrowheads="1"/>
          </p:cNvSpPr>
          <p:nvPr>
            <p:ph type="body" idx="1"/>
          </p:nvPr>
        </p:nvSpPr>
        <p:spPr>
          <a:xfrm>
            <a:off x="323850" y="908050"/>
            <a:ext cx="8218488" cy="5184775"/>
          </a:xfrm>
          <a:noFill/>
        </p:spPr>
        <p:txBody>
          <a:bodyPr/>
          <a:lstStyle/>
          <a:p>
            <a:pPr algn="just">
              <a:lnSpc>
                <a:spcPct val="80000"/>
              </a:lnSpc>
              <a:buFont typeface="Wingdings" pitchFamily="2" charset="2"/>
              <a:buNone/>
            </a:pPr>
            <a:r>
              <a:rPr lang="tr-TR" sz="2800" b="1" dirty="0" smtClean="0">
                <a:effectLst/>
              </a:rPr>
              <a:t>	Röntgen filminde; </a:t>
            </a:r>
            <a:r>
              <a:rPr lang="tr-TR" sz="2800" b="1" dirty="0" err="1" smtClean="0">
                <a:effectLst/>
              </a:rPr>
              <a:t>pulpa</a:t>
            </a:r>
            <a:r>
              <a:rPr lang="tr-TR" sz="2800" b="1" dirty="0" smtClean="0">
                <a:effectLst/>
              </a:rPr>
              <a:t> odasının durumu kök kanal ağızları ve kanalların yönü ve genişliği </a:t>
            </a:r>
            <a:r>
              <a:rPr lang="tr-TR" sz="2800" b="1" dirty="0" err="1" smtClean="0">
                <a:effectLst/>
              </a:rPr>
              <a:t>periapikal</a:t>
            </a:r>
            <a:r>
              <a:rPr lang="tr-TR" sz="2800" b="1" dirty="0" smtClean="0">
                <a:effectLst/>
              </a:rPr>
              <a:t> bölgenin durumu </a:t>
            </a:r>
            <a:r>
              <a:rPr lang="tr-TR" sz="2800" b="1" dirty="0" err="1" smtClean="0">
                <a:effectLst/>
              </a:rPr>
              <a:t>pulpadaki</a:t>
            </a:r>
            <a:r>
              <a:rPr lang="tr-TR" sz="2800" b="1" dirty="0" smtClean="0">
                <a:effectLst/>
              </a:rPr>
              <a:t> </a:t>
            </a:r>
            <a:r>
              <a:rPr lang="tr-TR" sz="2800" b="1" dirty="0" err="1" smtClean="0">
                <a:effectLst/>
              </a:rPr>
              <a:t>distorofik</a:t>
            </a:r>
            <a:r>
              <a:rPr lang="tr-TR" sz="2800" b="1" dirty="0" smtClean="0">
                <a:effectLst/>
              </a:rPr>
              <a:t> değişiklikler, iç ve dış </a:t>
            </a:r>
            <a:r>
              <a:rPr lang="tr-TR" sz="2800" b="1" dirty="0" err="1" smtClean="0">
                <a:effectLst/>
              </a:rPr>
              <a:t>rezorbsiyonlar</a:t>
            </a:r>
            <a:r>
              <a:rPr lang="tr-TR" sz="2800" b="1" dirty="0" smtClean="0">
                <a:effectLst/>
              </a:rPr>
              <a:t> önceden yapılmış tedaviler ve kırık alet olup olmadığı dikkatlice değerlendirilmelidir.</a:t>
            </a:r>
          </a:p>
          <a:p>
            <a:pPr algn="just">
              <a:lnSpc>
                <a:spcPct val="80000"/>
              </a:lnSpc>
              <a:buFont typeface="Wingdings" pitchFamily="2" charset="2"/>
              <a:buNone/>
            </a:pPr>
            <a:endParaRPr lang="tr-TR" sz="2800" b="1" dirty="0" smtClean="0">
              <a:effectLst/>
            </a:endParaRPr>
          </a:p>
          <a:p>
            <a:pPr algn="just">
              <a:lnSpc>
                <a:spcPct val="80000"/>
              </a:lnSpc>
              <a:buFont typeface="Wingdings" pitchFamily="2" charset="2"/>
              <a:buNone/>
            </a:pPr>
            <a:r>
              <a:rPr lang="tr-TR" sz="2800" b="1" dirty="0" smtClean="0">
                <a:effectLst/>
              </a:rPr>
              <a:t>	Ayrıca </a:t>
            </a:r>
            <a:r>
              <a:rPr lang="tr-TR" sz="2800" b="1" dirty="0" err="1" smtClean="0">
                <a:effectLst/>
              </a:rPr>
              <a:t>foramen</a:t>
            </a:r>
            <a:r>
              <a:rPr lang="tr-TR" sz="2800" b="1" dirty="0" smtClean="0">
                <a:effectLst/>
              </a:rPr>
              <a:t> </a:t>
            </a:r>
            <a:r>
              <a:rPr lang="tr-TR" sz="2800" b="1" dirty="0" err="1" smtClean="0">
                <a:effectLst/>
              </a:rPr>
              <a:t>mentale</a:t>
            </a:r>
            <a:r>
              <a:rPr lang="tr-TR" sz="2800" b="1" dirty="0" smtClean="0">
                <a:effectLst/>
              </a:rPr>
              <a:t> ve </a:t>
            </a:r>
            <a:r>
              <a:rPr lang="tr-TR" sz="2800" b="1" dirty="0" err="1" smtClean="0">
                <a:effectLst/>
              </a:rPr>
              <a:t>foramen</a:t>
            </a:r>
            <a:r>
              <a:rPr lang="tr-TR" sz="2800" b="1" dirty="0" smtClean="0">
                <a:effectLst/>
              </a:rPr>
              <a:t> </a:t>
            </a:r>
            <a:r>
              <a:rPr lang="tr-TR" sz="2800" b="1" dirty="0" err="1" smtClean="0">
                <a:effectLst/>
              </a:rPr>
              <a:t>insicivum</a:t>
            </a:r>
            <a:r>
              <a:rPr lang="tr-TR" sz="2800" b="1" dirty="0" smtClean="0">
                <a:effectLst/>
              </a:rPr>
              <a:t> gibi anatomik oluşumlar dişlerin </a:t>
            </a:r>
            <a:r>
              <a:rPr lang="tr-TR" sz="2800" b="1" dirty="0" err="1" smtClean="0">
                <a:effectLst/>
              </a:rPr>
              <a:t>apeks</a:t>
            </a:r>
            <a:r>
              <a:rPr lang="tr-TR" sz="2800" b="1" dirty="0" smtClean="0">
                <a:effectLst/>
              </a:rPr>
              <a:t> bölgelerine </a:t>
            </a:r>
            <a:r>
              <a:rPr lang="tr-TR" sz="2800" b="1" dirty="0" err="1" smtClean="0">
                <a:effectLst/>
              </a:rPr>
              <a:t>süperpoze</a:t>
            </a:r>
            <a:r>
              <a:rPr lang="tr-TR" sz="2800" b="1" dirty="0" smtClean="0">
                <a:effectLst/>
              </a:rPr>
              <a:t> olarak yanlış yorumlamalara neden olabilirler. </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250825" y="44450"/>
            <a:ext cx="8507413" cy="1139825"/>
          </a:xfrm>
        </p:spPr>
        <p:txBody>
          <a:bodyPr/>
          <a:lstStyle/>
          <a:p>
            <a:pPr algn="l" eaLnBrk="1" hangingPunct="1"/>
            <a:r>
              <a:rPr lang="tr-TR" sz="3200" b="1" dirty="0" smtClean="0">
                <a:solidFill>
                  <a:srgbClr val="FFFF66"/>
                </a:solidFill>
                <a:effectLst/>
              </a:rPr>
              <a:t>2. Lokal Anesteziye bağlı komplikasyonlar</a:t>
            </a:r>
          </a:p>
        </p:txBody>
      </p:sp>
      <p:sp>
        <p:nvSpPr>
          <p:cNvPr id="12291" name="Line 10"/>
          <p:cNvSpPr>
            <a:spLocks noChangeShapeType="1"/>
          </p:cNvSpPr>
          <p:nvPr/>
        </p:nvSpPr>
        <p:spPr bwMode="auto">
          <a:xfrm>
            <a:off x="4716463" y="981075"/>
            <a:ext cx="1512887" cy="1295400"/>
          </a:xfrm>
          <a:prstGeom prst="line">
            <a:avLst/>
          </a:prstGeom>
          <a:noFill/>
          <a:ln w="76200">
            <a:solidFill>
              <a:srgbClr val="FFFF66"/>
            </a:solidFill>
            <a:round/>
            <a:headEnd/>
            <a:tailEnd type="triangle" w="med" len="med"/>
          </a:ln>
        </p:spPr>
        <p:txBody>
          <a:bodyPr/>
          <a:lstStyle/>
          <a:p>
            <a:endParaRPr lang="tr-TR"/>
          </a:p>
        </p:txBody>
      </p:sp>
      <p:sp>
        <p:nvSpPr>
          <p:cNvPr id="12292" name="Line 11"/>
          <p:cNvSpPr>
            <a:spLocks noChangeShapeType="1"/>
          </p:cNvSpPr>
          <p:nvPr/>
        </p:nvSpPr>
        <p:spPr bwMode="auto">
          <a:xfrm flipH="1">
            <a:off x="2484438" y="981075"/>
            <a:ext cx="1511300" cy="1296988"/>
          </a:xfrm>
          <a:prstGeom prst="line">
            <a:avLst/>
          </a:prstGeom>
          <a:noFill/>
          <a:ln w="76200">
            <a:solidFill>
              <a:srgbClr val="FFFF66"/>
            </a:solidFill>
            <a:round/>
            <a:headEnd/>
            <a:tailEnd type="triangle" w="med" len="med"/>
          </a:ln>
        </p:spPr>
        <p:txBody>
          <a:bodyPr/>
          <a:lstStyle/>
          <a:p>
            <a:endParaRPr lang="tr-TR"/>
          </a:p>
        </p:txBody>
      </p:sp>
      <p:sp>
        <p:nvSpPr>
          <p:cNvPr id="12293" name="Text Box 12"/>
          <p:cNvSpPr txBox="1">
            <a:spLocks noChangeArrowheads="1"/>
          </p:cNvSpPr>
          <p:nvPr/>
        </p:nvSpPr>
        <p:spPr bwMode="auto">
          <a:xfrm>
            <a:off x="179388" y="2492375"/>
            <a:ext cx="3887787" cy="2460625"/>
          </a:xfrm>
          <a:prstGeom prst="rect">
            <a:avLst/>
          </a:prstGeom>
          <a:noFill/>
          <a:ln w="9525">
            <a:noFill/>
            <a:miter lim="800000"/>
            <a:headEnd/>
            <a:tailEnd/>
          </a:ln>
        </p:spPr>
        <p:txBody>
          <a:bodyPr>
            <a:spAutoFit/>
          </a:bodyPr>
          <a:lstStyle/>
          <a:p>
            <a:pPr>
              <a:spcBef>
                <a:spcPct val="50000"/>
              </a:spcBef>
            </a:pPr>
            <a:r>
              <a:rPr lang="tr-TR" b="1" u="sng"/>
              <a:t>Sistemik komplikasyonlar</a:t>
            </a:r>
          </a:p>
          <a:p>
            <a:pPr>
              <a:spcBef>
                <a:spcPct val="50000"/>
              </a:spcBef>
              <a:buFont typeface="Wingdings" pitchFamily="2" charset="2"/>
              <a:buChar char="Ø"/>
            </a:pPr>
            <a:r>
              <a:rPr lang="tr-TR" sz="1800" b="1"/>
              <a:t>Toksisite</a:t>
            </a:r>
          </a:p>
          <a:p>
            <a:pPr>
              <a:spcBef>
                <a:spcPct val="50000"/>
              </a:spcBef>
              <a:buFont typeface="Wingdings" pitchFamily="2" charset="2"/>
              <a:buChar char="Ø"/>
            </a:pPr>
            <a:r>
              <a:rPr lang="tr-TR" sz="1800" b="1"/>
              <a:t>İdiosenkrazi</a:t>
            </a:r>
          </a:p>
          <a:p>
            <a:pPr>
              <a:spcBef>
                <a:spcPct val="50000"/>
              </a:spcBef>
              <a:buFont typeface="Wingdings" pitchFamily="2" charset="2"/>
              <a:buChar char="Ø"/>
            </a:pPr>
            <a:r>
              <a:rPr lang="tr-TR" sz="1800" b="1"/>
              <a:t>Allerji</a:t>
            </a:r>
          </a:p>
          <a:p>
            <a:pPr>
              <a:spcBef>
                <a:spcPct val="50000"/>
              </a:spcBef>
              <a:buFont typeface="Wingdings" pitchFamily="2" charset="2"/>
              <a:buChar char="Ø"/>
            </a:pPr>
            <a:r>
              <a:rPr lang="tr-TR" sz="1800" b="1"/>
              <a:t>Anaflatik reaksiyonlar</a:t>
            </a:r>
          </a:p>
          <a:p>
            <a:pPr>
              <a:spcBef>
                <a:spcPct val="50000"/>
              </a:spcBef>
              <a:buFont typeface="Wingdings" pitchFamily="2" charset="2"/>
              <a:buChar char="Ø"/>
            </a:pPr>
            <a:endParaRPr lang="tr-TR" sz="1800" b="1"/>
          </a:p>
        </p:txBody>
      </p:sp>
      <p:sp>
        <p:nvSpPr>
          <p:cNvPr id="12294" name="Text Box 13"/>
          <p:cNvSpPr txBox="1">
            <a:spLocks noChangeArrowheads="1"/>
          </p:cNvSpPr>
          <p:nvPr/>
        </p:nvSpPr>
        <p:spPr bwMode="auto">
          <a:xfrm>
            <a:off x="5256213" y="2492375"/>
            <a:ext cx="3924300" cy="3967163"/>
          </a:xfrm>
          <a:prstGeom prst="rect">
            <a:avLst/>
          </a:prstGeom>
          <a:noFill/>
          <a:ln w="9525">
            <a:noFill/>
            <a:miter lim="800000"/>
            <a:headEnd/>
            <a:tailEnd/>
          </a:ln>
        </p:spPr>
        <p:txBody>
          <a:bodyPr>
            <a:spAutoFit/>
          </a:bodyPr>
          <a:lstStyle/>
          <a:p>
            <a:pPr>
              <a:buFont typeface="Wingdings" pitchFamily="2" charset="2"/>
              <a:buNone/>
            </a:pPr>
            <a:r>
              <a:rPr lang="tr-TR" b="1" u="sng"/>
              <a:t>Lokal komplikasyonlar</a:t>
            </a:r>
          </a:p>
          <a:p>
            <a:pPr>
              <a:buFont typeface="Wingdings" pitchFamily="2" charset="2"/>
              <a:buNone/>
            </a:pPr>
            <a:endParaRPr lang="tr-TR" sz="1800" b="1" u="sng"/>
          </a:p>
          <a:p>
            <a:pPr>
              <a:buFont typeface="Wingdings" pitchFamily="2" charset="2"/>
              <a:buChar char="Ø"/>
            </a:pPr>
            <a:r>
              <a:rPr lang="tr-TR" sz="1800" b="1"/>
              <a:t>Senkop</a:t>
            </a:r>
          </a:p>
          <a:p>
            <a:pPr>
              <a:buFont typeface="Wingdings" pitchFamily="2" charset="2"/>
              <a:buChar char="Ø"/>
            </a:pPr>
            <a:r>
              <a:rPr lang="tr-TR" sz="1800" b="1"/>
              <a:t>Trismus</a:t>
            </a:r>
          </a:p>
          <a:p>
            <a:pPr>
              <a:buFont typeface="Wingdings" pitchFamily="2" charset="2"/>
              <a:buChar char="Ø"/>
            </a:pPr>
            <a:r>
              <a:rPr lang="tr-TR" sz="1800" b="1"/>
              <a:t>Ağrı </a:t>
            </a:r>
          </a:p>
          <a:p>
            <a:pPr>
              <a:buFont typeface="Wingdings" pitchFamily="2" charset="2"/>
              <a:buChar char="Ø"/>
            </a:pPr>
            <a:r>
              <a:rPr lang="tr-TR" sz="1800" b="1"/>
              <a:t>Ödem</a:t>
            </a:r>
          </a:p>
          <a:p>
            <a:pPr>
              <a:buFont typeface="Wingdings" pitchFamily="2" charset="2"/>
              <a:buChar char="Ø"/>
            </a:pPr>
            <a:r>
              <a:rPr lang="tr-TR" sz="1800" b="1"/>
              <a:t>Enfeksiyon</a:t>
            </a:r>
          </a:p>
          <a:p>
            <a:pPr>
              <a:buFont typeface="Wingdings" pitchFamily="2" charset="2"/>
              <a:buChar char="Ø"/>
            </a:pPr>
            <a:r>
              <a:rPr lang="tr-TR" sz="1800" b="1"/>
              <a:t>İğnenin kırılması</a:t>
            </a:r>
          </a:p>
          <a:p>
            <a:pPr>
              <a:buFont typeface="Wingdings" pitchFamily="2" charset="2"/>
              <a:buChar char="Ø"/>
            </a:pPr>
            <a:r>
              <a:rPr lang="tr-TR" sz="1800" b="1"/>
              <a:t>Hematom</a:t>
            </a:r>
          </a:p>
          <a:p>
            <a:pPr>
              <a:buFont typeface="Wingdings" pitchFamily="2" charset="2"/>
              <a:buChar char="Ø"/>
            </a:pPr>
            <a:r>
              <a:rPr lang="tr-TR" sz="1800" b="1"/>
              <a:t>Amfizem </a:t>
            </a:r>
          </a:p>
          <a:p>
            <a:pPr>
              <a:buFont typeface="Wingdings" pitchFamily="2" charset="2"/>
              <a:buChar char="Ø"/>
            </a:pPr>
            <a:r>
              <a:rPr lang="tr-TR" sz="1800" b="1"/>
              <a:t>Anestezinin uzun sürmesi</a:t>
            </a:r>
          </a:p>
          <a:p>
            <a:pPr>
              <a:buFont typeface="Wingdings" pitchFamily="2" charset="2"/>
              <a:buChar char="Ø"/>
            </a:pPr>
            <a:r>
              <a:rPr lang="tr-TR" sz="1800" b="1"/>
              <a:t>Anestezinin elde edilemesi</a:t>
            </a:r>
          </a:p>
          <a:p>
            <a:pPr>
              <a:buFont typeface="Wingdings" pitchFamily="2" charset="2"/>
              <a:buChar char="Ø"/>
            </a:pPr>
            <a:r>
              <a:rPr lang="tr-TR" sz="1800" b="1"/>
              <a:t>Nörolojik semptomlar</a:t>
            </a:r>
          </a:p>
          <a:p>
            <a:pPr>
              <a:buFont typeface="Wingdings" pitchFamily="2" charset="2"/>
              <a:buChar char="Ø"/>
            </a:pPr>
            <a:endParaRPr lang="tr-TR" sz="1800" b="1" u="sng"/>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3"/>
          <p:cNvSpPr>
            <a:spLocks noGrp="1" noChangeArrowheads="1"/>
          </p:cNvSpPr>
          <p:nvPr>
            <p:ph type="body" idx="1"/>
          </p:nvPr>
        </p:nvSpPr>
        <p:spPr>
          <a:xfrm>
            <a:off x="428596" y="857232"/>
            <a:ext cx="8229600" cy="4530725"/>
          </a:xfrm>
          <a:noFill/>
        </p:spPr>
        <p:txBody>
          <a:bodyPr/>
          <a:lstStyle/>
          <a:p>
            <a:pPr marL="0" indent="0" algn="just">
              <a:lnSpc>
                <a:spcPct val="80000"/>
              </a:lnSpc>
              <a:buFont typeface="Wingdings" pitchFamily="2" charset="2"/>
              <a:buNone/>
              <a:tabLst>
                <a:tab pos="0" algn="l"/>
              </a:tabLst>
            </a:pPr>
            <a:r>
              <a:rPr lang="tr-TR" sz="2400" b="1" dirty="0" smtClean="0">
                <a:effectLst/>
              </a:rPr>
              <a:t>Bu komplikasyonların dışında </a:t>
            </a:r>
            <a:r>
              <a:rPr lang="tr-TR" sz="2400" b="1" dirty="0" err="1" smtClean="0">
                <a:effectLst/>
              </a:rPr>
              <a:t>endodontide</a:t>
            </a:r>
            <a:r>
              <a:rPr lang="tr-TR" sz="2400" b="1" dirty="0" smtClean="0">
                <a:effectLst/>
              </a:rPr>
              <a:t>  yeni bir komplikasyon türü eklenmiştir. Buda </a:t>
            </a:r>
            <a:r>
              <a:rPr lang="tr-TR" sz="2400" b="1" dirty="0" err="1" smtClean="0">
                <a:effectLst/>
              </a:rPr>
              <a:t>anestezik</a:t>
            </a:r>
            <a:r>
              <a:rPr lang="tr-TR" sz="2400" b="1" dirty="0" smtClean="0">
                <a:effectLst/>
              </a:rPr>
              <a:t> solüsyonların </a:t>
            </a:r>
            <a:r>
              <a:rPr lang="tr-TR" sz="2400" b="1" dirty="0" err="1" smtClean="0">
                <a:effectLst/>
              </a:rPr>
              <a:t>irrigasyon</a:t>
            </a:r>
            <a:r>
              <a:rPr lang="tr-TR" sz="2400" b="1" dirty="0" smtClean="0">
                <a:effectLst/>
              </a:rPr>
              <a:t> solüsyonları ile karıştırılmasıdır. </a:t>
            </a:r>
            <a:r>
              <a:rPr lang="tr-TR" sz="2400" b="1" dirty="0" err="1" smtClean="0">
                <a:effectLst/>
              </a:rPr>
              <a:t>Anestezik</a:t>
            </a:r>
            <a:r>
              <a:rPr lang="tr-TR" sz="2400" b="1" dirty="0" smtClean="0">
                <a:effectLst/>
              </a:rPr>
              <a:t> solüsyonların karışmasını önlemek için anestezi önceden hazırlamayıp mutlaka o anda hastanın yanında hazırlanmalıdır. Eğer böyle istenmeyen bir durum ile karşılaşılır ise yapılacak işlem öncelikle ağrının ekarte edilmesidir. Bölge soğuk su ile yıkanır, bu alanın yakınına ilave anestezi uygulanır. Hasta ağrı duyacağından ağrı kesiciler (</a:t>
            </a:r>
            <a:r>
              <a:rPr lang="tr-TR" sz="2400" b="1" dirty="0" err="1" smtClean="0">
                <a:effectLst/>
              </a:rPr>
              <a:t>nonsteroidal</a:t>
            </a:r>
            <a:r>
              <a:rPr lang="tr-TR" sz="2400" b="1" dirty="0" smtClean="0">
                <a:effectLst/>
              </a:rPr>
              <a:t> </a:t>
            </a:r>
            <a:r>
              <a:rPr lang="tr-TR" sz="2400" b="1" dirty="0" err="1" smtClean="0">
                <a:effectLst/>
              </a:rPr>
              <a:t>antienflamatuar</a:t>
            </a:r>
            <a:r>
              <a:rPr lang="tr-TR" sz="2400" b="1" dirty="0" smtClean="0">
                <a:effectLst/>
              </a:rPr>
              <a:t>) hemen verilir. Ardından alerjik reaksiyonlara karşı </a:t>
            </a:r>
            <a:r>
              <a:rPr lang="tr-TR" sz="2400" b="1" dirty="0" err="1" smtClean="0">
                <a:effectLst/>
              </a:rPr>
              <a:t>antihistaminik</a:t>
            </a:r>
            <a:r>
              <a:rPr lang="tr-TR" sz="2400" b="1" dirty="0" smtClean="0">
                <a:effectLst/>
              </a:rPr>
              <a:t> ve kortizon uygulanır. Bölgede gelişebilecek enfeksiyona karşı antibiyotik verilir. Bölgede oluşabilecek nekroz ve enfeksiyonlar nedeniyle hasta takip edilmelidir.</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3"/>
          <p:cNvSpPr>
            <a:spLocks noGrp="1" noChangeArrowheads="1"/>
          </p:cNvSpPr>
          <p:nvPr>
            <p:ph type="body" idx="1"/>
          </p:nvPr>
        </p:nvSpPr>
        <p:spPr>
          <a:xfrm>
            <a:off x="179388" y="908050"/>
            <a:ext cx="8518525" cy="5111750"/>
          </a:xfrm>
          <a:noFill/>
        </p:spPr>
        <p:txBody>
          <a:bodyPr/>
          <a:lstStyle/>
          <a:p>
            <a:pPr algn="just">
              <a:lnSpc>
                <a:spcPct val="90000"/>
              </a:lnSpc>
              <a:buFont typeface="Wingdings" pitchFamily="2" charset="2"/>
              <a:buNone/>
            </a:pPr>
            <a:r>
              <a:rPr lang="tr-TR" sz="2800" b="1" dirty="0" smtClean="0">
                <a:effectLst/>
              </a:rPr>
              <a:t>	Hidrojen peroksit  enjeksiyonu sonucu gaz çıkışı nedeni ile doku amfizemleri meydana gelişebilir. Ani ve şiddetli ağrı, </a:t>
            </a:r>
            <a:r>
              <a:rPr lang="tr-TR" sz="2800" b="1" dirty="0" err="1" smtClean="0">
                <a:effectLst/>
              </a:rPr>
              <a:t>intersitisyel</a:t>
            </a:r>
            <a:r>
              <a:rPr lang="tr-TR" sz="2800" b="1" dirty="0" smtClean="0">
                <a:effectLst/>
              </a:rPr>
              <a:t> </a:t>
            </a:r>
            <a:r>
              <a:rPr lang="tr-TR" sz="2800" b="1" dirty="0" err="1" smtClean="0">
                <a:effectLst/>
              </a:rPr>
              <a:t>hemoraji</a:t>
            </a:r>
            <a:r>
              <a:rPr lang="tr-TR" sz="2800" b="1" dirty="0" smtClean="0">
                <a:effectLst/>
              </a:rPr>
              <a:t> oluşur. Doku yıkımına bağlı </a:t>
            </a:r>
            <a:r>
              <a:rPr lang="tr-TR" sz="2800" b="1" dirty="0" err="1" smtClean="0">
                <a:effectLst/>
              </a:rPr>
              <a:t>sekonder</a:t>
            </a:r>
            <a:r>
              <a:rPr lang="tr-TR" sz="2800" b="1" dirty="0" smtClean="0">
                <a:effectLst/>
              </a:rPr>
              <a:t> enfeksiyon gelişebileceğinden antibiyotik, ağrı nedeniyle analjezik ve herhangi bir alerjik reaksiyonun önlenmesi için </a:t>
            </a:r>
            <a:r>
              <a:rPr lang="tr-TR" sz="2800" b="1" dirty="0" err="1" smtClean="0">
                <a:effectLst/>
              </a:rPr>
              <a:t>antihastaminikler</a:t>
            </a:r>
            <a:r>
              <a:rPr lang="tr-TR" sz="2800" b="1" dirty="0" smtClean="0">
                <a:effectLst/>
              </a:rPr>
              <a:t> verilir. İlk anda buz paketleri, takip eden günlerde ise sıcak su uygulanarak şişliğin azaltılmasına çalışılır.</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Uçurum">
  <a:themeElements>
    <a:clrScheme name="Uçurum 5">
      <a:dk1>
        <a:srgbClr val="009999"/>
      </a:dk1>
      <a:lt1>
        <a:srgbClr val="EAEAEA"/>
      </a:lt1>
      <a:dk2>
        <a:srgbClr val="006666"/>
      </a:dk2>
      <a:lt2>
        <a:srgbClr val="FFFFCC"/>
      </a:lt2>
      <a:accent1>
        <a:srgbClr val="339966"/>
      </a:accent1>
      <a:accent2>
        <a:srgbClr val="5E855B"/>
      </a:accent2>
      <a:accent3>
        <a:srgbClr val="AAB8B8"/>
      </a:accent3>
      <a:accent4>
        <a:srgbClr val="C8C8C8"/>
      </a:accent4>
      <a:accent5>
        <a:srgbClr val="ADCAB8"/>
      </a:accent5>
      <a:accent6>
        <a:srgbClr val="547852"/>
      </a:accent6>
      <a:hlink>
        <a:srgbClr val="EEC85E"/>
      </a:hlink>
      <a:folHlink>
        <a:srgbClr val="AA8456"/>
      </a:folHlink>
    </a:clrScheme>
    <a:fontScheme name="Uçurum">
      <a:majorFont>
        <a:latin typeface="Arial"/>
        <a:ea typeface=""/>
        <a:cs typeface=""/>
      </a:majorFont>
      <a:minorFont>
        <a:latin typeface="Verdana"/>
        <a:ea typeface=""/>
        <a:cs typeface=""/>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Uçurum 1">
        <a:dk1>
          <a:srgbClr val="5B5B49"/>
        </a:dk1>
        <a:lt1>
          <a:srgbClr val="DDDDDD"/>
        </a:lt1>
        <a:dk2>
          <a:srgbClr val="2B2A00"/>
        </a:dk2>
        <a:lt2>
          <a:srgbClr val="E0DFBE"/>
        </a:lt2>
        <a:accent1>
          <a:srgbClr val="878543"/>
        </a:accent1>
        <a:accent2>
          <a:srgbClr val="716E00"/>
        </a:accent2>
        <a:accent3>
          <a:srgbClr val="ACACAA"/>
        </a:accent3>
        <a:accent4>
          <a:srgbClr val="BDBDBD"/>
        </a:accent4>
        <a:accent5>
          <a:srgbClr val="C3C2B0"/>
        </a:accent5>
        <a:accent6>
          <a:srgbClr val="666300"/>
        </a:accent6>
        <a:hlink>
          <a:srgbClr val="CC9900"/>
        </a:hlink>
        <a:folHlink>
          <a:srgbClr val="996600"/>
        </a:folHlink>
      </a:clrScheme>
      <a:clrMap bg1="dk2" tx1="lt1" bg2="dk1" tx2="lt2" accent1="accent1" accent2="accent2" accent3="accent3" accent4="accent4" accent5="accent5" accent6="accent6" hlink="hlink" folHlink="folHlink"/>
    </a:extraClrScheme>
    <a:extraClrScheme>
      <a:clrScheme name="Uçurum 2">
        <a:dk1>
          <a:srgbClr val="746354"/>
        </a:dk1>
        <a:lt1>
          <a:srgbClr val="FFFFFF"/>
        </a:lt1>
        <a:dk2>
          <a:srgbClr val="523E26"/>
        </a:dk2>
        <a:lt2>
          <a:srgbClr val="E1DFAF"/>
        </a:lt2>
        <a:accent1>
          <a:srgbClr val="CC9900"/>
        </a:accent1>
        <a:accent2>
          <a:srgbClr val="669900"/>
        </a:accent2>
        <a:accent3>
          <a:srgbClr val="B3AFAC"/>
        </a:accent3>
        <a:accent4>
          <a:srgbClr val="DADADA"/>
        </a:accent4>
        <a:accent5>
          <a:srgbClr val="E2CAAA"/>
        </a:accent5>
        <a:accent6>
          <a:srgbClr val="5C8A00"/>
        </a:accent6>
        <a:hlink>
          <a:srgbClr val="CCCC00"/>
        </a:hlink>
        <a:folHlink>
          <a:srgbClr val="AC7934"/>
        </a:folHlink>
      </a:clrScheme>
      <a:clrMap bg1="dk2" tx1="lt1" bg2="dk1" tx2="lt2" accent1="accent1" accent2="accent2" accent3="accent3" accent4="accent4" accent5="accent5" accent6="accent6" hlink="hlink" folHlink="folHlink"/>
    </a:extraClrScheme>
    <a:extraClrScheme>
      <a:clrScheme name="Uçurum 3">
        <a:dk1>
          <a:srgbClr val="667B5B"/>
        </a:dk1>
        <a:lt1>
          <a:srgbClr val="E6E6DA"/>
        </a:lt1>
        <a:dk2>
          <a:srgbClr val="295200"/>
        </a:dk2>
        <a:lt2>
          <a:srgbClr val="F3F2D9"/>
        </a:lt2>
        <a:accent1>
          <a:srgbClr val="808000"/>
        </a:accent1>
        <a:accent2>
          <a:srgbClr val="838D75"/>
        </a:accent2>
        <a:accent3>
          <a:srgbClr val="ACB3AA"/>
        </a:accent3>
        <a:accent4>
          <a:srgbClr val="C4C4BA"/>
        </a:accent4>
        <a:accent5>
          <a:srgbClr val="C0C0AA"/>
        </a:accent5>
        <a:accent6>
          <a:srgbClr val="767F69"/>
        </a:accent6>
        <a:hlink>
          <a:srgbClr val="33CC33"/>
        </a:hlink>
        <a:folHlink>
          <a:srgbClr val="339966"/>
        </a:folHlink>
      </a:clrScheme>
      <a:clrMap bg1="dk2" tx1="lt1" bg2="dk1" tx2="lt2" accent1="accent1" accent2="accent2" accent3="accent3" accent4="accent4" accent5="accent5" accent6="accent6" hlink="hlink" folHlink="folHlink"/>
    </a:extraClrScheme>
    <a:extraClrScheme>
      <a:clrScheme name="Uçurum 4">
        <a:dk1>
          <a:srgbClr val="86615A"/>
        </a:dk1>
        <a:lt1>
          <a:srgbClr val="FFFFFF"/>
        </a:lt1>
        <a:dk2>
          <a:srgbClr val="633427"/>
        </a:dk2>
        <a:lt2>
          <a:srgbClr val="E9DDCD"/>
        </a:lt2>
        <a:accent1>
          <a:srgbClr val="A34545"/>
        </a:accent1>
        <a:accent2>
          <a:srgbClr val="C86400"/>
        </a:accent2>
        <a:accent3>
          <a:srgbClr val="B7AEAC"/>
        </a:accent3>
        <a:accent4>
          <a:srgbClr val="DADADA"/>
        </a:accent4>
        <a:accent5>
          <a:srgbClr val="CEB0B0"/>
        </a:accent5>
        <a:accent6>
          <a:srgbClr val="B55A00"/>
        </a:accent6>
        <a:hlink>
          <a:srgbClr val="ECAE00"/>
        </a:hlink>
        <a:folHlink>
          <a:srgbClr val="BAA88A"/>
        </a:folHlink>
      </a:clrScheme>
      <a:clrMap bg1="dk2" tx1="lt1" bg2="dk1" tx2="lt2" accent1="accent1" accent2="accent2" accent3="accent3" accent4="accent4" accent5="accent5" accent6="accent6" hlink="hlink" folHlink="folHlink"/>
    </a:extraClrScheme>
    <a:extraClrScheme>
      <a:clrScheme name="Uçurum 5">
        <a:dk1>
          <a:srgbClr val="009999"/>
        </a:dk1>
        <a:lt1>
          <a:srgbClr val="EAEAEA"/>
        </a:lt1>
        <a:dk2>
          <a:srgbClr val="006666"/>
        </a:dk2>
        <a:lt2>
          <a:srgbClr val="FFFFCC"/>
        </a:lt2>
        <a:accent1>
          <a:srgbClr val="339966"/>
        </a:accent1>
        <a:accent2>
          <a:srgbClr val="5E855B"/>
        </a:accent2>
        <a:accent3>
          <a:srgbClr val="AAB8B8"/>
        </a:accent3>
        <a:accent4>
          <a:srgbClr val="C8C8C8"/>
        </a:accent4>
        <a:accent5>
          <a:srgbClr val="ADCAB8"/>
        </a:accent5>
        <a:accent6>
          <a:srgbClr val="547852"/>
        </a:accent6>
        <a:hlink>
          <a:srgbClr val="EEC85E"/>
        </a:hlink>
        <a:folHlink>
          <a:srgbClr val="AA8456"/>
        </a:folHlink>
      </a:clrScheme>
      <a:clrMap bg1="dk2" tx1="lt1" bg2="dk1" tx2="lt2" accent1="accent1" accent2="accent2" accent3="accent3" accent4="accent4" accent5="accent5" accent6="accent6" hlink="hlink" folHlink="folHlink"/>
    </a:extraClrScheme>
    <a:extraClrScheme>
      <a:clrScheme name="Uçurum 6">
        <a:dk1>
          <a:srgbClr val="B8A47C"/>
        </a:dk1>
        <a:lt1>
          <a:srgbClr val="FFFFFF"/>
        </a:lt1>
        <a:dk2>
          <a:srgbClr val="A68A58"/>
        </a:dk2>
        <a:lt2>
          <a:srgbClr val="DAD79C"/>
        </a:lt2>
        <a:accent1>
          <a:srgbClr val="816B35"/>
        </a:accent1>
        <a:accent2>
          <a:srgbClr val="FFCC00"/>
        </a:accent2>
        <a:accent3>
          <a:srgbClr val="D0C4B4"/>
        </a:accent3>
        <a:accent4>
          <a:srgbClr val="DADADA"/>
        </a:accent4>
        <a:accent5>
          <a:srgbClr val="C1BAAE"/>
        </a:accent5>
        <a:accent6>
          <a:srgbClr val="E7B900"/>
        </a:accent6>
        <a:hlink>
          <a:srgbClr val="0066CC"/>
        </a:hlink>
        <a:folHlink>
          <a:srgbClr val="009900"/>
        </a:folHlink>
      </a:clrScheme>
      <a:clrMap bg1="dk2" tx1="lt1" bg2="dk1" tx2="lt2" accent1="accent1" accent2="accent2" accent3="accent3" accent4="accent4" accent5="accent5" accent6="accent6" hlink="hlink" folHlink="folHlink"/>
    </a:extraClrScheme>
    <a:extraClrScheme>
      <a:clrScheme name="Uçurum 7">
        <a:dk1>
          <a:srgbClr val="336699"/>
        </a:dk1>
        <a:lt1>
          <a:srgbClr val="F8F8F8"/>
        </a:lt1>
        <a:dk2>
          <a:srgbClr val="003366"/>
        </a:dk2>
        <a:lt2>
          <a:srgbClr val="D1DDD4"/>
        </a:lt2>
        <a:accent1>
          <a:srgbClr val="3399FF"/>
        </a:accent1>
        <a:accent2>
          <a:srgbClr val="006699"/>
        </a:accent2>
        <a:accent3>
          <a:srgbClr val="AAADB8"/>
        </a:accent3>
        <a:accent4>
          <a:srgbClr val="D4D4D4"/>
        </a:accent4>
        <a:accent5>
          <a:srgbClr val="ADCAFF"/>
        </a:accent5>
        <a:accent6>
          <a:srgbClr val="005C8A"/>
        </a:accent6>
        <a:hlink>
          <a:srgbClr val="86C0CE"/>
        </a:hlink>
        <a:folHlink>
          <a:srgbClr val="00808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
  <TotalTime>1545</TotalTime>
  <Words>2728</Words>
  <Application>Microsoft Office PowerPoint</Application>
  <PresentationFormat>Ekran Gösterisi (4:3)</PresentationFormat>
  <Paragraphs>320</Paragraphs>
  <Slides>58</Slides>
  <Notes>0</Notes>
  <HiddenSlides>0</HiddenSlides>
  <MMClips>0</MMClips>
  <ScaleCrop>false</ScaleCrop>
  <HeadingPairs>
    <vt:vector size="4" baseType="variant">
      <vt:variant>
        <vt:lpstr>Tema</vt:lpstr>
      </vt:variant>
      <vt:variant>
        <vt:i4>1</vt:i4>
      </vt:variant>
      <vt:variant>
        <vt:lpstr>Slayt Başlıkları</vt:lpstr>
      </vt:variant>
      <vt:variant>
        <vt:i4>58</vt:i4>
      </vt:variant>
    </vt:vector>
  </HeadingPairs>
  <TitlesOfParts>
    <vt:vector size="59" baseType="lpstr">
      <vt:lpstr>Uçurum</vt:lpstr>
      <vt:lpstr>Slayt 1</vt:lpstr>
      <vt:lpstr>Slayt 2</vt:lpstr>
      <vt:lpstr>Slayt 3</vt:lpstr>
      <vt:lpstr>Slayt 4</vt:lpstr>
      <vt:lpstr>Slayt 5</vt:lpstr>
      <vt:lpstr>Slayt 6</vt:lpstr>
      <vt:lpstr>2. Lokal Anesteziye bağlı komplikasyonlar</vt:lpstr>
      <vt:lpstr>Slayt 8</vt:lpstr>
      <vt:lpstr>Slayt 9</vt:lpstr>
      <vt:lpstr>Slayt 10</vt:lpstr>
      <vt:lpstr>Slayt 11</vt:lpstr>
      <vt:lpstr>Slayt 12</vt:lpstr>
      <vt:lpstr>Slayt 13</vt:lpstr>
      <vt:lpstr>Slayt 14</vt:lpstr>
      <vt:lpstr>Slayt 15</vt:lpstr>
      <vt:lpstr>Slayt 16</vt:lpstr>
      <vt:lpstr>Slayt 17</vt:lpstr>
      <vt:lpstr>Slayt 18</vt:lpstr>
      <vt:lpstr>Endodontik Perforasyonların Oluşma Nedenleri </vt:lpstr>
      <vt:lpstr>Slayt 20</vt:lpstr>
      <vt:lpstr>Slayt 21</vt:lpstr>
      <vt:lpstr>Slayt 22</vt:lpstr>
      <vt:lpstr>Slayt 23</vt:lpstr>
      <vt:lpstr>Slayt 24</vt:lpstr>
      <vt:lpstr>Slayt 25</vt:lpstr>
      <vt:lpstr>Slayt 26</vt:lpstr>
      <vt:lpstr> Endodontik Perforasyonların Prognozunu Etkileyen Faktörler</vt:lpstr>
      <vt:lpstr> Perforasyonun Oluşumu İle Tamiri Arasında Geçen Süre</vt:lpstr>
      <vt:lpstr>Perforasyonun Boyutu </vt:lpstr>
      <vt:lpstr>Perforasyonun Lokalizasyonu </vt:lpstr>
      <vt:lpstr>Tamir Materyalinin Sızdırmazlığı ve Doku ile Biyolojik Uyumu </vt:lpstr>
      <vt:lpstr>Slayt 32</vt:lpstr>
      <vt:lpstr>Hekimin manipülasyonu </vt:lpstr>
      <vt:lpstr>Hastanın kooperasyonu ve oral hijyeni </vt:lpstr>
      <vt:lpstr>Endodontik Perforasyonların Tamirinde Tedavi Yaklaşımları </vt:lpstr>
      <vt:lpstr>Cerrahi Olmayan Tedavi</vt:lpstr>
      <vt:lpstr>Lateral perforasyonlar </vt:lpstr>
      <vt:lpstr>Slayt 38</vt:lpstr>
      <vt:lpstr>Furkasyon perforasyonları: </vt:lpstr>
      <vt:lpstr>Slayt 40</vt:lpstr>
      <vt:lpstr>Slayt 41</vt:lpstr>
      <vt:lpstr>Slayt 42</vt:lpstr>
      <vt:lpstr>Cerrahi Tedavi </vt:lpstr>
      <vt:lpstr>Slayt 44</vt:lpstr>
      <vt:lpstr>PROGNOZ</vt:lpstr>
      <vt:lpstr>Slayt 46</vt:lpstr>
      <vt:lpstr>Slayt 47</vt:lpstr>
      <vt:lpstr>1-Kanalın koronal üçlüsünde kırılmış ise;</vt:lpstr>
      <vt:lpstr>2-Kanalın orta üçlüsünde alet kırılmış ise;</vt:lpstr>
      <vt:lpstr>3-Kanalın apikal üçlüsünde alet kırılmış ise;</vt:lpstr>
      <vt:lpstr>Slayt 51</vt:lpstr>
      <vt:lpstr>Slayt 52</vt:lpstr>
      <vt:lpstr>5-İrrigasyon sırasında oluşan komplikasyonlar </vt:lpstr>
      <vt:lpstr>Slayt 54</vt:lpstr>
      <vt:lpstr>Slayt 55</vt:lpstr>
      <vt:lpstr>Slayt 56</vt:lpstr>
      <vt:lpstr>Slayt 57</vt:lpstr>
      <vt:lpstr>Slayt 58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Slayt 1</dc:title>
  <dc:creator>BERKAN</dc:creator>
  <cp:lastModifiedBy>fatmagül</cp:lastModifiedBy>
  <cp:revision>258</cp:revision>
  <cp:lastPrinted>1601-01-01T00:00:00Z</cp:lastPrinted>
  <dcterms:created xsi:type="dcterms:W3CDTF">2008-10-23T16:33:36Z</dcterms:created>
  <dcterms:modified xsi:type="dcterms:W3CDTF">2017-01-26T11:18:12Z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8</vt:i4>
  </property>
</Properties>
</file>