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5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F8FF3A69-F073-405A-95DE-7EBCC2A9F867}" type="datetimeFigureOut">
              <a:rPr lang="tr-TR" smtClean="0"/>
              <a:t>24.11.2019</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AB1783AB-DADF-4204-BB0F-B47DC4800338}"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8FF3A69-F073-405A-95DE-7EBCC2A9F867}"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1783AB-DADF-4204-BB0F-B47DC4800338}"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8FF3A69-F073-405A-95DE-7EBCC2A9F867}"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1783AB-DADF-4204-BB0F-B47DC4800338}"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8FF3A69-F073-405A-95DE-7EBCC2A9F867}"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1783AB-DADF-4204-BB0F-B47DC4800338}"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8FF3A69-F073-405A-95DE-7EBCC2A9F867}" type="datetimeFigureOut">
              <a:rPr lang="tr-TR" smtClean="0"/>
              <a:t>24.11.2019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B1783AB-DADF-4204-BB0F-B47DC4800338}"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8FF3A69-F073-405A-95DE-7EBCC2A9F867}" type="datetimeFigureOut">
              <a:rPr lang="tr-TR" smtClean="0"/>
              <a:t>24.11.2019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1783AB-DADF-4204-BB0F-B47DC4800338}"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F8FF3A69-F073-405A-95DE-7EBCC2A9F867}" type="datetimeFigureOut">
              <a:rPr lang="tr-TR" smtClean="0"/>
              <a:t>24.11.2019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B1783AB-DADF-4204-BB0F-B47DC4800338}"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8FF3A69-F073-405A-95DE-7EBCC2A9F867}" type="datetimeFigureOut">
              <a:rPr lang="tr-TR" smtClean="0"/>
              <a:t>24.11.2019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B1783AB-DADF-4204-BB0F-B47DC4800338}"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FF3A69-F073-405A-95DE-7EBCC2A9F867}" type="datetimeFigureOut">
              <a:rPr lang="tr-TR" smtClean="0"/>
              <a:t>24.11.2019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B1783AB-DADF-4204-BB0F-B47DC480033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8FF3A69-F073-405A-95DE-7EBCC2A9F867}" type="datetimeFigureOut">
              <a:rPr lang="tr-TR" smtClean="0"/>
              <a:t>24.11.2019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1783AB-DADF-4204-BB0F-B47DC480033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8FF3A69-F073-405A-95DE-7EBCC2A9F867}" type="datetimeFigureOut">
              <a:rPr lang="tr-TR" smtClean="0"/>
              <a:t>24.11.2019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B1783AB-DADF-4204-BB0F-B47DC480033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8FF3A69-F073-405A-95DE-7EBCC2A9F867}" type="datetimeFigureOut">
              <a:rPr lang="tr-TR" smtClean="0"/>
              <a:t>24.11.2019</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AB1783AB-DADF-4204-BB0F-B47DC480033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İrtifak Hakları</a:t>
            </a:r>
            <a:endParaRPr lang="tr-TR" dirty="0"/>
          </a:p>
        </p:txBody>
      </p:sp>
    </p:spTree>
    <p:extLst>
      <p:ext uri="{BB962C8B-B14F-4D97-AF65-F5344CB8AC3E}">
        <p14:creationId xmlns:p14="http://schemas.microsoft.com/office/powerpoint/2010/main" val="41226107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23528" y="2248347"/>
            <a:ext cx="8640959" cy="3877815"/>
          </a:xfrm>
        </p:spPr>
        <p:txBody>
          <a:bodyPr>
            <a:normAutofit fontScale="92500"/>
          </a:bodyPr>
          <a:lstStyle/>
          <a:p>
            <a:pPr marL="0" indent="0">
              <a:buNone/>
            </a:pPr>
            <a:r>
              <a:rPr lang="tr-TR" sz="2800" b="1" dirty="0" smtClean="0"/>
              <a:t>B. İrtifak Hakkının Kullanılmasına İlişkin Hükümler</a:t>
            </a:r>
          </a:p>
          <a:p>
            <a:pPr marL="457200" indent="-457200">
              <a:buAutoNum type="arabicPeriod"/>
            </a:pPr>
            <a:r>
              <a:rPr lang="tr-TR" b="1" dirty="0" smtClean="0"/>
              <a:t>İrtifak Hakkı Sahibinin Durumu</a:t>
            </a:r>
          </a:p>
          <a:p>
            <a:pPr marL="457200" indent="-457200">
              <a:buAutoNum type="alphaLcPeriod"/>
            </a:pPr>
            <a:r>
              <a:rPr lang="tr-TR" b="1" dirty="0" smtClean="0"/>
              <a:t>İrtifak Hakkı Sahibinin Yetkileri</a:t>
            </a:r>
          </a:p>
          <a:p>
            <a:pPr marL="0" indent="0">
              <a:buNone/>
            </a:pPr>
            <a:r>
              <a:rPr lang="tr-TR" dirty="0" smtClean="0"/>
              <a:t>İrtifak </a:t>
            </a:r>
            <a:r>
              <a:rPr lang="tr-TR" dirty="0"/>
              <a:t>hakkı sahibi, hakkının korunması ve kullanılması için gerekli </a:t>
            </a:r>
            <a:r>
              <a:rPr lang="tr-TR" dirty="0" smtClean="0"/>
              <a:t>olan önlemleri alır.</a:t>
            </a:r>
          </a:p>
          <a:p>
            <a:pPr marL="0" indent="0">
              <a:buNone/>
            </a:pPr>
            <a:r>
              <a:rPr lang="tr-TR" b="1" dirty="0" smtClean="0"/>
              <a:t>b. İrtifak Hakkı Sahibinin Yüklü Taşınmaz Malikinin Menfaatlerini Gözetmesi</a:t>
            </a:r>
          </a:p>
          <a:p>
            <a:pPr marL="0" indent="0">
              <a:buNone/>
            </a:pPr>
            <a:r>
              <a:rPr lang="tr-TR" dirty="0"/>
              <a:t>İrtifak hakkı sahibi, hakkının korunması ve kullanılması için gerekli olan önlemleri </a:t>
            </a:r>
            <a:r>
              <a:rPr lang="tr-TR" dirty="0" smtClean="0"/>
              <a:t>alabilir; ancak</a:t>
            </a:r>
            <a:r>
              <a:rPr lang="tr-TR" dirty="0"/>
              <a:t>, hakkını yüklü taşınmazın malikine en az zarar verecek biçimde </a:t>
            </a:r>
            <a:r>
              <a:rPr lang="tr-TR" dirty="0" smtClean="0"/>
              <a:t>kullanmak zorundadır.</a:t>
            </a:r>
            <a:endParaRPr lang="tr-TR" dirty="0"/>
          </a:p>
          <a:p>
            <a:pPr marL="0" indent="0">
              <a:buNone/>
            </a:pPr>
            <a:endParaRPr lang="tr-TR" dirty="0"/>
          </a:p>
        </p:txBody>
      </p:sp>
    </p:spTree>
    <p:extLst>
      <p:ext uri="{BB962C8B-B14F-4D97-AF65-F5344CB8AC3E}">
        <p14:creationId xmlns:p14="http://schemas.microsoft.com/office/powerpoint/2010/main" val="3815500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07504" y="2248347"/>
            <a:ext cx="8856984" cy="3877815"/>
          </a:xfrm>
        </p:spPr>
        <p:txBody>
          <a:bodyPr>
            <a:normAutofit fontScale="92500" lnSpcReduction="10000"/>
          </a:bodyPr>
          <a:lstStyle/>
          <a:p>
            <a:pPr marL="0" indent="0" algn="just">
              <a:buNone/>
            </a:pPr>
            <a:r>
              <a:rPr lang="tr-TR" b="1" dirty="0" smtClean="0"/>
              <a:t>2. Yüklü Taşınmazda Hak Sahibi Olanların Durumu</a:t>
            </a:r>
          </a:p>
          <a:p>
            <a:pPr marL="0" indent="0" algn="just">
              <a:buNone/>
            </a:pPr>
            <a:r>
              <a:rPr lang="tr-TR" dirty="0"/>
              <a:t>Yüklü taşınmazın maliki, irtifak hakkının kullanılmasını engelleyecek ya da </a:t>
            </a:r>
            <a:r>
              <a:rPr lang="tr-TR" dirty="0" smtClean="0"/>
              <a:t>zorlaştıracak davranışlarda </a:t>
            </a:r>
            <a:r>
              <a:rPr lang="tr-TR" dirty="0"/>
              <a:t>bulunamaz</a:t>
            </a:r>
            <a:r>
              <a:rPr lang="tr-TR" dirty="0" smtClean="0"/>
              <a:t>.</a:t>
            </a:r>
          </a:p>
          <a:p>
            <a:pPr marL="0" indent="0" algn="just">
              <a:buNone/>
            </a:pPr>
            <a:r>
              <a:rPr lang="tr-TR" b="1" dirty="0" smtClean="0"/>
              <a:t>C. Yararlanan Taşınmazın İhtiyaçlarının Değişmesi</a:t>
            </a:r>
          </a:p>
          <a:p>
            <a:pPr marL="0" indent="0" algn="just">
              <a:buNone/>
            </a:pPr>
            <a:r>
              <a:rPr lang="tr-TR" dirty="0"/>
              <a:t>Yararlanan taşınmazın ihtiyaçlarındaki değişiklik, yüklü taşınmazın </a:t>
            </a:r>
            <a:r>
              <a:rPr lang="tr-TR" dirty="0" smtClean="0"/>
              <a:t>irtifaktan doğan </a:t>
            </a:r>
            <a:r>
              <a:rPr lang="tr-TR" dirty="0"/>
              <a:t>yükünü </a:t>
            </a:r>
            <a:r>
              <a:rPr lang="tr-TR" dirty="0" smtClean="0"/>
              <a:t>ağırlaştıramaz.(MK m. 788)</a:t>
            </a:r>
            <a:endParaRPr lang="tr-TR" dirty="0"/>
          </a:p>
          <a:p>
            <a:pPr marL="0" indent="0" algn="just">
              <a:buNone/>
            </a:pPr>
            <a:r>
              <a:rPr lang="tr-TR" b="1" dirty="0" smtClean="0"/>
              <a:t>D. İrtifakın Kullanılması İçin Yapılan Giderlerin Karşılanması</a:t>
            </a:r>
          </a:p>
          <a:p>
            <a:pPr marL="0" indent="0" algn="just">
              <a:buNone/>
            </a:pPr>
            <a:r>
              <a:rPr lang="tr-TR" dirty="0" smtClean="0"/>
              <a:t>İrtifak </a:t>
            </a:r>
            <a:r>
              <a:rPr lang="tr-TR" dirty="0"/>
              <a:t>hakkının kullanılması için gerekli tesislerin bakımı, yararlanan </a:t>
            </a:r>
            <a:r>
              <a:rPr lang="tr-TR" dirty="0" smtClean="0"/>
              <a:t>taşınmaz malikine </a:t>
            </a:r>
            <a:r>
              <a:rPr lang="tr-TR" dirty="0"/>
              <a:t>aittir.</a:t>
            </a:r>
          </a:p>
          <a:p>
            <a:pPr marL="0" indent="0" algn="just">
              <a:buNone/>
            </a:pPr>
            <a:r>
              <a:rPr lang="tr-TR" dirty="0"/>
              <a:t>Tesisler yüklü taşınmazın malikine de yararlı ise, bunların bakım giderlerine her iki </a:t>
            </a:r>
            <a:r>
              <a:rPr lang="tr-TR" dirty="0" smtClean="0"/>
              <a:t>malik yararları </a:t>
            </a:r>
            <a:r>
              <a:rPr lang="tr-TR" dirty="0"/>
              <a:t>oranında katılır</a:t>
            </a:r>
            <a:r>
              <a:rPr lang="tr-TR" dirty="0" smtClean="0"/>
              <a:t>. (MK m. 790)</a:t>
            </a:r>
            <a:endParaRPr lang="tr-TR" dirty="0"/>
          </a:p>
          <a:p>
            <a:pPr marL="0" indent="0" algn="just">
              <a:buNone/>
            </a:pPr>
            <a:endParaRPr lang="tr-TR" dirty="0"/>
          </a:p>
        </p:txBody>
      </p:sp>
    </p:spTree>
    <p:extLst>
      <p:ext uri="{BB962C8B-B14F-4D97-AF65-F5344CB8AC3E}">
        <p14:creationId xmlns:p14="http://schemas.microsoft.com/office/powerpoint/2010/main" val="2136357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04864"/>
            <a:ext cx="8712968" cy="4464496"/>
          </a:xfrm>
        </p:spPr>
        <p:txBody>
          <a:bodyPr>
            <a:normAutofit lnSpcReduction="10000"/>
          </a:bodyPr>
          <a:lstStyle/>
          <a:p>
            <a:pPr marL="0" indent="0" algn="just">
              <a:buNone/>
            </a:pPr>
            <a:r>
              <a:rPr lang="tr-TR" sz="2800" b="1" dirty="0" smtClean="0"/>
              <a:t>E. İrtifak Yükünün Değişmesi</a:t>
            </a:r>
          </a:p>
          <a:p>
            <a:pPr marL="457200" indent="-457200" algn="just">
              <a:buAutoNum type="arabicPeriod"/>
            </a:pPr>
            <a:r>
              <a:rPr lang="tr-TR" b="1" dirty="0" smtClean="0"/>
              <a:t>İrtifakın Yüklü Taşınmazdaki Yerinin Değişmesi</a:t>
            </a:r>
          </a:p>
          <a:p>
            <a:pPr marL="0" indent="0" algn="just">
              <a:buNone/>
            </a:pPr>
            <a:r>
              <a:rPr lang="tr-TR" dirty="0" smtClean="0"/>
              <a:t>MK m. 791’e göre, </a:t>
            </a:r>
            <a:r>
              <a:rPr lang="tr-TR" i="1" dirty="0" smtClean="0"/>
              <a:t>‘İrtifak </a:t>
            </a:r>
            <a:r>
              <a:rPr lang="tr-TR" i="1" dirty="0"/>
              <a:t>hakkı yüklü taşınmazın yalnız belli bir kısmının kullanılması </a:t>
            </a:r>
            <a:r>
              <a:rPr lang="tr-TR" i="1" dirty="0" smtClean="0"/>
              <a:t>koşuluyla kurulmuşsa</a:t>
            </a:r>
            <a:r>
              <a:rPr lang="tr-TR" i="1" dirty="0"/>
              <a:t>, bu taşınmazın maliki, menfaatini ispat etmek ve giderleri üstlenmek kaydıyla; </a:t>
            </a:r>
            <a:r>
              <a:rPr lang="tr-TR" i="1" dirty="0" smtClean="0"/>
              <a:t>irtifakın, hakkın </a:t>
            </a:r>
            <a:r>
              <a:rPr lang="tr-TR" i="1" dirty="0"/>
              <a:t>kullanılmasını güçleştirmeyecek biçimde taşınmazın başka bir yerine naklini isteyebilir.</a:t>
            </a:r>
          </a:p>
          <a:p>
            <a:pPr marL="0" indent="0" algn="just">
              <a:buNone/>
            </a:pPr>
            <a:r>
              <a:rPr lang="tr-TR" i="1" dirty="0"/>
              <a:t>İrtifak hakkının kullanılacağı yer tapu kütüğünde belirtilmiş olsa bile yüklü taşınmaz maliki </a:t>
            </a:r>
            <a:r>
              <a:rPr lang="tr-TR" i="1" dirty="0" smtClean="0"/>
              <a:t>bu yetkiyi </a:t>
            </a:r>
            <a:r>
              <a:rPr lang="tr-TR" i="1" dirty="0"/>
              <a:t>kullanabilir.</a:t>
            </a:r>
          </a:p>
          <a:p>
            <a:pPr marL="0" indent="0" algn="just">
              <a:buNone/>
            </a:pPr>
            <a:r>
              <a:rPr lang="tr-TR" i="1" dirty="0"/>
              <a:t>Mecraların bir yerden başka bir yere naklinde komşuluk hukuku kuralları da göz önünde tutulur</a:t>
            </a:r>
            <a:r>
              <a:rPr lang="tr-TR" i="1" dirty="0" smtClean="0"/>
              <a:t>.’</a:t>
            </a:r>
            <a:endParaRPr lang="tr-TR" i="1" dirty="0"/>
          </a:p>
        </p:txBody>
      </p:sp>
    </p:spTree>
    <p:extLst>
      <p:ext uri="{BB962C8B-B14F-4D97-AF65-F5344CB8AC3E}">
        <p14:creationId xmlns:p14="http://schemas.microsoft.com/office/powerpoint/2010/main" val="1590650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96943" cy="4276997"/>
          </a:xfrm>
        </p:spPr>
        <p:txBody>
          <a:bodyPr/>
          <a:lstStyle/>
          <a:p>
            <a:pPr marL="0" indent="0" algn="just">
              <a:buNone/>
            </a:pPr>
            <a:r>
              <a:rPr lang="tr-TR" b="1" dirty="0" smtClean="0"/>
              <a:t>2. Yararlanan Taşınmazın Bölünmesi</a:t>
            </a:r>
          </a:p>
          <a:p>
            <a:pPr marL="0" indent="0" algn="just">
              <a:buNone/>
            </a:pPr>
            <a:r>
              <a:rPr lang="tr-TR" dirty="0"/>
              <a:t>Yararlanan taşınmazın parsellere bölünmesi hâlinde kural, irtifak hakkının </a:t>
            </a:r>
            <a:r>
              <a:rPr lang="tr-TR" dirty="0" smtClean="0"/>
              <a:t>her parsel </a:t>
            </a:r>
            <a:r>
              <a:rPr lang="tr-TR" dirty="0"/>
              <a:t>yararına devam etmesidir</a:t>
            </a:r>
            <a:r>
              <a:rPr lang="tr-TR" dirty="0" smtClean="0"/>
              <a:t>.</a:t>
            </a:r>
          </a:p>
          <a:p>
            <a:pPr marL="0" indent="0" algn="just">
              <a:buNone/>
            </a:pPr>
            <a:r>
              <a:rPr lang="tr-TR" dirty="0"/>
              <a:t>Ancak, durum ve koşullara göre irtifak hakkı yalnız bir parselin yararına </a:t>
            </a:r>
            <a:r>
              <a:rPr lang="tr-TR" dirty="0" smtClean="0"/>
              <a:t>kullanılabiliyorsa, yüklü </a:t>
            </a:r>
            <a:r>
              <a:rPr lang="tr-TR" dirty="0"/>
              <a:t>taşınmazın maliki diğer parseller için irtifak hakkının terkinini isteyebilir.</a:t>
            </a:r>
          </a:p>
          <a:p>
            <a:pPr marL="0" indent="0" algn="just">
              <a:buNone/>
            </a:pPr>
            <a:r>
              <a:rPr lang="tr-TR" dirty="0"/>
              <a:t>Tapu sicil memuru, bu istemi irtifak hakkı sahibine bildirir ve onun bir ay içinde </a:t>
            </a:r>
            <a:r>
              <a:rPr lang="tr-TR" dirty="0" smtClean="0"/>
              <a:t>itiraz etmemesi </a:t>
            </a:r>
            <a:r>
              <a:rPr lang="tr-TR" dirty="0"/>
              <a:t>hâlinde irtifak hakkını terkin eder</a:t>
            </a:r>
            <a:r>
              <a:rPr lang="tr-TR" dirty="0" smtClean="0"/>
              <a:t>.(MK m. 792)</a:t>
            </a:r>
            <a:endParaRPr lang="tr-TR" dirty="0"/>
          </a:p>
          <a:p>
            <a:pPr marL="0" indent="0" algn="just">
              <a:buNone/>
            </a:pPr>
            <a:endParaRPr lang="tr-TR" dirty="0"/>
          </a:p>
        </p:txBody>
      </p:sp>
    </p:spTree>
    <p:extLst>
      <p:ext uri="{BB962C8B-B14F-4D97-AF65-F5344CB8AC3E}">
        <p14:creationId xmlns:p14="http://schemas.microsoft.com/office/powerpoint/2010/main" val="6489363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179512" y="2248347"/>
            <a:ext cx="8712967" cy="4349005"/>
          </a:xfrm>
        </p:spPr>
        <p:txBody>
          <a:bodyPr>
            <a:normAutofit/>
          </a:bodyPr>
          <a:lstStyle/>
          <a:p>
            <a:pPr marL="0" indent="0">
              <a:buNone/>
            </a:pPr>
            <a:r>
              <a:rPr lang="tr-TR" sz="2800" b="1" dirty="0" smtClean="0"/>
              <a:t>3. Yüklü Taşınmazın Bölünmesi</a:t>
            </a:r>
          </a:p>
          <a:p>
            <a:pPr marL="0" indent="0" algn="just">
              <a:buNone/>
            </a:pPr>
            <a:r>
              <a:rPr lang="tr-TR" dirty="0"/>
              <a:t>Yüklü taşınmazın parsellere bölünmesi hâlinde kural, irtifak hakkının her </a:t>
            </a:r>
            <a:r>
              <a:rPr lang="tr-TR" dirty="0" smtClean="0"/>
              <a:t>parsel üzerinde </a:t>
            </a:r>
            <a:r>
              <a:rPr lang="tr-TR" dirty="0"/>
              <a:t>devam etmesidir.</a:t>
            </a:r>
          </a:p>
          <a:p>
            <a:pPr marL="0" indent="0" algn="just">
              <a:buNone/>
            </a:pPr>
            <a:r>
              <a:rPr lang="tr-TR" dirty="0"/>
              <a:t>Ancak, irtifak hakkı belirli parseller üzerinde kullanılmıyorsa, durum ve koşullara göre </a:t>
            </a:r>
            <a:r>
              <a:rPr lang="tr-TR" dirty="0" smtClean="0"/>
              <a:t>de kullanılamayacaksa</a:t>
            </a:r>
            <a:r>
              <a:rPr lang="tr-TR" dirty="0"/>
              <a:t>, bu parsellerin maliklerinden her biri, kendi taşınmazı üzerindeki irtifak </a:t>
            </a:r>
            <a:r>
              <a:rPr lang="tr-TR" dirty="0" smtClean="0"/>
              <a:t>hakkının terkinini </a:t>
            </a:r>
            <a:r>
              <a:rPr lang="tr-TR" dirty="0"/>
              <a:t>isteyebilir.</a:t>
            </a:r>
          </a:p>
          <a:p>
            <a:pPr marL="0" indent="0" algn="just">
              <a:buNone/>
            </a:pPr>
            <a:r>
              <a:rPr lang="tr-TR" dirty="0"/>
              <a:t>Tapu sicil memuru, bu istemi irtifak hakkı sahibine bildirir ve onun bir ay içinde </a:t>
            </a:r>
            <a:r>
              <a:rPr lang="tr-TR" dirty="0" smtClean="0"/>
              <a:t>itiraz etmemesi </a:t>
            </a:r>
            <a:r>
              <a:rPr lang="tr-TR" dirty="0"/>
              <a:t>hâlinde irtifak hakkını terkin eder</a:t>
            </a:r>
            <a:r>
              <a:rPr lang="tr-TR" dirty="0" smtClean="0"/>
              <a:t>. (MK m. 793)</a:t>
            </a:r>
            <a:endParaRPr lang="tr-TR" dirty="0"/>
          </a:p>
        </p:txBody>
      </p:sp>
    </p:spTree>
    <p:extLst>
      <p:ext uri="{BB962C8B-B14F-4D97-AF65-F5344CB8AC3E}">
        <p14:creationId xmlns:p14="http://schemas.microsoft.com/office/powerpoint/2010/main" val="7903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248347"/>
            <a:ext cx="8193232" cy="3877815"/>
          </a:xfrm>
        </p:spPr>
        <p:txBody>
          <a:bodyPr>
            <a:normAutofit lnSpcReduction="10000"/>
          </a:bodyPr>
          <a:lstStyle/>
          <a:p>
            <a:pPr marL="0" indent="0" algn="just">
              <a:buNone/>
            </a:pPr>
            <a:r>
              <a:rPr lang="tr-TR" sz="2800" b="1" dirty="0" smtClean="0"/>
              <a:t>I. Kavram</a:t>
            </a:r>
          </a:p>
          <a:p>
            <a:pPr marL="0" indent="0" algn="just">
              <a:buNone/>
            </a:pPr>
            <a:r>
              <a:rPr lang="tr-TR" dirty="0" smtClean="0"/>
              <a:t>İrtifak hakkı, hak sahibine malikin eşya üzerindeki kullanma ve yararlanmayla ilgili yetkilerinin bir bölümünü veya tümünü sağlayan ya da malikin mülkiyetle ilgili yetkilerinin bazılarının kullanılmasını, hak sahibi yararına yasaklayan bir sınırlı ayni haktır.</a:t>
            </a:r>
          </a:p>
          <a:p>
            <a:pPr marL="0" indent="0" algn="just">
              <a:buNone/>
            </a:pPr>
            <a:r>
              <a:rPr lang="tr-TR" sz="2800" b="1" dirty="0" smtClean="0"/>
              <a:t>II. Sağladığı Yararlanma Yetkisi Bakımından İrtifak Hakkının İçeriği</a:t>
            </a:r>
          </a:p>
          <a:p>
            <a:pPr algn="just"/>
            <a:r>
              <a:rPr lang="tr-TR" dirty="0" smtClean="0"/>
              <a:t>Tam Yararlanma</a:t>
            </a:r>
          </a:p>
          <a:p>
            <a:pPr algn="just"/>
            <a:r>
              <a:rPr lang="tr-TR" dirty="0" smtClean="0"/>
              <a:t>Sınırlı Yararlanma</a:t>
            </a:r>
            <a:endParaRPr lang="tr-TR" dirty="0"/>
          </a:p>
        </p:txBody>
      </p:sp>
      <p:sp>
        <p:nvSpPr>
          <p:cNvPr id="3" name="Başlık 2"/>
          <p:cNvSpPr>
            <a:spLocks noGrp="1"/>
          </p:cNvSpPr>
          <p:nvPr>
            <p:ph type="title"/>
          </p:nvPr>
        </p:nvSpPr>
        <p:spPr>
          <a:xfrm>
            <a:off x="251520" y="188640"/>
            <a:ext cx="8712968" cy="1512168"/>
          </a:xfrm>
        </p:spPr>
        <p:txBody>
          <a:bodyPr/>
          <a:lstStyle/>
          <a:p>
            <a:r>
              <a:rPr lang="tr-TR" sz="4400" dirty="0" smtClean="0"/>
              <a:t>1. İrtifak Hakkı Kavramı, İrtifak Hakkının İçeriği ve Çeşitleri</a:t>
            </a:r>
            <a:endParaRPr lang="tr-TR" sz="4400" dirty="0"/>
          </a:p>
        </p:txBody>
      </p:sp>
    </p:spTree>
    <p:extLst>
      <p:ext uri="{BB962C8B-B14F-4D97-AF65-F5344CB8AC3E}">
        <p14:creationId xmlns:p14="http://schemas.microsoft.com/office/powerpoint/2010/main" val="22663251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24935" cy="4276997"/>
          </a:xfrm>
        </p:spPr>
        <p:txBody>
          <a:bodyPr>
            <a:normAutofit/>
          </a:bodyPr>
          <a:lstStyle/>
          <a:p>
            <a:pPr marL="0" indent="0" algn="just">
              <a:buNone/>
            </a:pPr>
            <a:r>
              <a:rPr lang="tr-TR" sz="2800" b="1" dirty="0" smtClean="0"/>
              <a:t>III. İrtifak Hakkının Malike Yüklediği Yükümlülüklerin Niteliği</a:t>
            </a:r>
          </a:p>
          <a:p>
            <a:pPr marL="0" indent="0" algn="just">
              <a:buNone/>
            </a:pPr>
            <a:r>
              <a:rPr lang="tr-TR" dirty="0" smtClean="0"/>
              <a:t>İrtifak hakkı üzerinde kurulduğu </a:t>
            </a:r>
            <a:r>
              <a:rPr lang="tr-TR" dirty="0"/>
              <a:t>e</a:t>
            </a:r>
            <a:r>
              <a:rPr lang="tr-TR" dirty="0" smtClean="0"/>
              <a:t>şyanın malikine </a:t>
            </a:r>
            <a:r>
              <a:rPr lang="tr-TR" i="1" dirty="0" smtClean="0"/>
              <a:t>‘katlanma</a:t>
            </a:r>
            <a:r>
              <a:rPr lang="tr-TR" dirty="0" smtClean="0"/>
              <a:t>’ veya ‘</a:t>
            </a:r>
            <a:r>
              <a:rPr lang="tr-TR" i="1" dirty="0" smtClean="0"/>
              <a:t>kaçınma’ </a:t>
            </a:r>
            <a:r>
              <a:rPr lang="tr-TR" dirty="0" smtClean="0"/>
              <a:t>yükümlülüğü yükler.</a:t>
            </a:r>
          </a:p>
          <a:p>
            <a:pPr marL="0" indent="0" algn="just">
              <a:buNone/>
            </a:pPr>
            <a:r>
              <a:rPr lang="tr-TR" sz="2800" b="1" dirty="0" smtClean="0"/>
              <a:t>IV. İrtifak Hakkının Çeşitleri</a:t>
            </a:r>
          </a:p>
          <a:p>
            <a:pPr marL="0" indent="0" algn="just">
              <a:buNone/>
            </a:pPr>
            <a:r>
              <a:rPr lang="tr-TR" dirty="0" smtClean="0"/>
              <a:t>MK irtifak hakkının çeşitlerini taşınmaz lehine irtifak hakkı, intifa hakkı ve diğer irtifak hakları şeklinde belirlemiştir.</a:t>
            </a:r>
          </a:p>
          <a:p>
            <a:pPr marL="0" indent="0" algn="just">
              <a:buNone/>
            </a:pPr>
            <a:r>
              <a:rPr lang="tr-TR" dirty="0" smtClean="0"/>
              <a:t>İrtifak hakları çeşitli açılardan ayrımlara tabi tutulabilir.</a:t>
            </a:r>
          </a:p>
          <a:p>
            <a:pPr marL="0" indent="0" algn="just">
              <a:buNone/>
            </a:pPr>
            <a:endParaRPr lang="tr-TR" dirty="0"/>
          </a:p>
        </p:txBody>
      </p:sp>
    </p:spTree>
    <p:extLst>
      <p:ext uri="{BB962C8B-B14F-4D97-AF65-F5344CB8AC3E}">
        <p14:creationId xmlns:p14="http://schemas.microsoft.com/office/powerpoint/2010/main" val="439340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1" y="2060849"/>
            <a:ext cx="8193232" cy="4065314"/>
          </a:xfrm>
        </p:spPr>
        <p:txBody>
          <a:bodyPr/>
          <a:lstStyle/>
          <a:p>
            <a:pPr marL="457200" indent="-457200" algn="just">
              <a:buAutoNum type="alphaUcPeriod"/>
            </a:pPr>
            <a:r>
              <a:rPr lang="tr-TR" sz="2800" b="1" dirty="0" smtClean="0"/>
              <a:t>Yararlanma Yetkisinin Biçimi Açısından</a:t>
            </a:r>
          </a:p>
          <a:p>
            <a:pPr marL="457200" indent="-457200" algn="just">
              <a:buAutoNum type="arabicPeriod"/>
            </a:pPr>
            <a:r>
              <a:rPr lang="tr-TR" b="1" dirty="0" smtClean="0"/>
              <a:t>Olumlu İrtifaklar</a:t>
            </a:r>
          </a:p>
          <a:p>
            <a:pPr marL="0" indent="0" algn="just">
              <a:buNone/>
            </a:pPr>
            <a:r>
              <a:rPr lang="tr-TR" dirty="0" smtClean="0"/>
              <a:t>Olumlu irtifaklarda, hak sahibi eşyayı kullanmak suretiyle ondan yararlanma yetkisine sahiptir.</a:t>
            </a:r>
          </a:p>
          <a:p>
            <a:pPr marL="0" indent="0" algn="just">
              <a:buNone/>
            </a:pPr>
            <a:r>
              <a:rPr lang="tr-TR" b="1" dirty="0" smtClean="0"/>
              <a:t>2. Olumsuz İrtifaklar</a:t>
            </a:r>
          </a:p>
          <a:p>
            <a:pPr marL="0" indent="0" algn="just">
              <a:buNone/>
            </a:pPr>
            <a:r>
              <a:rPr lang="tr-TR" dirty="0" smtClean="0"/>
              <a:t>Olumsuz irtifaklarda, malikin malını belirli bir biçimde kullanması yasaklanmak suretiyle irtifak hakkı sahibine bir yarar salanmış; malike de yasaklanan faaliyeti yapmaktan kaçınma yükümlülüğü yüklenmiştir.</a:t>
            </a:r>
            <a:endParaRPr lang="tr-TR" dirty="0"/>
          </a:p>
        </p:txBody>
      </p:sp>
    </p:spTree>
    <p:extLst>
      <p:ext uri="{BB962C8B-B14F-4D97-AF65-F5344CB8AC3E}">
        <p14:creationId xmlns:p14="http://schemas.microsoft.com/office/powerpoint/2010/main" val="6753671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48347"/>
            <a:ext cx="8424935" cy="4132981"/>
          </a:xfrm>
        </p:spPr>
        <p:txBody>
          <a:bodyPr>
            <a:normAutofit lnSpcReduction="10000"/>
          </a:bodyPr>
          <a:lstStyle/>
          <a:p>
            <a:pPr marL="0" indent="0" algn="just">
              <a:buNone/>
            </a:pPr>
            <a:r>
              <a:rPr lang="tr-TR" sz="2800" b="1" dirty="0" smtClean="0"/>
              <a:t>B. Hak Sahibinin Belirlenmesi Açısından</a:t>
            </a:r>
          </a:p>
          <a:p>
            <a:pPr marL="457200" indent="-457200" algn="just">
              <a:buAutoNum type="arabicPeriod"/>
            </a:pPr>
            <a:r>
              <a:rPr lang="tr-TR" b="1" dirty="0" smtClean="0"/>
              <a:t>Eşyaya Bağlı İrtifaklar</a:t>
            </a:r>
          </a:p>
          <a:p>
            <a:pPr marL="0" indent="0" algn="just">
              <a:buNone/>
            </a:pPr>
            <a:r>
              <a:rPr lang="tr-TR" dirty="0" smtClean="0"/>
              <a:t>Hak sahipliği doğrudan doğruya kişiye değil, bir şeyin maliki olma olgusuna bağlanmıştır.</a:t>
            </a:r>
          </a:p>
          <a:p>
            <a:pPr marL="0" indent="0" algn="just">
              <a:buNone/>
            </a:pPr>
            <a:r>
              <a:rPr lang="tr-TR" dirty="0" smtClean="0"/>
              <a:t>İki taşınmaz söz konusu olup, </a:t>
            </a:r>
            <a:r>
              <a:rPr lang="tr-TR" dirty="0" err="1" smtClean="0"/>
              <a:t>MK’da</a:t>
            </a:r>
            <a:r>
              <a:rPr lang="tr-TR" dirty="0" smtClean="0"/>
              <a:t> irtifakın yüklendiği taşınmaza </a:t>
            </a:r>
            <a:r>
              <a:rPr lang="tr-TR" i="1" dirty="0" smtClean="0"/>
              <a:t>‘yüklü taşınmaz</a:t>
            </a:r>
            <a:r>
              <a:rPr lang="tr-TR" dirty="0" smtClean="0"/>
              <a:t>’ irtifaktan yararlanmayı sağlayan taşınmaza da ‘</a:t>
            </a:r>
            <a:r>
              <a:rPr lang="tr-TR" i="1" dirty="0" smtClean="0"/>
              <a:t>yararlanan taşınmaz’ </a:t>
            </a:r>
            <a:r>
              <a:rPr lang="tr-TR" dirty="0" smtClean="0"/>
              <a:t>denilmektedir.</a:t>
            </a:r>
          </a:p>
          <a:p>
            <a:pPr marL="0" indent="0" algn="just">
              <a:buNone/>
            </a:pPr>
            <a:r>
              <a:rPr lang="tr-TR" b="1" dirty="0" smtClean="0"/>
              <a:t>2. Kişiye Bağlı İrtifak</a:t>
            </a:r>
          </a:p>
          <a:p>
            <a:pPr marL="0" indent="0" algn="just">
              <a:buNone/>
            </a:pPr>
            <a:r>
              <a:rPr lang="tr-TR" dirty="0" smtClean="0"/>
              <a:t>Kişiye bağlı irtifaklarda, hak doğrudan doğruya belirli bir gerçek veya tüzel kişiye ya da bir topluluğa tanınmıştır.</a:t>
            </a:r>
            <a:endParaRPr lang="tr-TR" dirty="0"/>
          </a:p>
        </p:txBody>
      </p:sp>
    </p:spTree>
    <p:extLst>
      <p:ext uri="{BB962C8B-B14F-4D97-AF65-F5344CB8AC3E}">
        <p14:creationId xmlns:p14="http://schemas.microsoft.com/office/powerpoint/2010/main" val="2878726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251520" y="2248347"/>
            <a:ext cx="8496943" cy="4204989"/>
          </a:xfrm>
        </p:spPr>
        <p:txBody>
          <a:bodyPr>
            <a:normAutofit lnSpcReduction="10000"/>
          </a:bodyPr>
          <a:lstStyle/>
          <a:p>
            <a:pPr marL="0" indent="0" algn="just">
              <a:buNone/>
            </a:pPr>
            <a:r>
              <a:rPr lang="tr-TR" sz="2800" b="1" dirty="0" smtClean="0"/>
              <a:t>I. Eşyaya Bağlı İrtifak Kavramı ve Konusu</a:t>
            </a:r>
          </a:p>
          <a:p>
            <a:pPr marL="457200" indent="-457200" algn="just">
              <a:buAutoNum type="alphaUcPeriod"/>
            </a:pPr>
            <a:r>
              <a:rPr lang="tr-TR" b="1" dirty="0" smtClean="0"/>
              <a:t>Kavram</a:t>
            </a:r>
          </a:p>
          <a:p>
            <a:pPr marL="0" indent="0" algn="just">
              <a:buNone/>
            </a:pPr>
            <a:r>
              <a:rPr lang="tr-TR" dirty="0" smtClean="0"/>
              <a:t>MK m. </a:t>
            </a:r>
            <a:r>
              <a:rPr lang="tr-TR" dirty="0"/>
              <a:t>779’a göre, </a:t>
            </a:r>
            <a:r>
              <a:rPr lang="tr-TR" i="1" dirty="0"/>
              <a:t>’ </a:t>
            </a:r>
            <a:r>
              <a:rPr lang="tr-TR" i="1" dirty="0" smtClean="0"/>
              <a:t>Taşınmaz </a:t>
            </a:r>
            <a:r>
              <a:rPr lang="tr-TR" i="1" dirty="0"/>
              <a:t>lehine irtifak hakkı, bir taşınmaz üzerinde diğer bir taşınmaz </a:t>
            </a:r>
            <a:r>
              <a:rPr lang="tr-TR" i="1" dirty="0" smtClean="0"/>
              <a:t>lehine konulmuş </a:t>
            </a:r>
            <a:r>
              <a:rPr lang="tr-TR" i="1" dirty="0"/>
              <a:t>bir yük olup, yüklü taşınmazın malikini mülkiyet hakkının sağladığı bazı </a:t>
            </a:r>
            <a:r>
              <a:rPr lang="tr-TR" i="1" dirty="0" smtClean="0"/>
              <a:t>yetkileri kullanmaktan </a:t>
            </a:r>
            <a:r>
              <a:rPr lang="tr-TR" i="1" dirty="0"/>
              <a:t>kaçınmaya veya yararlanan taşınmaz malikinin yüklü taşınmazı belirli </a:t>
            </a:r>
            <a:r>
              <a:rPr lang="tr-TR" i="1" dirty="0" smtClean="0"/>
              <a:t>şekilde kullanmasına </a:t>
            </a:r>
            <a:r>
              <a:rPr lang="tr-TR" i="1" dirty="0"/>
              <a:t>katlanmaya mecbur </a:t>
            </a:r>
            <a:r>
              <a:rPr lang="tr-TR" i="1" dirty="0" smtClean="0"/>
              <a:t>kılar.’</a:t>
            </a:r>
          </a:p>
          <a:p>
            <a:pPr marL="0" indent="0" algn="just">
              <a:buNone/>
            </a:pPr>
            <a:r>
              <a:rPr lang="tr-TR" dirty="0" smtClean="0"/>
              <a:t>İki </a:t>
            </a:r>
            <a:r>
              <a:rPr lang="tr-TR" dirty="0"/>
              <a:t>taşınmaz söz konusu olup, </a:t>
            </a:r>
            <a:r>
              <a:rPr lang="tr-TR" dirty="0" err="1"/>
              <a:t>MK’da</a:t>
            </a:r>
            <a:r>
              <a:rPr lang="tr-TR" dirty="0"/>
              <a:t> irtifakın yüklendiği taşınmaza ‘yüklü taşınmaz’ irtifaktan yararlanmayı sağlayan taşınmaza da ‘yararlanan taşınmaz’ denilmektedir.</a:t>
            </a:r>
          </a:p>
          <a:p>
            <a:pPr marL="0" indent="0" algn="just">
              <a:buNone/>
            </a:pPr>
            <a:endParaRPr lang="tr-TR" dirty="0"/>
          </a:p>
        </p:txBody>
      </p:sp>
      <p:sp>
        <p:nvSpPr>
          <p:cNvPr id="3" name="Başlık 2"/>
          <p:cNvSpPr>
            <a:spLocks noGrp="1"/>
          </p:cNvSpPr>
          <p:nvPr>
            <p:ph type="title"/>
          </p:nvPr>
        </p:nvSpPr>
        <p:spPr>
          <a:xfrm>
            <a:off x="323528" y="260648"/>
            <a:ext cx="8568952" cy="1414290"/>
          </a:xfrm>
        </p:spPr>
        <p:txBody>
          <a:bodyPr/>
          <a:lstStyle/>
          <a:p>
            <a:r>
              <a:rPr lang="tr-TR" sz="4800" dirty="0" smtClean="0"/>
              <a:t>2. Eşyaya Bağlı (Taşınmaz Lehine ) İrtifaklar</a:t>
            </a:r>
            <a:endParaRPr lang="tr-TR" sz="4800" dirty="0"/>
          </a:p>
        </p:txBody>
      </p:sp>
    </p:spTree>
    <p:extLst>
      <p:ext uri="{BB962C8B-B14F-4D97-AF65-F5344CB8AC3E}">
        <p14:creationId xmlns:p14="http://schemas.microsoft.com/office/powerpoint/2010/main" val="12815969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marL="0" indent="0" algn="just">
              <a:buNone/>
            </a:pPr>
            <a:r>
              <a:rPr lang="tr-TR" sz="2800" b="1" dirty="0" smtClean="0"/>
              <a:t>B. Eşyaya Bağlı İrtifakın Konusu</a:t>
            </a:r>
          </a:p>
          <a:p>
            <a:pPr marL="0" indent="0" algn="just">
              <a:buNone/>
            </a:pPr>
            <a:r>
              <a:rPr lang="tr-TR" dirty="0" smtClean="0"/>
              <a:t>Eşyaya bağlı irtifakın konusu taşınmazlardır.</a:t>
            </a:r>
          </a:p>
          <a:p>
            <a:pPr marL="0" indent="0" algn="just">
              <a:buNone/>
            </a:pPr>
            <a:r>
              <a:rPr lang="tr-TR" dirty="0" smtClean="0"/>
              <a:t>Eşyaya bağlı irtifak hakkı ancak bir taşınmaz üzerinde başka bir taşınmaz lehine kurulabilir.</a:t>
            </a:r>
          </a:p>
          <a:p>
            <a:pPr marL="0" indent="0" algn="just">
              <a:buNone/>
            </a:pPr>
            <a:r>
              <a:rPr lang="tr-TR" sz="2800" b="1" dirty="0" smtClean="0"/>
              <a:t>II. Taşınmaz Lehine İrtifak Hakkının Kazanılması</a:t>
            </a:r>
          </a:p>
          <a:p>
            <a:pPr marL="457200" indent="-457200" algn="just">
              <a:buAutoNum type="alphaUcPeriod"/>
            </a:pPr>
            <a:r>
              <a:rPr lang="tr-TR" b="1" dirty="0" smtClean="0"/>
              <a:t>Tescille Kazanma</a:t>
            </a:r>
          </a:p>
          <a:p>
            <a:pPr marL="0" indent="0" algn="just">
              <a:buNone/>
            </a:pPr>
            <a:r>
              <a:rPr lang="tr-TR" dirty="0"/>
              <a:t>İrtifak hakkının kurulması için tapu kütüğüne tescil şarttır. </a:t>
            </a:r>
            <a:endParaRPr lang="tr-TR" dirty="0" smtClean="0"/>
          </a:p>
          <a:p>
            <a:pPr marL="0" indent="0" algn="just">
              <a:buNone/>
            </a:pPr>
            <a:r>
              <a:rPr lang="tr-TR" dirty="0" smtClean="0"/>
              <a:t>İrtifak hakkının tescille kazanılmasında da geçerli bir sebebe ihtiyaç vardır.</a:t>
            </a:r>
            <a:endParaRPr lang="tr-TR" dirty="0"/>
          </a:p>
        </p:txBody>
      </p:sp>
    </p:spTree>
    <p:extLst>
      <p:ext uri="{BB962C8B-B14F-4D97-AF65-F5344CB8AC3E}">
        <p14:creationId xmlns:p14="http://schemas.microsoft.com/office/powerpoint/2010/main" val="382156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70000" lnSpcReduction="20000"/>
          </a:bodyPr>
          <a:lstStyle/>
          <a:p>
            <a:pPr marL="0" indent="0">
              <a:buNone/>
            </a:pPr>
            <a:r>
              <a:rPr lang="tr-TR" sz="2800" b="1" dirty="0" smtClean="0"/>
              <a:t>B. Sicil Dışı Kazanma</a:t>
            </a:r>
          </a:p>
          <a:p>
            <a:r>
              <a:rPr lang="tr-TR" dirty="0" smtClean="0"/>
              <a:t>İrtifak hakkının mahkeme kararıyla kazanılması</a:t>
            </a:r>
          </a:p>
          <a:p>
            <a:r>
              <a:rPr lang="tr-TR" dirty="0" smtClean="0"/>
              <a:t>İrtifak hakkının kamulaştırma yoluyla kazanılması</a:t>
            </a:r>
          </a:p>
          <a:p>
            <a:r>
              <a:rPr lang="tr-TR" dirty="0" smtClean="0"/>
              <a:t>İrtifak hakkının zamanaşımıyla kazanılması</a:t>
            </a:r>
          </a:p>
          <a:p>
            <a:pPr marL="0" indent="0">
              <a:buNone/>
            </a:pPr>
            <a:r>
              <a:rPr lang="tr-TR" b="1" dirty="0" smtClean="0"/>
              <a:t>III. Eşyaya Bağlı İrtifak Hakkının Sona Ermesi </a:t>
            </a:r>
          </a:p>
          <a:p>
            <a:pPr marL="457200" indent="-457200">
              <a:buAutoNum type="alphaUcPeriod"/>
            </a:pPr>
            <a:r>
              <a:rPr lang="tr-TR" b="1" dirty="0" smtClean="0"/>
              <a:t>Terkinle Sona Erme</a:t>
            </a:r>
          </a:p>
          <a:p>
            <a:pPr marL="0" indent="0">
              <a:buNone/>
            </a:pPr>
            <a:r>
              <a:rPr lang="tr-TR" dirty="0" smtClean="0"/>
              <a:t>İrtifak hakkının sona ermesi, kural olarak tapu sicilindeki tescilin terkiniyle olur.</a:t>
            </a:r>
          </a:p>
          <a:p>
            <a:pPr marL="0" indent="0">
              <a:buNone/>
            </a:pPr>
            <a:r>
              <a:rPr lang="tr-TR" b="1" dirty="0" smtClean="0"/>
              <a:t>B. Sicil Dışı Sona Erme</a:t>
            </a:r>
          </a:p>
          <a:p>
            <a:r>
              <a:rPr lang="tr-TR" dirty="0" smtClean="0"/>
              <a:t>Yüklü veya yararlanan taşınmazın tamamen yok olması</a:t>
            </a:r>
          </a:p>
          <a:p>
            <a:r>
              <a:rPr lang="tr-TR" dirty="0" smtClean="0"/>
              <a:t>Yüklü taşınmazın kamulaştırılması</a:t>
            </a:r>
          </a:p>
          <a:p>
            <a:r>
              <a:rPr lang="tr-TR" dirty="0" smtClean="0"/>
              <a:t>Sürenin sona ermesi</a:t>
            </a:r>
          </a:p>
          <a:p>
            <a:r>
              <a:rPr lang="tr-TR" dirty="0" smtClean="0"/>
              <a:t>Tescilsiz kazanılan mecra irtifakının sona ermesi</a:t>
            </a:r>
          </a:p>
          <a:p>
            <a:r>
              <a:rPr lang="tr-TR" dirty="0" smtClean="0"/>
              <a:t>Mahkeme kararı</a:t>
            </a:r>
            <a:endParaRPr lang="tr-TR" dirty="0"/>
          </a:p>
        </p:txBody>
      </p:sp>
    </p:spTree>
    <p:extLst>
      <p:ext uri="{BB962C8B-B14F-4D97-AF65-F5344CB8AC3E}">
        <p14:creationId xmlns:p14="http://schemas.microsoft.com/office/powerpoint/2010/main" val="468242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395536" y="2204864"/>
            <a:ext cx="8208912" cy="4176464"/>
          </a:xfrm>
        </p:spPr>
        <p:txBody>
          <a:bodyPr/>
          <a:lstStyle/>
          <a:p>
            <a:pPr marL="0" indent="0" algn="just">
              <a:buNone/>
            </a:pPr>
            <a:r>
              <a:rPr lang="tr-TR" sz="2800" b="1" dirty="0" smtClean="0"/>
              <a:t>IV. Eşyaya Bağlı İrtifak Hakkının Hükümleri</a:t>
            </a:r>
          </a:p>
          <a:p>
            <a:pPr marL="457200" indent="-457200" algn="just">
              <a:buAutoNum type="alphaUcPeriod"/>
            </a:pPr>
            <a:r>
              <a:rPr lang="tr-TR" b="1" dirty="0" smtClean="0"/>
              <a:t>İrtifak Hakkının Kapsamının ve İçeriğinin Belirlenmesi</a:t>
            </a:r>
          </a:p>
          <a:p>
            <a:pPr marL="0" indent="0" algn="just">
              <a:buNone/>
            </a:pPr>
            <a:r>
              <a:rPr lang="tr-TR" dirty="0" smtClean="0"/>
              <a:t>MK m. 787’ye göre</a:t>
            </a:r>
            <a:r>
              <a:rPr lang="tr-TR" dirty="0"/>
              <a:t>, </a:t>
            </a:r>
            <a:r>
              <a:rPr lang="tr-TR" i="1" dirty="0"/>
              <a:t>‘İrtifaktan doğan yetki ve yükümlülükleri açıkça belirlediği ölçüde tescil, </a:t>
            </a:r>
            <a:r>
              <a:rPr lang="tr-TR" i="1" dirty="0" smtClean="0"/>
              <a:t>irtifakın kapsamını </a:t>
            </a:r>
            <a:r>
              <a:rPr lang="tr-TR" i="1" dirty="0"/>
              <a:t>belirlemede esas oluşturur.</a:t>
            </a:r>
          </a:p>
          <a:p>
            <a:pPr marL="0" indent="0" algn="just">
              <a:buNone/>
            </a:pPr>
            <a:r>
              <a:rPr lang="tr-TR" i="1" dirty="0"/>
              <a:t>Tescilden açıkça anlaşılmadığı hâllerde kapsam, tescilin sınırları içinde, irtifak </a:t>
            </a:r>
            <a:r>
              <a:rPr lang="tr-TR" i="1" dirty="0" smtClean="0"/>
              <a:t>hakkının kazanılma </a:t>
            </a:r>
            <a:r>
              <a:rPr lang="tr-TR" i="1" dirty="0"/>
              <a:t>sebebine veya uzun süreden beri davasız ve </a:t>
            </a:r>
            <a:r>
              <a:rPr lang="tr-TR" i="1" dirty="0" err="1"/>
              <a:t>iyiniyetle</a:t>
            </a:r>
            <a:r>
              <a:rPr lang="tr-TR" i="1" dirty="0"/>
              <a:t> kullanılış biçimine göre belirlenir.’</a:t>
            </a:r>
            <a:endParaRPr lang="tr-TR" i="1" dirty="0" smtClean="0"/>
          </a:p>
          <a:p>
            <a:pPr marL="0" indent="0" algn="just">
              <a:buNone/>
            </a:pPr>
            <a:endParaRPr lang="tr-TR" dirty="0"/>
          </a:p>
        </p:txBody>
      </p:sp>
    </p:spTree>
    <p:extLst>
      <p:ext uri="{BB962C8B-B14F-4D97-AF65-F5344CB8AC3E}">
        <p14:creationId xmlns:p14="http://schemas.microsoft.com/office/powerpoint/2010/main" val="273373872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75</TotalTime>
  <Words>913</Words>
  <Application>Microsoft Office PowerPoint</Application>
  <PresentationFormat>Ekran Gösterisi (4:3)</PresentationFormat>
  <Paragraphs>78</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Cilt</vt:lpstr>
      <vt:lpstr>İrtifak Hakları</vt:lpstr>
      <vt:lpstr>1. İrtifak Hakkı Kavramı, İrtifak Hakkının İçeriği ve Çeşitleri</vt:lpstr>
      <vt:lpstr>PowerPoint Sunusu</vt:lpstr>
      <vt:lpstr>PowerPoint Sunusu</vt:lpstr>
      <vt:lpstr>PowerPoint Sunusu</vt:lpstr>
      <vt:lpstr>2. Eşyaya Bağlı (Taşınmaz Lehine ) İrtifaklar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Katilimsiz.Com @ necooy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İrtifak Hakları</dc:title>
  <dc:creator>Acer</dc:creator>
  <cp:lastModifiedBy>Acer</cp:lastModifiedBy>
  <cp:revision>11</cp:revision>
  <dcterms:created xsi:type="dcterms:W3CDTF">2019-11-24T05:08:43Z</dcterms:created>
  <dcterms:modified xsi:type="dcterms:W3CDTF">2019-11-24T06:24:09Z</dcterms:modified>
</cp:coreProperties>
</file>