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16"/>
  </p:notesMasterIdLst>
  <p:sldIdLst>
    <p:sldId id="256" r:id="rId2"/>
    <p:sldId id="273" r:id="rId3"/>
    <p:sldId id="274" r:id="rId4"/>
    <p:sldId id="275" r:id="rId5"/>
    <p:sldId id="276" r:id="rId6"/>
    <p:sldId id="277" r:id="rId7"/>
    <p:sldId id="278" r:id="rId8"/>
    <p:sldId id="279" r:id="rId9"/>
    <p:sldId id="280" r:id="rId10"/>
    <p:sldId id="281" r:id="rId11"/>
    <p:sldId id="282" r:id="rId12"/>
    <p:sldId id="283" r:id="rId13"/>
    <p:sldId id="284" r:id="rId14"/>
    <p:sldId id="26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51" userDrawn="1">
          <p15:clr>
            <a:srgbClr val="A4A3A4"/>
          </p15:clr>
        </p15:guide>
        <p15:guide id="2" orient="horz" pos="12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66" d="100"/>
          <a:sy n="66" d="100"/>
        </p:scale>
        <p:origin x="780" y="60"/>
      </p:cViewPr>
      <p:guideLst>
        <p:guide pos="551"/>
        <p:guide orient="horz" pos="1253"/>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653A-FE3C-4445-A523-BAEA4393C19B}" type="datetimeFigureOut">
              <a:rPr lang="tr-TR" smtClean="0"/>
              <a:t>16.11.2017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456632-12FE-48DD-A502-EFC0DB3DE32C}" type="slidenum">
              <a:rPr lang="tr-TR" smtClean="0"/>
              <a:t>‹#›</a:t>
            </a:fld>
            <a:endParaRPr lang="tr-TR"/>
          </a:p>
        </p:txBody>
      </p:sp>
    </p:spTree>
    <p:extLst>
      <p:ext uri="{BB962C8B-B14F-4D97-AF65-F5344CB8AC3E}">
        <p14:creationId xmlns:p14="http://schemas.microsoft.com/office/powerpoint/2010/main" val="945884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16.11.2017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16.11.2017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16.11.2017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6.emf"/><Relationship Id="rId7" Type="http://schemas.openxmlformats.org/officeDocument/2006/relationships/image" Target="../media/image10.emf"/><Relationship Id="rId2" Type="http://schemas.openxmlformats.org/officeDocument/2006/relationships/image" Target="../media/image5.emf"/><Relationship Id="rId1" Type="http://schemas.openxmlformats.org/officeDocument/2006/relationships/slideLayout" Target="../slideLayouts/slideLayout2.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s>
</file>

<file path=ppt/slides/_rels/slide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Metin Düzenleme İşlemleri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NBP107 GRAFİK VE ANİMASYON I</a:t>
            </a:r>
          </a:p>
          <a:p>
            <a:r>
              <a:rPr lang="tr-TR" dirty="0"/>
              <a:t>ÖĞR.GÖR. SALİH ERDURUCAN</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Nokta Yazım Alanı ile </a:t>
            </a:r>
            <a:r>
              <a:rPr lang="tr-TR" dirty="0" smtClean="0"/>
              <a:t>Çalışmak [</a:t>
            </a:r>
            <a:r>
              <a:rPr lang="tr-TR" dirty="0"/>
              <a:t>1</a:t>
            </a:r>
            <a:r>
              <a:rPr lang="tr-TR" dirty="0" smtClean="0"/>
              <a:t>]</a:t>
            </a:r>
            <a:endParaRPr lang="tr-TR" dirty="0"/>
          </a:p>
        </p:txBody>
      </p:sp>
      <p:sp>
        <p:nvSpPr>
          <p:cNvPr id="3" name="İçerik Yer Tutucusu 2"/>
          <p:cNvSpPr>
            <a:spLocks noGrp="1"/>
          </p:cNvSpPr>
          <p:nvPr>
            <p:ph idx="1"/>
          </p:nvPr>
        </p:nvSpPr>
        <p:spPr>
          <a:xfrm>
            <a:off x="3439886" y="1845734"/>
            <a:ext cx="8287657" cy="4467980"/>
          </a:xfrm>
        </p:spPr>
        <p:txBody>
          <a:bodyPr>
            <a:noAutofit/>
          </a:bodyPr>
          <a:lstStyle/>
          <a:p>
            <a:r>
              <a:rPr lang="tr-TR" dirty="0"/>
              <a:t>Nokta ile başlayan Yazım Alanı, bir alan </a:t>
            </a:r>
            <a:r>
              <a:rPr lang="tr-TR" dirty="0" smtClean="0"/>
              <a:t>sınırı belirtmeden </a:t>
            </a:r>
            <a:r>
              <a:rPr lang="tr-TR" dirty="0"/>
              <a:t>sadece başlangıç noktası </a:t>
            </a:r>
            <a:r>
              <a:rPr lang="tr-TR" dirty="0" smtClean="0"/>
              <a:t>belirtilerek yazıya </a:t>
            </a:r>
            <a:r>
              <a:rPr lang="tr-TR" dirty="0"/>
              <a:t>devam edilmeyi sağlar.</a:t>
            </a:r>
          </a:p>
          <a:p>
            <a:r>
              <a:rPr lang="tr-TR" dirty="0"/>
              <a:t>Nokta Yazım Alanı ile çalışmak için</a:t>
            </a:r>
            <a:r>
              <a:rPr lang="tr-TR" dirty="0" smtClean="0"/>
              <a:t>:</a:t>
            </a:r>
          </a:p>
          <a:p>
            <a:r>
              <a:rPr lang="tr-TR" b="1" dirty="0" smtClean="0"/>
              <a:t>1. </a:t>
            </a:r>
            <a:r>
              <a:rPr lang="tr-TR" dirty="0" smtClean="0"/>
              <a:t>Araç </a:t>
            </a:r>
            <a:r>
              <a:rPr lang="tr-TR" dirty="0"/>
              <a:t>Panelinden </a:t>
            </a:r>
            <a:r>
              <a:rPr lang="tr-TR" b="1" dirty="0"/>
              <a:t>Yazım Aracı</a:t>
            </a:r>
            <a:r>
              <a:rPr lang="tr-TR" dirty="0"/>
              <a:t>na tıklanır </a:t>
            </a:r>
            <a:r>
              <a:rPr lang="tr-TR" dirty="0" smtClean="0"/>
              <a:t>veya klavyeden </a:t>
            </a:r>
            <a:r>
              <a:rPr lang="tr-TR" b="1" dirty="0"/>
              <a:t>T </a:t>
            </a:r>
            <a:r>
              <a:rPr lang="tr-TR" dirty="0"/>
              <a:t>harfine basılır. Fare </a:t>
            </a:r>
            <a:r>
              <a:rPr lang="tr-TR" dirty="0" smtClean="0"/>
              <a:t>işaretçisinin değiştiği </a:t>
            </a:r>
            <a:r>
              <a:rPr lang="tr-TR" dirty="0"/>
              <a:t>görülür.</a:t>
            </a:r>
          </a:p>
          <a:p>
            <a:r>
              <a:rPr lang="tr-TR" b="1" dirty="0" smtClean="0"/>
              <a:t>2. </a:t>
            </a:r>
            <a:r>
              <a:rPr lang="tr-TR" dirty="0" smtClean="0"/>
              <a:t>Resim </a:t>
            </a:r>
            <a:r>
              <a:rPr lang="tr-TR" dirty="0"/>
              <a:t>dosyasında yazı yazılacak yere </a:t>
            </a:r>
            <a:r>
              <a:rPr lang="tr-TR" dirty="0" smtClean="0"/>
              <a:t>tıklanır ve </a:t>
            </a:r>
            <a:r>
              <a:rPr lang="tr-TR" dirty="0" err="1"/>
              <a:t>tıklanılan</a:t>
            </a:r>
            <a:r>
              <a:rPr lang="tr-TR" dirty="0"/>
              <a:t> yere bir nokta geldiği görülür</a:t>
            </a:r>
            <a:r>
              <a:rPr lang="tr-TR" dirty="0" smtClean="0"/>
              <a:t>. İmleç </a:t>
            </a:r>
            <a:r>
              <a:rPr lang="tr-TR" dirty="0"/>
              <a:t>yazı yazmaya hazırlanacak ve </a:t>
            </a:r>
            <a:r>
              <a:rPr lang="tr-TR" dirty="0" smtClean="0"/>
              <a:t>yanıp sönmeye </a:t>
            </a:r>
            <a:r>
              <a:rPr lang="tr-TR" dirty="0"/>
              <a:t>başlayacaktır. Yazıyı </a:t>
            </a:r>
            <a:r>
              <a:rPr lang="tr-TR" dirty="0" smtClean="0"/>
              <a:t>yazarken noktadan </a:t>
            </a:r>
            <a:r>
              <a:rPr lang="tr-TR" dirty="0"/>
              <a:t>çıkan bir çizgide </a:t>
            </a:r>
            <a:r>
              <a:rPr lang="tr-TR" dirty="0" smtClean="0"/>
              <a:t>harflerin altından devam </a:t>
            </a:r>
            <a:r>
              <a:rPr lang="tr-TR" dirty="0"/>
              <a:t>edecektir. Klavyeden </a:t>
            </a:r>
            <a:r>
              <a:rPr lang="tr-TR" b="1" dirty="0"/>
              <a:t>ENTER </a:t>
            </a:r>
            <a:r>
              <a:rPr lang="tr-TR" dirty="0" smtClean="0"/>
              <a:t>tuşuna basmadan </a:t>
            </a:r>
            <a:r>
              <a:rPr lang="tr-TR" dirty="0"/>
              <a:t>bir alt satıra geçmez.</a:t>
            </a:r>
          </a:p>
          <a:p>
            <a:r>
              <a:rPr lang="tr-TR" b="1" dirty="0" smtClean="0"/>
              <a:t>3. </a:t>
            </a:r>
            <a:r>
              <a:rPr lang="tr-TR" dirty="0" smtClean="0"/>
              <a:t>Yazı </a:t>
            </a:r>
            <a:r>
              <a:rPr lang="tr-TR" dirty="0"/>
              <a:t>yazma işlemi bittikten sonra </a:t>
            </a:r>
            <a:r>
              <a:rPr lang="tr-TR" dirty="0" smtClean="0"/>
              <a:t>Seçenekler Çubuğunda </a:t>
            </a:r>
            <a:r>
              <a:rPr lang="tr-TR" dirty="0"/>
              <a:t>bulunan Teslim Et </a:t>
            </a:r>
            <a:r>
              <a:rPr lang="tr-TR" dirty="0" smtClean="0"/>
              <a:t>simgesine tıklanır </a:t>
            </a:r>
            <a:r>
              <a:rPr lang="tr-TR" dirty="0"/>
              <a:t>ve yazı işlemi bitmiş olur.</a:t>
            </a:r>
            <a:endParaRPr lang="tr-TR" sz="1600" dirty="0"/>
          </a:p>
        </p:txBody>
      </p:sp>
      <p:pic>
        <p:nvPicPr>
          <p:cNvPr id="4" name="Resim 3"/>
          <p:cNvPicPr>
            <a:picLocks noChangeAspect="1"/>
          </p:cNvPicPr>
          <p:nvPr/>
        </p:nvPicPr>
        <p:blipFill rotWithShape="1">
          <a:blip r:embed="rId2"/>
          <a:srcRect l="10777" r="24446" b="44754"/>
          <a:stretch/>
        </p:blipFill>
        <p:spPr>
          <a:xfrm>
            <a:off x="856343" y="2007031"/>
            <a:ext cx="2394857" cy="895826"/>
          </a:xfrm>
          <a:prstGeom prst="rect">
            <a:avLst/>
          </a:prstGeom>
        </p:spPr>
      </p:pic>
    </p:spTree>
    <p:extLst>
      <p:ext uri="{BB962C8B-B14F-4D97-AF65-F5344CB8AC3E}">
        <p14:creationId xmlns:p14="http://schemas.microsoft.com/office/powerpoint/2010/main" val="2029425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Paragraf Yazım Alanı ile </a:t>
            </a:r>
            <a:r>
              <a:rPr lang="tr-TR" dirty="0" smtClean="0"/>
              <a:t>Çalışmak [</a:t>
            </a:r>
            <a:r>
              <a:rPr lang="tr-TR" dirty="0"/>
              <a:t>1</a:t>
            </a:r>
            <a:r>
              <a:rPr lang="tr-TR" dirty="0" smtClean="0"/>
              <a:t>]</a:t>
            </a:r>
            <a:endParaRPr lang="tr-TR" dirty="0"/>
          </a:p>
        </p:txBody>
      </p:sp>
      <p:pic>
        <p:nvPicPr>
          <p:cNvPr id="5" name="Resim 4"/>
          <p:cNvPicPr>
            <a:picLocks noChangeAspect="1"/>
          </p:cNvPicPr>
          <p:nvPr/>
        </p:nvPicPr>
        <p:blipFill>
          <a:blip r:embed="rId2"/>
          <a:stretch>
            <a:fillRect/>
          </a:stretch>
        </p:blipFill>
        <p:spPr>
          <a:xfrm>
            <a:off x="436228" y="1845734"/>
            <a:ext cx="3162977" cy="2334380"/>
          </a:xfrm>
          <a:prstGeom prst="rect">
            <a:avLst/>
          </a:prstGeom>
        </p:spPr>
      </p:pic>
      <p:sp>
        <p:nvSpPr>
          <p:cNvPr id="3" name="İçerik Yer Tutucusu 2"/>
          <p:cNvSpPr>
            <a:spLocks noGrp="1"/>
          </p:cNvSpPr>
          <p:nvPr>
            <p:ph idx="1"/>
          </p:nvPr>
        </p:nvSpPr>
        <p:spPr>
          <a:xfrm>
            <a:off x="3439886" y="1845734"/>
            <a:ext cx="8287657" cy="4467980"/>
          </a:xfrm>
        </p:spPr>
        <p:txBody>
          <a:bodyPr>
            <a:noAutofit/>
          </a:bodyPr>
          <a:lstStyle/>
          <a:p>
            <a:r>
              <a:rPr lang="tr-TR" dirty="0"/>
              <a:t>Paragraf Yazım Alanı, bir alan sınırı </a:t>
            </a:r>
            <a:r>
              <a:rPr lang="tr-TR" dirty="0" smtClean="0"/>
              <a:t>belirterek yazıyı </a:t>
            </a:r>
            <a:r>
              <a:rPr lang="tr-TR" dirty="0"/>
              <a:t>o alana göre sığdırmayı sağlar. </a:t>
            </a:r>
            <a:r>
              <a:rPr lang="tr-TR" dirty="0" smtClean="0"/>
              <a:t>İstenildiği takdirde </a:t>
            </a:r>
            <a:r>
              <a:rPr lang="tr-TR" dirty="0"/>
              <a:t>bu alan paragrafın genişliğine </a:t>
            </a:r>
            <a:r>
              <a:rPr lang="tr-TR" dirty="0" smtClean="0"/>
              <a:t>göre büyültülüp </a:t>
            </a:r>
            <a:r>
              <a:rPr lang="tr-TR" dirty="0"/>
              <a:t>küçültülebilir</a:t>
            </a:r>
            <a:r>
              <a:rPr lang="tr-TR" dirty="0" smtClean="0"/>
              <a:t>. Paragraf </a:t>
            </a:r>
            <a:r>
              <a:rPr lang="tr-TR" dirty="0"/>
              <a:t>Yazım Alanı ile çalışmak için:</a:t>
            </a:r>
          </a:p>
          <a:p>
            <a:r>
              <a:rPr lang="tr-TR" b="1" dirty="0" smtClean="0"/>
              <a:t>1.</a:t>
            </a:r>
            <a:r>
              <a:rPr lang="tr-TR" dirty="0" smtClean="0"/>
              <a:t> </a:t>
            </a:r>
            <a:r>
              <a:rPr lang="tr-TR" dirty="0"/>
              <a:t>Araç Panelinden Yazım Aracına tıklanır </a:t>
            </a:r>
            <a:r>
              <a:rPr lang="tr-TR" dirty="0" smtClean="0"/>
              <a:t>veya klavyeden </a:t>
            </a:r>
            <a:r>
              <a:rPr lang="tr-TR" dirty="0"/>
              <a:t>T harfine basılır. Fare </a:t>
            </a:r>
            <a:r>
              <a:rPr lang="tr-TR" dirty="0" smtClean="0"/>
              <a:t>işaretçisinin değiştiği </a:t>
            </a:r>
            <a:r>
              <a:rPr lang="tr-TR" dirty="0"/>
              <a:t>görülür.</a:t>
            </a:r>
          </a:p>
          <a:p>
            <a:r>
              <a:rPr lang="tr-TR" b="1" dirty="0" smtClean="0"/>
              <a:t>2.</a:t>
            </a:r>
            <a:r>
              <a:rPr lang="tr-TR" dirty="0" smtClean="0"/>
              <a:t> </a:t>
            </a:r>
            <a:r>
              <a:rPr lang="tr-TR" dirty="0"/>
              <a:t>Resim dosyasında yazı yazılacak yere </a:t>
            </a:r>
            <a:r>
              <a:rPr lang="tr-TR" dirty="0" smtClean="0"/>
              <a:t>tıklanıp basılıp </a:t>
            </a:r>
            <a:r>
              <a:rPr lang="tr-TR" dirty="0"/>
              <a:t>çekilir ve yazı yazmak için bir </a:t>
            </a:r>
            <a:r>
              <a:rPr lang="tr-TR" dirty="0" smtClean="0"/>
              <a:t>alan belirlenir</a:t>
            </a:r>
            <a:r>
              <a:rPr lang="tr-TR" dirty="0"/>
              <a:t>. İmleç yazı yazmaya </a:t>
            </a:r>
            <a:r>
              <a:rPr lang="tr-TR" dirty="0" smtClean="0"/>
              <a:t>hazırlanacak ve </a:t>
            </a:r>
            <a:r>
              <a:rPr lang="tr-TR" dirty="0"/>
              <a:t>yanıp sönmeye başlayacaktır. </a:t>
            </a:r>
            <a:r>
              <a:rPr lang="tr-TR" dirty="0" smtClean="0"/>
              <a:t>Yazıyı yazarken </a:t>
            </a:r>
            <a:r>
              <a:rPr lang="tr-TR" dirty="0"/>
              <a:t>yazı alana sığmaz ise kelimeyi </a:t>
            </a:r>
            <a:r>
              <a:rPr lang="tr-TR" dirty="0" smtClean="0"/>
              <a:t>alt satıra </a:t>
            </a:r>
            <a:r>
              <a:rPr lang="tr-TR" dirty="0"/>
              <a:t>kaydırır.</a:t>
            </a:r>
            <a:endParaRPr lang="tr-TR" sz="1600" dirty="0"/>
          </a:p>
        </p:txBody>
      </p:sp>
    </p:spTree>
    <p:extLst>
      <p:ext uri="{BB962C8B-B14F-4D97-AF65-F5344CB8AC3E}">
        <p14:creationId xmlns:p14="http://schemas.microsoft.com/office/powerpoint/2010/main" val="3648965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450697" y="1845734"/>
            <a:ext cx="3163360" cy="2344334"/>
          </a:xfrm>
          <a:prstGeom prst="rect">
            <a:avLst/>
          </a:prstGeom>
        </p:spPr>
      </p:pic>
      <p:sp>
        <p:nvSpPr>
          <p:cNvPr id="2" name="Unvan 1"/>
          <p:cNvSpPr>
            <a:spLocks noGrp="1"/>
          </p:cNvSpPr>
          <p:nvPr>
            <p:ph type="title"/>
          </p:nvPr>
        </p:nvSpPr>
        <p:spPr/>
        <p:txBody>
          <a:bodyPr/>
          <a:lstStyle/>
          <a:p>
            <a:r>
              <a:rPr lang="tr-TR" dirty="0"/>
              <a:t>Yol Yazım Alanı ile </a:t>
            </a:r>
            <a:r>
              <a:rPr lang="tr-TR" dirty="0" smtClean="0"/>
              <a:t>Çalışmak [1</a:t>
            </a:r>
            <a:r>
              <a:rPr lang="tr-TR" dirty="0" smtClean="0"/>
              <a:t>]</a:t>
            </a:r>
            <a:endParaRPr lang="tr-TR" dirty="0"/>
          </a:p>
        </p:txBody>
      </p:sp>
      <p:sp>
        <p:nvSpPr>
          <p:cNvPr id="3" name="İçerik Yer Tutucusu 2"/>
          <p:cNvSpPr>
            <a:spLocks noGrp="1"/>
          </p:cNvSpPr>
          <p:nvPr>
            <p:ph idx="1"/>
          </p:nvPr>
        </p:nvSpPr>
        <p:spPr>
          <a:xfrm>
            <a:off x="3439886" y="1845734"/>
            <a:ext cx="8287657" cy="4467980"/>
          </a:xfrm>
        </p:spPr>
        <p:txBody>
          <a:bodyPr>
            <a:noAutofit/>
          </a:bodyPr>
          <a:lstStyle/>
          <a:p>
            <a:r>
              <a:rPr lang="tr-TR" dirty="0"/>
              <a:t>Yol ile oluşturulan Yazım Alanı, yazının bir </a:t>
            </a:r>
            <a:r>
              <a:rPr lang="tr-TR" dirty="0" smtClean="0"/>
              <a:t>yolun üzerinden </a:t>
            </a:r>
            <a:r>
              <a:rPr lang="tr-TR" dirty="0"/>
              <a:t>devam etmesini sağlar</a:t>
            </a:r>
            <a:r>
              <a:rPr lang="tr-TR" dirty="0" smtClean="0"/>
              <a:t>. Yol </a:t>
            </a:r>
            <a:r>
              <a:rPr lang="tr-TR" dirty="0"/>
              <a:t>Yazım Alanı ile çalışmak için:</a:t>
            </a:r>
          </a:p>
          <a:p>
            <a:r>
              <a:rPr lang="tr-TR" b="1" dirty="0" smtClean="0"/>
              <a:t>1. </a:t>
            </a:r>
            <a:r>
              <a:rPr lang="tr-TR" dirty="0"/>
              <a:t>Yol çizmek üzere Araç Panelinde </a:t>
            </a:r>
            <a:r>
              <a:rPr lang="tr-TR" dirty="0" smtClean="0"/>
              <a:t>bulunan </a:t>
            </a:r>
            <a:r>
              <a:rPr lang="tr-TR" b="1" dirty="0" smtClean="0"/>
              <a:t>Kalem </a:t>
            </a:r>
            <a:r>
              <a:rPr lang="tr-TR" b="1" dirty="0"/>
              <a:t>Aracı</a:t>
            </a:r>
            <a:r>
              <a:rPr lang="tr-TR" dirty="0"/>
              <a:t>na tıklayarak veya </a:t>
            </a:r>
            <a:r>
              <a:rPr lang="tr-TR" dirty="0" smtClean="0"/>
              <a:t>klavyeden </a:t>
            </a:r>
            <a:r>
              <a:rPr lang="tr-TR" b="1" dirty="0" smtClean="0"/>
              <a:t>P </a:t>
            </a:r>
            <a:r>
              <a:rPr lang="tr-TR" dirty="0"/>
              <a:t>harfine basılır. Fare işaretçisinin </a:t>
            </a:r>
            <a:r>
              <a:rPr lang="tr-TR" dirty="0" smtClean="0"/>
              <a:t>değiştiği görülür</a:t>
            </a:r>
            <a:r>
              <a:rPr lang="tr-TR" dirty="0"/>
              <a:t>.</a:t>
            </a:r>
          </a:p>
          <a:p>
            <a:r>
              <a:rPr lang="tr-TR" b="1" dirty="0" smtClean="0"/>
              <a:t>2. </a:t>
            </a:r>
            <a:r>
              <a:rPr lang="tr-TR" dirty="0"/>
              <a:t>Ekranda yazının izleyeceği yol Kalem </a:t>
            </a:r>
            <a:r>
              <a:rPr lang="tr-TR" dirty="0" smtClean="0"/>
              <a:t>Aracı ile </a:t>
            </a:r>
            <a:r>
              <a:rPr lang="tr-TR" dirty="0"/>
              <a:t>çizilir</a:t>
            </a:r>
            <a:r>
              <a:rPr lang="tr-TR" dirty="0" smtClean="0"/>
              <a:t>.</a:t>
            </a:r>
          </a:p>
          <a:p>
            <a:r>
              <a:rPr lang="tr-TR" b="1" dirty="0" smtClean="0"/>
              <a:t>3. </a:t>
            </a:r>
            <a:r>
              <a:rPr lang="tr-TR" dirty="0"/>
              <a:t>Yol çizildikten sonra Araç Panelinde </a:t>
            </a:r>
            <a:r>
              <a:rPr lang="tr-TR" dirty="0" smtClean="0"/>
              <a:t>bulunan </a:t>
            </a:r>
            <a:r>
              <a:rPr lang="tr-TR" b="1" dirty="0" smtClean="0"/>
              <a:t>Yatay </a:t>
            </a:r>
            <a:r>
              <a:rPr lang="tr-TR" b="1" dirty="0"/>
              <a:t>Yazım Aracı</a:t>
            </a:r>
            <a:r>
              <a:rPr lang="tr-TR" dirty="0"/>
              <a:t>na tıklanarak </a:t>
            </a:r>
            <a:r>
              <a:rPr lang="tr-TR" dirty="0" smtClean="0"/>
              <a:t>veya klavyeden </a:t>
            </a:r>
            <a:r>
              <a:rPr lang="tr-TR" b="1" dirty="0"/>
              <a:t>T </a:t>
            </a:r>
            <a:r>
              <a:rPr lang="tr-TR" dirty="0"/>
              <a:t>harfine basılarak yazı </a:t>
            </a:r>
            <a:r>
              <a:rPr lang="tr-TR" dirty="0" smtClean="0"/>
              <a:t>yazılmaya hazırlanılır</a:t>
            </a:r>
            <a:r>
              <a:rPr lang="tr-TR" dirty="0"/>
              <a:t>.</a:t>
            </a:r>
          </a:p>
          <a:p>
            <a:r>
              <a:rPr lang="tr-TR" b="1" dirty="0" smtClean="0"/>
              <a:t>4. </a:t>
            </a:r>
            <a:r>
              <a:rPr lang="tr-TR" dirty="0"/>
              <a:t>Çizilen yolun başına tıklanır ve </a:t>
            </a:r>
            <a:r>
              <a:rPr lang="tr-TR" dirty="0" smtClean="0"/>
              <a:t>yazı yazılmaya </a:t>
            </a:r>
            <a:r>
              <a:rPr lang="tr-TR" dirty="0"/>
              <a:t>başlanır. Yazı yazıldıkça yolu </a:t>
            </a:r>
            <a:r>
              <a:rPr lang="tr-TR" dirty="0" smtClean="0"/>
              <a:t>takip eder </a:t>
            </a:r>
            <a:r>
              <a:rPr lang="tr-TR" dirty="0"/>
              <a:t>ve yazı yola göre yazılmış olur.</a:t>
            </a:r>
          </a:p>
          <a:p>
            <a:r>
              <a:rPr lang="tr-TR" b="1" dirty="0" smtClean="0"/>
              <a:t>5. </a:t>
            </a:r>
            <a:r>
              <a:rPr lang="tr-TR" dirty="0"/>
              <a:t>Seçenekler Çubuğundan </a:t>
            </a:r>
            <a:r>
              <a:rPr lang="tr-TR" b="1" dirty="0"/>
              <a:t>Teslim </a:t>
            </a:r>
            <a:r>
              <a:rPr lang="tr-TR" dirty="0" smtClean="0"/>
              <a:t>simgesine basılarak </a:t>
            </a:r>
            <a:r>
              <a:rPr lang="tr-TR" dirty="0"/>
              <a:t>işlem onaylanır.</a:t>
            </a:r>
            <a:endParaRPr lang="tr-TR" sz="1600" dirty="0"/>
          </a:p>
        </p:txBody>
      </p:sp>
    </p:spTree>
    <p:extLst>
      <p:ext uri="{BB962C8B-B14F-4D97-AF65-F5344CB8AC3E}">
        <p14:creationId xmlns:p14="http://schemas.microsoft.com/office/powerpoint/2010/main" val="3923822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Yazıyı </a:t>
            </a:r>
            <a:r>
              <a:rPr lang="tr-TR" dirty="0" err="1" smtClean="0"/>
              <a:t>Yamuklaştırmak</a:t>
            </a:r>
            <a:r>
              <a:rPr lang="tr-TR" dirty="0" smtClean="0"/>
              <a:t> [1</a:t>
            </a:r>
            <a:r>
              <a:rPr lang="tr-TR" dirty="0" smtClean="0"/>
              <a:t>]</a:t>
            </a:r>
            <a:endParaRPr lang="tr-TR" dirty="0"/>
          </a:p>
        </p:txBody>
      </p:sp>
      <p:sp>
        <p:nvSpPr>
          <p:cNvPr id="3" name="İçerik Yer Tutucusu 2"/>
          <p:cNvSpPr>
            <a:spLocks noGrp="1"/>
          </p:cNvSpPr>
          <p:nvPr>
            <p:ph idx="1"/>
          </p:nvPr>
        </p:nvSpPr>
        <p:spPr>
          <a:xfrm>
            <a:off x="3439886" y="1845734"/>
            <a:ext cx="8287657" cy="4467980"/>
          </a:xfrm>
        </p:spPr>
        <p:txBody>
          <a:bodyPr>
            <a:noAutofit/>
          </a:bodyPr>
          <a:lstStyle/>
          <a:p>
            <a:r>
              <a:rPr lang="tr-TR" dirty="0"/>
              <a:t>Yazının görüntüsünü değiştirerek farklı </a:t>
            </a:r>
            <a:r>
              <a:rPr lang="tr-TR" dirty="0" smtClean="0"/>
              <a:t>bir efekt </a:t>
            </a:r>
            <a:r>
              <a:rPr lang="tr-TR" dirty="0"/>
              <a:t>görünümüne sahip olması için </a:t>
            </a:r>
            <a:r>
              <a:rPr lang="tr-TR" dirty="0" smtClean="0"/>
              <a:t>çarpıtma yapabilirsiniz</a:t>
            </a:r>
            <a:r>
              <a:rPr lang="tr-TR" dirty="0"/>
              <a:t>.</a:t>
            </a:r>
          </a:p>
          <a:p>
            <a:r>
              <a:rPr lang="tr-TR" dirty="0"/>
              <a:t>Yazılan bir yazıyı çarpıtmak için:</a:t>
            </a:r>
          </a:p>
          <a:p>
            <a:r>
              <a:rPr lang="tr-TR" b="1" dirty="0" smtClean="0"/>
              <a:t>1. </a:t>
            </a:r>
            <a:r>
              <a:rPr lang="tr-TR" dirty="0"/>
              <a:t>Dosyaya </a:t>
            </a:r>
            <a:r>
              <a:rPr lang="tr-TR" dirty="0" smtClean="0"/>
              <a:t>çarpıtma yapılacak yazı yazılır ve seçilir.</a:t>
            </a:r>
          </a:p>
          <a:p>
            <a:r>
              <a:rPr lang="sv-SE" b="1" dirty="0" smtClean="0"/>
              <a:t>2</a:t>
            </a:r>
            <a:r>
              <a:rPr lang="tr-TR" b="1" dirty="0" smtClean="0"/>
              <a:t>.</a:t>
            </a:r>
            <a:r>
              <a:rPr lang="sv-SE" b="1" dirty="0" smtClean="0"/>
              <a:t> </a:t>
            </a:r>
            <a:r>
              <a:rPr lang="sv-SE" b="1" dirty="0"/>
              <a:t>Menü Çubuğu</a:t>
            </a:r>
            <a:r>
              <a:rPr lang="sv-SE" dirty="0"/>
              <a:t>nda bulunan </a:t>
            </a:r>
            <a:r>
              <a:rPr lang="sv-SE" b="1" dirty="0" smtClean="0"/>
              <a:t>Katman</a:t>
            </a:r>
            <a:r>
              <a:rPr lang="tr-TR" b="1" dirty="0" smtClean="0"/>
              <a:t> </a:t>
            </a:r>
            <a:r>
              <a:rPr lang="tr-TR" dirty="0" smtClean="0"/>
              <a:t>başlığından </a:t>
            </a:r>
            <a:r>
              <a:rPr lang="tr-TR" b="1" dirty="0" smtClean="0"/>
              <a:t>Metin </a:t>
            </a:r>
            <a:r>
              <a:rPr lang="tr-TR" dirty="0"/>
              <a:t>seçeneği seçilir ve </a:t>
            </a:r>
            <a:r>
              <a:rPr lang="tr-TR" dirty="0" smtClean="0"/>
              <a:t>açılan menüden </a:t>
            </a:r>
            <a:r>
              <a:rPr lang="tr-TR" b="1" dirty="0"/>
              <a:t>Metni Çarpıt </a:t>
            </a:r>
            <a:r>
              <a:rPr lang="tr-TR" dirty="0"/>
              <a:t>tıklanır.</a:t>
            </a:r>
          </a:p>
          <a:p>
            <a:r>
              <a:rPr lang="tr-TR" b="1" dirty="0" smtClean="0"/>
              <a:t>3. </a:t>
            </a:r>
            <a:r>
              <a:rPr lang="tr-TR" dirty="0"/>
              <a:t>Açılan Metni Çarpıt penceresinde </a:t>
            </a:r>
            <a:r>
              <a:rPr lang="tr-TR" b="1" dirty="0" smtClean="0"/>
              <a:t>Stil </a:t>
            </a:r>
            <a:r>
              <a:rPr lang="tr-TR" dirty="0" smtClean="0"/>
              <a:t>açılır menüsünden </a:t>
            </a:r>
            <a:r>
              <a:rPr lang="tr-TR" dirty="0"/>
              <a:t>çarpıtma stili seçilir. </a:t>
            </a:r>
            <a:r>
              <a:rPr lang="tr-TR" dirty="0" smtClean="0"/>
              <a:t>Aynı pencerede </a:t>
            </a:r>
            <a:r>
              <a:rPr lang="tr-TR" dirty="0"/>
              <a:t>yazının yönünü ayarlamak </a:t>
            </a:r>
            <a:r>
              <a:rPr lang="tr-TR" dirty="0" smtClean="0"/>
              <a:t>için yazı </a:t>
            </a:r>
            <a:r>
              <a:rPr lang="tr-TR" dirty="0"/>
              <a:t>yatay veya dikey olarak işaretlenir</a:t>
            </a:r>
            <a:r>
              <a:rPr lang="tr-TR" dirty="0" smtClean="0"/>
              <a:t>. Ayrıca </a:t>
            </a:r>
            <a:r>
              <a:rPr lang="tr-TR" dirty="0"/>
              <a:t>yüzde cinsinden değer girilerek </a:t>
            </a:r>
            <a:r>
              <a:rPr lang="tr-TR" dirty="0" smtClean="0"/>
              <a:t>yazı eğilebilir </a:t>
            </a:r>
            <a:r>
              <a:rPr lang="tr-TR" dirty="0"/>
              <a:t>veya deforme edilebilir. </a:t>
            </a:r>
            <a:r>
              <a:rPr lang="tr-TR" b="1" dirty="0" smtClean="0"/>
              <a:t>Tamam </a:t>
            </a:r>
            <a:r>
              <a:rPr lang="tr-TR" dirty="0" smtClean="0"/>
              <a:t>butonuna </a:t>
            </a:r>
            <a:r>
              <a:rPr lang="tr-TR" dirty="0"/>
              <a:t>basılarak işlem onaylanır.</a:t>
            </a:r>
            <a:endParaRPr lang="tr-TR" sz="1600" dirty="0"/>
          </a:p>
        </p:txBody>
      </p:sp>
      <p:pic>
        <p:nvPicPr>
          <p:cNvPr id="5" name="Resim 4"/>
          <p:cNvPicPr>
            <a:picLocks noChangeAspect="1"/>
          </p:cNvPicPr>
          <p:nvPr/>
        </p:nvPicPr>
        <p:blipFill>
          <a:blip r:embed="rId2"/>
          <a:stretch>
            <a:fillRect/>
          </a:stretch>
        </p:blipFill>
        <p:spPr>
          <a:xfrm>
            <a:off x="531746" y="1990877"/>
            <a:ext cx="2908140" cy="1942495"/>
          </a:xfrm>
          <a:prstGeom prst="rect">
            <a:avLst/>
          </a:prstGeom>
        </p:spPr>
      </p:pic>
    </p:spTree>
    <p:extLst>
      <p:ext uri="{BB962C8B-B14F-4D97-AF65-F5344CB8AC3E}">
        <p14:creationId xmlns:p14="http://schemas.microsoft.com/office/powerpoint/2010/main" val="2990362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smtClean="0"/>
              <a:t>[1] Özer T.  2009 Grafik </a:t>
            </a:r>
            <a:r>
              <a:rPr lang="tr-TR" dirty="0"/>
              <a:t>ve Animasyon ders </a:t>
            </a:r>
            <a:r>
              <a:rPr lang="tr-TR" dirty="0" smtClean="0"/>
              <a:t>notları</a:t>
            </a:r>
          </a:p>
        </p:txBody>
      </p:sp>
    </p:spTree>
    <p:extLst>
      <p:ext uri="{BB962C8B-B14F-4D97-AF65-F5344CB8AC3E}">
        <p14:creationId xmlns:p14="http://schemas.microsoft.com/office/powerpoint/2010/main" val="2220567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Düzenleme [1]</a:t>
            </a:r>
            <a:endParaRPr lang="tr-TR" dirty="0"/>
          </a:p>
        </p:txBody>
      </p:sp>
      <p:sp>
        <p:nvSpPr>
          <p:cNvPr id="3" name="İçerik Yer Tutucusu 2"/>
          <p:cNvSpPr>
            <a:spLocks noGrp="1"/>
          </p:cNvSpPr>
          <p:nvPr>
            <p:ph idx="1"/>
          </p:nvPr>
        </p:nvSpPr>
        <p:spPr>
          <a:xfrm>
            <a:off x="3980035" y="1932043"/>
            <a:ext cx="7289647" cy="858657"/>
          </a:xfrm>
        </p:spPr>
        <p:txBody>
          <a:bodyPr wrap="square">
            <a:normAutofit/>
          </a:bodyPr>
          <a:lstStyle/>
          <a:p>
            <a:r>
              <a:rPr lang="tr-TR" dirty="0" err="1"/>
              <a:t>PhotoShop’ta</a:t>
            </a:r>
            <a:r>
              <a:rPr lang="tr-TR" dirty="0"/>
              <a:t> yazı yazmak için kullanılan metin araçlarını içerir. Bu araçlar;</a:t>
            </a:r>
          </a:p>
        </p:txBody>
      </p:sp>
      <p:pic>
        <p:nvPicPr>
          <p:cNvPr id="11" name="Resim 10"/>
          <p:cNvPicPr>
            <a:picLocks noChangeAspect="1"/>
          </p:cNvPicPr>
          <p:nvPr/>
        </p:nvPicPr>
        <p:blipFill rotWithShape="1">
          <a:blip r:embed="rId2"/>
          <a:srcRect t="5808" r="1763" b="8120"/>
          <a:stretch/>
        </p:blipFill>
        <p:spPr>
          <a:xfrm>
            <a:off x="874713" y="1888322"/>
            <a:ext cx="3022196" cy="1088369"/>
          </a:xfrm>
          <a:prstGeom prst="rect">
            <a:avLst/>
          </a:prstGeom>
        </p:spPr>
      </p:pic>
      <p:sp>
        <p:nvSpPr>
          <p:cNvPr id="12" name="Dikdörtgen 11"/>
          <p:cNvSpPr/>
          <p:nvPr/>
        </p:nvSpPr>
        <p:spPr>
          <a:xfrm>
            <a:off x="3980036" y="3241964"/>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Yatay ve dikey normal yazı yazmak için kullanılır.</a:t>
            </a:r>
          </a:p>
        </p:txBody>
      </p:sp>
      <p:pic>
        <p:nvPicPr>
          <p:cNvPr id="13" name="Resim 12"/>
          <p:cNvPicPr>
            <a:picLocks noChangeAspect="1"/>
          </p:cNvPicPr>
          <p:nvPr/>
        </p:nvPicPr>
        <p:blipFill>
          <a:blip r:embed="rId3"/>
          <a:stretch>
            <a:fillRect/>
          </a:stretch>
        </p:blipFill>
        <p:spPr>
          <a:xfrm>
            <a:off x="1182785" y="3241964"/>
            <a:ext cx="2714124" cy="549833"/>
          </a:xfrm>
          <a:prstGeom prst="rect">
            <a:avLst/>
          </a:prstGeom>
        </p:spPr>
      </p:pic>
      <p:sp>
        <p:nvSpPr>
          <p:cNvPr id="14" name="Dikdörtgen 13"/>
          <p:cNvSpPr/>
          <p:nvPr/>
        </p:nvSpPr>
        <p:spPr>
          <a:xfrm>
            <a:off x="3919472" y="3849969"/>
            <a:ext cx="8295091" cy="2545872"/>
          </a:xfrm>
          <a:prstGeom prst="rect">
            <a:avLst/>
          </a:prstGeom>
        </p:spPr>
        <p:txBody>
          <a:bodyPr vert="horz" wrap="square" lIns="0" tIns="45720" rIns="0" bIns="45720" rtlCol="0">
            <a:normAutofit/>
          </a:bodyPr>
          <a:lstStyle/>
          <a:p>
            <a:pPr marL="91440" indent="-91440">
              <a:spcBef>
                <a:spcPts val="600"/>
              </a:spcBef>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Yatay ve dikey seçim yapılmış gibi yazı yazmak için kullanılır.</a:t>
            </a:r>
          </a:p>
          <a:p>
            <a:pPr marL="91440" indent="-91440">
              <a:spcBef>
                <a:spcPts val="600"/>
              </a:spcBef>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Bu şekilde yazılan yazıların içeriği daha sonra boya ve dolgu araçları ile doldurulabilir.</a:t>
            </a:r>
          </a:p>
          <a:p>
            <a:pPr marL="91440" indent="-91440">
              <a:spcBef>
                <a:spcPts val="600"/>
              </a:spcBef>
              <a:buClr>
                <a:schemeClr val="accent1"/>
              </a:buClr>
              <a:buSzPct val="100000"/>
              <a:buFont typeface="Calibri" panose="020F0502020204030204" pitchFamily="34" charset="0"/>
              <a:buChar char=" "/>
            </a:pPr>
            <a:r>
              <a:rPr lang="tr-TR" sz="2000" i="1" dirty="0" err="1">
                <a:solidFill>
                  <a:schemeClr val="bg2">
                    <a:lumMod val="25000"/>
                  </a:schemeClr>
                </a:solidFill>
                <a:latin typeface="Times New Roman" panose="02020603050405020304" pitchFamily="18" charset="0"/>
                <a:cs typeface="Times New Roman" panose="02020603050405020304" pitchFamily="18" charset="0"/>
              </a:rPr>
              <a:t>Horizontal</a:t>
            </a:r>
            <a:r>
              <a:rPr lang="tr-TR" sz="2000" i="1" dirty="0">
                <a:solidFill>
                  <a:schemeClr val="bg2">
                    <a:lumMod val="25000"/>
                  </a:schemeClr>
                </a:solidFill>
                <a:latin typeface="Times New Roman" panose="02020603050405020304" pitchFamily="18" charset="0"/>
                <a:cs typeface="Times New Roman" panose="02020603050405020304" pitchFamily="18" charset="0"/>
              </a:rPr>
              <a:t> veya </a:t>
            </a:r>
            <a:r>
              <a:rPr lang="tr-TR" sz="2000" i="1" dirty="0" err="1">
                <a:solidFill>
                  <a:schemeClr val="bg2">
                    <a:lumMod val="25000"/>
                  </a:schemeClr>
                </a:solidFill>
                <a:latin typeface="Times New Roman" panose="02020603050405020304" pitchFamily="18" charset="0"/>
                <a:cs typeface="Times New Roman" panose="02020603050405020304" pitchFamily="18" charset="0"/>
              </a:rPr>
              <a:t>Vertical</a:t>
            </a:r>
            <a:r>
              <a:rPr lang="tr-TR" sz="2000" i="1" dirty="0">
                <a:solidFill>
                  <a:schemeClr val="bg2">
                    <a:lumMod val="25000"/>
                  </a:schemeClr>
                </a:solidFill>
                <a:latin typeface="Times New Roman" panose="02020603050405020304" pitchFamily="18" charset="0"/>
                <a:cs typeface="Times New Roman" panose="02020603050405020304" pitchFamily="18" charset="0"/>
              </a:rPr>
              <a:t> kelimelerinin hangisinin yatay veya dikey olduğunu </a:t>
            </a:r>
            <a:r>
              <a:rPr lang="tr-TR" sz="2000" i="1" dirty="0" smtClean="0">
                <a:solidFill>
                  <a:schemeClr val="bg2">
                    <a:lumMod val="25000"/>
                  </a:schemeClr>
                </a:solidFill>
                <a:latin typeface="Times New Roman" panose="02020603050405020304" pitchFamily="18" charset="0"/>
                <a:cs typeface="Times New Roman" panose="02020603050405020304" pitchFamily="18" charset="0"/>
              </a:rPr>
              <a:t>akılda kalabilmesi </a:t>
            </a:r>
            <a:r>
              <a:rPr lang="tr-TR" sz="2000" i="1" dirty="0">
                <a:solidFill>
                  <a:schemeClr val="bg2">
                    <a:lumMod val="25000"/>
                  </a:schemeClr>
                </a:solidFill>
                <a:latin typeface="Times New Roman" panose="02020603050405020304" pitchFamily="18" charset="0"/>
                <a:cs typeface="Times New Roman" panose="02020603050405020304" pitchFamily="18" charset="0"/>
              </a:rPr>
              <a:t>için kelimelerin okunuşlarına dikkat edilir. </a:t>
            </a:r>
            <a:r>
              <a:rPr lang="tr-TR" sz="2000" i="1" dirty="0" err="1">
                <a:solidFill>
                  <a:schemeClr val="bg2">
                    <a:lumMod val="25000"/>
                  </a:schemeClr>
                </a:solidFill>
                <a:latin typeface="Times New Roman" panose="02020603050405020304" pitchFamily="18" charset="0"/>
                <a:cs typeface="Times New Roman" panose="02020603050405020304" pitchFamily="18" charset="0"/>
              </a:rPr>
              <a:t>Vertical</a:t>
            </a:r>
            <a:r>
              <a:rPr lang="tr-TR" sz="2000" i="1" dirty="0">
                <a:solidFill>
                  <a:schemeClr val="bg2">
                    <a:lumMod val="25000"/>
                  </a:schemeClr>
                </a:solidFill>
                <a:latin typeface="Times New Roman" panose="02020603050405020304" pitchFamily="18" charset="0"/>
                <a:cs typeface="Times New Roman" panose="02020603050405020304" pitchFamily="18" charset="0"/>
              </a:rPr>
              <a:t> kelimesi söylenirken </a:t>
            </a:r>
            <a:r>
              <a:rPr lang="tr-TR" sz="2000" i="1" dirty="0" smtClean="0">
                <a:solidFill>
                  <a:schemeClr val="bg2">
                    <a:lumMod val="25000"/>
                  </a:schemeClr>
                </a:solidFill>
                <a:latin typeface="Times New Roman" panose="02020603050405020304" pitchFamily="18" charset="0"/>
                <a:cs typeface="Times New Roman" panose="02020603050405020304" pitchFamily="18" charset="0"/>
              </a:rPr>
              <a:t>«</a:t>
            </a:r>
            <a:r>
              <a:rPr lang="tr-TR" sz="2000" b="1" i="1" dirty="0" err="1" smtClean="0">
                <a:solidFill>
                  <a:schemeClr val="bg2">
                    <a:lumMod val="25000"/>
                  </a:schemeClr>
                </a:solidFill>
                <a:latin typeface="Times New Roman" panose="02020603050405020304" pitchFamily="18" charset="0"/>
                <a:cs typeface="Times New Roman" panose="02020603050405020304" pitchFamily="18" charset="0"/>
              </a:rPr>
              <a:t>Vertikal</a:t>
            </a:r>
            <a:r>
              <a:rPr lang="tr-TR" sz="2000" i="1" dirty="0" smtClean="0">
                <a:solidFill>
                  <a:schemeClr val="bg2">
                    <a:lumMod val="25000"/>
                  </a:schemeClr>
                </a:solidFill>
                <a:latin typeface="Times New Roman" panose="02020603050405020304" pitchFamily="18" charset="0"/>
                <a:cs typeface="Times New Roman" panose="02020603050405020304" pitchFamily="18" charset="0"/>
              </a:rPr>
              <a:t>» şeklinde </a:t>
            </a:r>
            <a:r>
              <a:rPr lang="tr-TR" sz="2000" i="1" dirty="0">
                <a:solidFill>
                  <a:schemeClr val="bg2">
                    <a:lumMod val="25000"/>
                  </a:schemeClr>
                </a:solidFill>
                <a:latin typeface="Times New Roman" panose="02020603050405020304" pitchFamily="18" charset="0"/>
                <a:cs typeface="Times New Roman" panose="02020603050405020304" pitchFamily="18" charset="0"/>
              </a:rPr>
              <a:t>söylenir. Buradaki </a:t>
            </a:r>
            <a:r>
              <a:rPr lang="tr-TR" sz="2000" b="1" i="1" u="sng" dirty="0">
                <a:solidFill>
                  <a:schemeClr val="bg2">
                    <a:lumMod val="25000"/>
                  </a:schemeClr>
                </a:solidFill>
                <a:latin typeface="Times New Roman" panose="02020603050405020304" pitchFamily="18" charset="0"/>
                <a:cs typeface="Times New Roman" panose="02020603050405020304" pitchFamily="18" charset="0"/>
              </a:rPr>
              <a:t>tik</a:t>
            </a:r>
            <a:r>
              <a:rPr lang="tr-TR" sz="2000" i="1" dirty="0">
                <a:solidFill>
                  <a:schemeClr val="bg2">
                    <a:lumMod val="25000"/>
                  </a:schemeClr>
                </a:solidFill>
                <a:latin typeface="Times New Roman" panose="02020603050405020304" pitchFamily="18" charset="0"/>
                <a:cs typeface="Times New Roman" panose="02020603050405020304" pitchFamily="18" charset="0"/>
              </a:rPr>
              <a:t> hecesi </a:t>
            </a:r>
            <a:r>
              <a:rPr lang="tr-TR" sz="2000" b="1" i="1" u="sng" dirty="0">
                <a:solidFill>
                  <a:schemeClr val="bg2">
                    <a:lumMod val="25000"/>
                  </a:schemeClr>
                </a:solidFill>
                <a:latin typeface="Times New Roman" panose="02020603050405020304" pitchFamily="18" charset="0"/>
                <a:cs typeface="Times New Roman" panose="02020603050405020304" pitchFamily="18" charset="0"/>
              </a:rPr>
              <a:t>dik</a:t>
            </a:r>
            <a:r>
              <a:rPr lang="tr-TR" sz="2000" i="1" dirty="0">
                <a:solidFill>
                  <a:schemeClr val="bg2">
                    <a:lumMod val="25000"/>
                  </a:schemeClr>
                </a:solidFill>
                <a:latin typeface="Times New Roman" panose="02020603050405020304" pitchFamily="18" charset="0"/>
                <a:cs typeface="Times New Roman" panose="02020603050405020304" pitchFamily="18" charset="0"/>
              </a:rPr>
              <a:t> hecesine benzetilebilir.</a:t>
            </a:r>
          </a:p>
        </p:txBody>
      </p:sp>
      <p:pic>
        <p:nvPicPr>
          <p:cNvPr id="15" name="Resim 14"/>
          <p:cNvPicPr>
            <a:picLocks noChangeAspect="1"/>
          </p:cNvPicPr>
          <p:nvPr/>
        </p:nvPicPr>
        <p:blipFill>
          <a:blip r:embed="rId4"/>
          <a:stretch>
            <a:fillRect/>
          </a:stretch>
        </p:blipFill>
        <p:spPr>
          <a:xfrm>
            <a:off x="1213793" y="4104530"/>
            <a:ext cx="2652108" cy="589613"/>
          </a:xfrm>
          <a:prstGeom prst="rect">
            <a:avLst/>
          </a:prstGeom>
        </p:spPr>
      </p:pic>
    </p:spTree>
    <p:extLst>
      <p:ext uri="{BB962C8B-B14F-4D97-AF65-F5344CB8AC3E}">
        <p14:creationId xmlns:p14="http://schemas.microsoft.com/office/powerpoint/2010/main" val="1555454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Düzenleme [1]</a:t>
            </a:r>
            <a:endParaRPr lang="tr-TR" dirty="0"/>
          </a:p>
        </p:txBody>
      </p:sp>
      <p:sp>
        <p:nvSpPr>
          <p:cNvPr id="3" name="İçerik Yer Tutucusu 2"/>
          <p:cNvSpPr>
            <a:spLocks noGrp="1"/>
          </p:cNvSpPr>
          <p:nvPr>
            <p:ph idx="1"/>
          </p:nvPr>
        </p:nvSpPr>
        <p:spPr>
          <a:xfrm>
            <a:off x="874713" y="1932043"/>
            <a:ext cx="10394969" cy="454897"/>
          </a:xfrm>
        </p:spPr>
        <p:txBody>
          <a:bodyPr wrap="square">
            <a:normAutofit/>
          </a:bodyPr>
          <a:lstStyle/>
          <a:p>
            <a:r>
              <a:rPr lang="tr-TR" dirty="0"/>
              <a:t>Her araçta olduğu gibi metin araçlarının da </a:t>
            </a:r>
            <a:r>
              <a:rPr lang="tr-TR" dirty="0" smtClean="0"/>
              <a:t>seçenekler </a:t>
            </a:r>
            <a:r>
              <a:rPr lang="tr-TR" sz="2100" dirty="0"/>
              <a:t>çubuğu vardır. Bu çubuk üzerinde yer alan;</a:t>
            </a:r>
          </a:p>
          <a:p>
            <a:endParaRPr lang="tr-TR" dirty="0"/>
          </a:p>
        </p:txBody>
      </p:sp>
      <p:sp>
        <p:nvSpPr>
          <p:cNvPr id="12" name="Dikdörtgen 11"/>
          <p:cNvSpPr/>
          <p:nvPr/>
        </p:nvSpPr>
        <p:spPr>
          <a:xfrm>
            <a:off x="3220015" y="2994065"/>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yazının fontunu,</a:t>
            </a:r>
          </a:p>
        </p:txBody>
      </p:sp>
      <p:pic>
        <p:nvPicPr>
          <p:cNvPr id="4" name="Resim 3"/>
          <p:cNvPicPr>
            <a:picLocks noChangeAspect="1"/>
          </p:cNvPicPr>
          <p:nvPr/>
        </p:nvPicPr>
        <p:blipFill>
          <a:blip r:embed="rId2"/>
          <a:stretch>
            <a:fillRect/>
          </a:stretch>
        </p:blipFill>
        <p:spPr>
          <a:xfrm>
            <a:off x="874713" y="2341990"/>
            <a:ext cx="10216757" cy="357683"/>
          </a:xfrm>
          <a:prstGeom prst="rect">
            <a:avLst/>
          </a:prstGeom>
        </p:spPr>
      </p:pic>
      <p:pic>
        <p:nvPicPr>
          <p:cNvPr id="6" name="Resim 5"/>
          <p:cNvPicPr>
            <a:picLocks noChangeAspect="1"/>
          </p:cNvPicPr>
          <p:nvPr/>
        </p:nvPicPr>
        <p:blipFill>
          <a:blip r:embed="rId3"/>
          <a:stretch>
            <a:fillRect/>
          </a:stretch>
        </p:blipFill>
        <p:spPr>
          <a:xfrm>
            <a:off x="837013" y="2932069"/>
            <a:ext cx="2248151" cy="416773"/>
          </a:xfrm>
          <a:prstGeom prst="rect">
            <a:avLst/>
          </a:prstGeom>
        </p:spPr>
      </p:pic>
      <p:pic>
        <p:nvPicPr>
          <p:cNvPr id="7" name="Resim 6"/>
          <p:cNvPicPr>
            <a:picLocks noChangeAspect="1"/>
          </p:cNvPicPr>
          <p:nvPr/>
        </p:nvPicPr>
        <p:blipFill>
          <a:blip r:embed="rId4"/>
          <a:stretch>
            <a:fillRect/>
          </a:stretch>
        </p:blipFill>
        <p:spPr>
          <a:xfrm>
            <a:off x="1828248" y="3406713"/>
            <a:ext cx="1256916" cy="443256"/>
          </a:xfrm>
          <a:prstGeom prst="rect">
            <a:avLst/>
          </a:prstGeom>
        </p:spPr>
      </p:pic>
      <p:sp>
        <p:nvSpPr>
          <p:cNvPr id="16" name="Dikdörtgen 15"/>
          <p:cNvSpPr/>
          <p:nvPr/>
        </p:nvSpPr>
        <p:spPr>
          <a:xfrm>
            <a:off x="3220015" y="3410142"/>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yazının sitilini,</a:t>
            </a:r>
          </a:p>
        </p:txBody>
      </p:sp>
      <p:pic>
        <p:nvPicPr>
          <p:cNvPr id="8" name="Resim 7"/>
          <p:cNvPicPr>
            <a:picLocks noChangeAspect="1"/>
          </p:cNvPicPr>
          <p:nvPr/>
        </p:nvPicPr>
        <p:blipFill>
          <a:blip r:embed="rId5"/>
          <a:stretch>
            <a:fillRect/>
          </a:stretch>
        </p:blipFill>
        <p:spPr>
          <a:xfrm>
            <a:off x="2665164" y="3992501"/>
            <a:ext cx="420000" cy="274286"/>
          </a:xfrm>
          <a:prstGeom prst="rect">
            <a:avLst/>
          </a:prstGeom>
        </p:spPr>
      </p:pic>
      <p:sp>
        <p:nvSpPr>
          <p:cNvPr id="17" name="Dikdörtgen 16"/>
          <p:cNvSpPr/>
          <p:nvPr/>
        </p:nvSpPr>
        <p:spPr>
          <a:xfrm>
            <a:off x="3220014" y="3923320"/>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yazının </a:t>
            </a:r>
            <a:r>
              <a:rPr lang="tr-TR" sz="2000" dirty="0">
                <a:solidFill>
                  <a:schemeClr val="bg2">
                    <a:lumMod val="25000"/>
                  </a:schemeClr>
                </a:solidFill>
                <a:latin typeface="Times New Roman" panose="02020603050405020304" pitchFamily="18" charset="0"/>
                <a:cs typeface="Times New Roman" panose="02020603050405020304" pitchFamily="18" charset="0"/>
              </a:rPr>
              <a:t>rengini,</a:t>
            </a:r>
          </a:p>
        </p:txBody>
      </p:sp>
      <p:pic>
        <p:nvPicPr>
          <p:cNvPr id="9" name="Resim 8"/>
          <p:cNvPicPr>
            <a:picLocks noChangeAspect="1"/>
          </p:cNvPicPr>
          <p:nvPr/>
        </p:nvPicPr>
        <p:blipFill>
          <a:blip r:embed="rId6"/>
          <a:stretch>
            <a:fillRect/>
          </a:stretch>
        </p:blipFill>
        <p:spPr>
          <a:xfrm>
            <a:off x="1676338" y="4409319"/>
            <a:ext cx="1408826" cy="352686"/>
          </a:xfrm>
          <a:prstGeom prst="rect">
            <a:avLst/>
          </a:prstGeom>
        </p:spPr>
      </p:pic>
      <p:sp>
        <p:nvSpPr>
          <p:cNvPr id="18" name="Dikdörtgen 17"/>
          <p:cNvSpPr/>
          <p:nvPr/>
        </p:nvSpPr>
        <p:spPr>
          <a:xfrm>
            <a:off x="3220013" y="4400872"/>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yazının boyutunu,</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10" name="Resim 9"/>
          <p:cNvPicPr>
            <a:picLocks noChangeAspect="1"/>
          </p:cNvPicPr>
          <p:nvPr/>
        </p:nvPicPr>
        <p:blipFill>
          <a:blip r:embed="rId7"/>
          <a:stretch>
            <a:fillRect/>
          </a:stretch>
        </p:blipFill>
        <p:spPr>
          <a:xfrm>
            <a:off x="2665164" y="4904537"/>
            <a:ext cx="395018" cy="368531"/>
          </a:xfrm>
          <a:prstGeom prst="rect">
            <a:avLst/>
          </a:prstGeom>
        </p:spPr>
      </p:pic>
      <p:sp>
        <p:nvSpPr>
          <p:cNvPr id="19" name="Dikdörtgen 18"/>
          <p:cNvSpPr/>
          <p:nvPr/>
        </p:nvSpPr>
        <p:spPr>
          <a:xfrm>
            <a:off x="3085164" y="4860420"/>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yazım işinin iptalini,</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20" name="Resim 19"/>
          <p:cNvPicPr>
            <a:picLocks noChangeAspect="1"/>
          </p:cNvPicPr>
          <p:nvPr/>
        </p:nvPicPr>
        <p:blipFill>
          <a:blip r:embed="rId8"/>
          <a:stretch>
            <a:fillRect/>
          </a:stretch>
        </p:blipFill>
        <p:spPr>
          <a:xfrm>
            <a:off x="2665164" y="5415600"/>
            <a:ext cx="420000" cy="420572"/>
          </a:xfrm>
          <a:prstGeom prst="rect">
            <a:avLst/>
          </a:prstGeom>
        </p:spPr>
      </p:pic>
      <p:sp>
        <p:nvSpPr>
          <p:cNvPr id="21" name="Dikdörtgen 20"/>
          <p:cNvSpPr/>
          <p:nvPr/>
        </p:nvSpPr>
        <p:spPr>
          <a:xfrm>
            <a:off x="3085163" y="5419562"/>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yazım işinin onaylanarak tamamlanmasını,</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7900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Düzenleme [1]</a:t>
            </a:r>
            <a:endParaRPr lang="tr-TR" dirty="0"/>
          </a:p>
        </p:txBody>
      </p:sp>
      <p:sp>
        <p:nvSpPr>
          <p:cNvPr id="3" name="İçerik Yer Tutucusu 2"/>
          <p:cNvSpPr>
            <a:spLocks noGrp="1"/>
          </p:cNvSpPr>
          <p:nvPr>
            <p:ph idx="1"/>
          </p:nvPr>
        </p:nvSpPr>
        <p:spPr>
          <a:xfrm>
            <a:off x="874713" y="1932043"/>
            <a:ext cx="10394969" cy="454897"/>
          </a:xfrm>
        </p:spPr>
        <p:txBody>
          <a:bodyPr wrap="square">
            <a:normAutofit/>
          </a:bodyPr>
          <a:lstStyle/>
          <a:p>
            <a:r>
              <a:rPr lang="tr-TR" dirty="0"/>
              <a:t>Her araçta olduğu gibi metin araçlarının da </a:t>
            </a:r>
            <a:r>
              <a:rPr lang="tr-TR" dirty="0" smtClean="0"/>
              <a:t>seçenekler </a:t>
            </a:r>
            <a:r>
              <a:rPr lang="tr-TR" sz="2100" dirty="0"/>
              <a:t>çubuğu vardır. Bu çubuk üzerinde yer alan;</a:t>
            </a:r>
          </a:p>
          <a:p>
            <a:endParaRPr lang="tr-TR" dirty="0"/>
          </a:p>
        </p:txBody>
      </p:sp>
      <p:sp>
        <p:nvSpPr>
          <p:cNvPr id="12" name="Dikdörtgen 11"/>
          <p:cNvSpPr/>
          <p:nvPr/>
        </p:nvSpPr>
        <p:spPr>
          <a:xfrm>
            <a:off x="3220015" y="2994065"/>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yazının fontunu,</a:t>
            </a:r>
          </a:p>
        </p:txBody>
      </p:sp>
      <p:pic>
        <p:nvPicPr>
          <p:cNvPr id="4" name="Resim 3"/>
          <p:cNvPicPr>
            <a:picLocks noChangeAspect="1"/>
          </p:cNvPicPr>
          <p:nvPr/>
        </p:nvPicPr>
        <p:blipFill>
          <a:blip r:embed="rId2"/>
          <a:stretch>
            <a:fillRect/>
          </a:stretch>
        </p:blipFill>
        <p:spPr>
          <a:xfrm>
            <a:off x="874713" y="2341990"/>
            <a:ext cx="10216757" cy="357683"/>
          </a:xfrm>
          <a:prstGeom prst="rect">
            <a:avLst/>
          </a:prstGeom>
        </p:spPr>
      </p:pic>
      <p:sp>
        <p:nvSpPr>
          <p:cNvPr id="16" name="Dikdörtgen 15"/>
          <p:cNvSpPr/>
          <p:nvPr/>
        </p:nvSpPr>
        <p:spPr>
          <a:xfrm>
            <a:off x="3220015" y="3410142"/>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yazının sitilini,</a:t>
            </a:r>
          </a:p>
        </p:txBody>
      </p:sp>
      <p:sp>
        <p:nvSpPr>
          <p:cNvPr id="17" name="Dikdörtgen 16"/>
          <p:cNvSpPr/>
          <p:nvPr/>
        </p:nvSpPr>
        <p:spPr>
          <a:xfrm>
            <a:off x="3220014" y="3923320"/>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yazının </a:t>
            </a:r>
            <a:r>
              <a:rPr lang="tr-TR" sz="2000" dirty="0">
                <a:solidFill>
                  <a:schemeClr val="bg2">
                    <a:lumMod val="25000"/>
                  </a:schemeClr>
                </a:solidFill>
                <a:latin typeface="Times New Roman" panose="02020603050405020304" pitchFamily="18" charset="0"/>
                <a:cs typeface="Times New Roman" panose="02020603050405020304" pitchFamily="18" charset="0"/>
              </a:rPr>
              <a:t>rengini,</a:t>
            </a:r>
          </a:p>
        </p:txBody>
      </p:sp>
      <p:sp>
        <p:nvSpPr>
          <p:cNvPr id="18" name="Dikdörtgen 17"/>
          <p:cNvSpPr/>
          <p:nvPr/>
        </p:nvSpPr>
        <p:spPr>
          <a:xfrm>
            <a:off x="3220013" y="4400872"/>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yazının boyutunu,</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19" name="Dikdörtgen 18"/>
          <p:cNvSpPr/>
          <p:nvPr/>
        </p:nvSpPr>
        <p:spPr>
          <a:xfrm>
            <a:off x="3085164" y="4860420"/>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yazım işinin iptalini,</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21" name="Dikdörtgen 20"/>
          <p:cNvSpPr/>
          <p:nvPr/>
        </p:nvSpPr>
        <p:spPr>
          <a:xfrm>
            <a:off x="3085163" y="5419562"/>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yazım işinin onaylanarak tamamlanmasını,</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1850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Düzenleme [1]</a:t>
            </a:r>
            <a:endParaRPr lang="tr-TR" dirty="0"/>
          </a:p>
        </p:txBody>
      </p:sp>
      <p:sp>
        <p:nvSpPr>
          <p:cNvPr id="12" name="Dikdörtgen 11"/>
          <p:cNvSpPr/>
          <p:nvPr/>
        </p:nvSpPr>
        <p:spPr>
          <a:xfrm>
            <a:off x="2673750" y="1997802"/>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yazının belirli bir geometrik şekilde,,</a:t>
            </a:r>
          </a:p>
        </p:txBody>
      </p:sp>
      <p:sp>
        <p:nvSpPr>
          <p:cNvPr id="16" name="Dikdörtgen 15"/>
          <p:cNvSpPr/>
          <p:nvPr/>
        </p:nvSpPr>
        <p:spPr>
          <a:xfrm>
            <a:off x="2673750" y="2413879"/>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yazının sırası ile sola, ortalı veya sağa </a:t>
            </a:r>
            <a:r>
              <a:rPr lang="tr-TR" sz="2000" dirty="0" err="1">
                <a:solidFill>
                  <a:schemeClr val="bg2">
                    <a:lumMod val="25000"/>
                  </a:schemeClr>
                </a:solidFill>
                <a:latin typeface="Times New Roman" panose="02020603050405020304" pitchFamily="18" charset="0"/>
                <a:cs typeface="Times New Roman" panose="02020603050405020304" pitchFamily="18" charset="0"/>
              </a:rPr>
              <a:t>hizalı</a:t>
            </a:r>
            <a:r>
              <a:rPr lang="tr-TR" sz="2000" dirty="0">
                <a:solidFill>
                  <a:schemeClr val="bg2">
                    <a:lumMod val="25000"/>
                  </a:schemeClr>
                </a:solidFill>
                <a:latin typeface="Times New Roman" panose="02020603050405020304" pitchFamily="18" charset="0"/>
                <a:cs typeface="Times New Roman" panose="02020603050405020304" pitchFamily="18" charset="0"/>
              </a:rPr>
              <a:t> olmasını sağlar,</a:t>
            </a:r>
          </a:p>
        </p:txBody>
      </p:sp>
      <p:sp>
        <p:nvSpPr>
          <p:cNvPr id="17" name="Dikdörtgen 16"/>
          <p:cNvSpPr/>
          <p:nvPr/>
        </p:nvSpPr>
        <p:spPr>
          <a:xfrm>
            <a:off x="2673749" y="2927057"/>
            <a:ext cx="8144672"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yazıyı </a:t>
            </a:r>
            <a:r>
              <a:rPr lang="tr-TR" sz="2000" dirty="0">
                <a:solidFill>
                  <a:schemeClr val="bg2">
                    <a:lumMod val="25000"/>
                  </a:schemeClr>
                </a:solidFill>
                <a:latin typeface="Times New Roman" panose="02020603050405020304" pitchFamily="18" charset="0"/>
                <a:cs typeface="Times New Roman" panose="02020603050405020304" pitchFamily="18" charset="0"/>
              </a:rPr>
              <a:t>kenar yumuşatma özelliği sayesinde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görünümünü değiştirir</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18" name="Dikdörtgen 17"/>
          <p:cNvSpPr/>
          <p:nvPr/>
        </p:nvSpPr>
        <p:spPr>
          <a:xfrm>
            <a:off x="2673748" y="3404609"/>
            <a:ext cx="6826509" cy="412648"/>
          </a:xfrm>
          <a:prstGeom prst="rect">
            <a:avLst/>
          </a:prstGeom>
        </p:spPr>
        <p:txBody>
          <a:bodyPr vert="horz" wrap="square" lIns="0" tIns="45720" rIns="0" bIns="45720" rtlCol="0">
            <a:norm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smtClean="0">
                <a:solidFill>
                  <a:schemeClr val="bg2">
                    <a:lumMod val="25000"/>
                  </a:schemeClr>
                </a:solidFill>
                <a:latin typeface="Times New Roman" panose="02020603050405020304" pitchFamily="18" charset="0"/>
                <a:cs typeface="Times New Roman" panose="02020603050405020304" pitchFamily="18" charset="0"/>
              </a:rPr>
              <a:t>karakter ve </a:t>
            </a:r>
            <a:r>
              <a:rPr lang="tr-TR" sz="2000" dirty="0">
                <a:solidFill>
                  <a:schemeClr val="bg2">
                    <a:lumMod val="25000"/>
                  </a:schemeClr>
                </a:solidFill>
                <a:latin typeface="Times New Roman" panose="02020603050405020304" pitchFamily="18" charset="0"/>
                <a:cs typeface="Times New Roman" panose="02020603050405020304" pitchFamily="18" charset="0"/>
              </a:rPr>
              <a:t>paragraf paletinin açılmasını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sağlar,</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5" name="Resim 4"/>
          <p:cNvPicPr>
            <a:picLocks noChangeAspect="1"/>
          </p:cNvPicPr>
          <p:nvPr/>
        </p:nvPicPr>
        <p:blipFill>
          <a:blip r:embed="rId2"/>
          <a:stretch>
            <a:fillRect/>
          </a:stretch>
        </p:blipFill>
        <p:spPr>
          <a:xfrm>
            <a:off x="2079630" y="1989138"/>
            <a:ext cx="459268" cy="411332"/>
          </a:xfrm>
          <a:prstGeom prst="rect">
            <a:avLst/>
          </a:prstGeom>
        </p:spPr>
      </p:pic>
      <p:pic>
        <p:nvPicPr>
          <p:cNvPr id="11" name="Resim 10"/>
          <p:cNvPicPr>
            <a:picLocks noChangeAspect="1"/>
          </p:cNvPicPr>
          <p:nvPr/>
        </p:nvPicPr>
        <p:blipFill>
          <a:blip r:embed="rId3"/>
          <a:stretch>
            <a:fillRect/>
          </a:stretch>
        </p:blipFill>
        <p:spPr>
          <a:xfrm>
            <a:off x="1316312" y="2471121"/>
            <a:ext cx="1222586" cy="383243"/>
          </a:xfrm>
          <a:prstGeom prst="rect">
            <a:avLst/>
          </a:prstGeom>
        </p:spPr>
      </p:pic>
      <p:pic>
        <p:nvPicPr>
          <p:cNvPr id="13" name="Resim 12"/>
          <p:cNvPicPr>
            <a:picLocks noChangeAspect="1"/>
          </p:cNvPicPr>
          <p:nvPr/>
        </p:nvPicPr>
        <p:blipFill>
          <a:blip r:embed="rId4"/>
          <a:stretch>
            <a:fillRect/>
          </a:stretch>
        </p:blipFill>
        <p:spPr>
          <a:xfrm>
            <a:off x="1347376" y="3041917"/>
            <a:ext cx="1194254" cy="297788"/>
          </a:xfrm>
          <a:prstGeom prst="rect">
            <a:avLst/>
          </a:prstGeom>
        </p:spPr>
      </p:pic>
      <p:pic>
        <p:nvPicPr>
          <p:cNvPr id="14" name="Resim 13"/>
          <p:cNvPicPr>
            <a:picLocks noChangeAspect="1"/>
          </p:cNvPicPr>
          <p:nvPr/>
        </p:nvPicPr>
        <p:blipFill>
          <a:blip r:embed="rId5"/>
          <a:stretch>
            <a:fillRect/>
          </a:stretch>
        </p:blipFill>
        <p:spPr>
          <a:xfrm>
            <a:off x="2127626" y="3495811"/>
            <a:ext cx="411272" cy="368346"/>
          </a:xfrm>
          <a:prstGeom prst="rect">
            <a:avLst/>
          </a:prstGeom>
        </p:spPr>
      </p:pic>
      <p:pic>
        <p:nvPicPr>
          <p:cNvPr id="26" name="İçerik Yer Tutucusu 25"/>
          <p:cNvPicPr>
            <a:picLocks noGrp="1" noChangeAspect="1"/>
          </p:cNvPicPr>
          <p:nvPr>
            <p:ph idx="1"/>
          </p:nvPr>
        </p:nvPicPr>
        <p:blipFill>
          <a:blip r:embed="rId6"/>
          <a:stretch>
            <a:fillRect/>
          </a:stretch>
        </p:blipFill>
        <p:spPr>
          <a:xfrm>
            <a:off x="2932989" y="3817257"/>
            <a:ext cx="2268000" cy="2479543"/>
          </a:xfrm>
          <a:prstGeom prst="rect">
            <a:avLst/>
          </a:prstGeom>
        </p:spPr>
      </p:pic>
    </p:spTree>
    <p:extLst>
      <p:ext uri="{BB962C8B-B14F-4D97-AF65-F5344CB8AC3E}">
        <p14:creationId xmlns:p14="http://schemas.microsoft.com/office/powerpoint/2010/main" val="46022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Düzenleme [1]</a:t>
            </a:r>
            <a:endParaRPr lang="tr-TR" dirty="0"/>
          </a:p>
        </p:txBody>
      </p:sp>
      <p:sp>
        <p:nvSpPr>
          <p:cNvPr id="3" name="İçerik Yer Tutucusu 2"/>
          <p:cNvSpPr>
            <a:spLocks noGrp="1"/>
          </p:cNvSpPr>
          <p:nvPr>
            <p:ph idx="1"/>
          </p:nvPr>
        </p:nvSpPr>
        <p:spPr>
          <a:xfrm>
            <a:off x="4542972" y="1845734"/>
            <a:ext cx="6612708" cy="4023360"/>
          </a:xfrm>
        </p:spPr>
        <p:txBody>
          <a:bodyPr/>
          <a:lstStyle/>
          <a:p>
            <a:r>
              <a:rPr lang="tr-TR" dirty="0"/>
              <a:t>Resim dosyasına herhangi bir araçla yazı girildiğinde Katmanlar Paneline yeni bir Yazı Katmanı otomatik açılır. Katmanın ismi resim dosyasına yazılan yazı olur. Yazı katmanının isminin değiştirilmesi için katman ismine çift </a:t>
            </a:r>
            <a:r>
              <a:rPr lang="tr-TR" dirty="0" err="1"/>
              <a:t>tıklanılır</a:t>
            </a:r>
            <a:r>
              <a:rPr lang="tr-TR" dirty="0"/>
              <a:t> ve verilmek istenen isim yazılır. Yazı katmanlarının mini resminde T harfi bulunur. T harfi o katmanın yazı katmanı olduğunu ve içerinde yazı olduğunu belirtir. Önceden hazırlanmış bir metni değiştirmek için mini resimdeki T harfine tıklanır ve yazının değiştirilmeye hazır olduğu görülür.</a:t>
            </a:r>
          </a:p>
          <a:p>
            <a:r>
              <a:rPr lang="tr-TR" dirty="0"/>
              <a:t>Resim dosyasına yazı yazılmadan önce özellikleri ayarlanabilir. Araç Panelinde bulunan Yazım Aracı tıklanıldığı zaman Seçenekler Çubuğu bu aracın özelliklerini gösterir.</a:t>
            </a:r>
          </a:p>
          <a:p>
            <a:endParaRPr lang="tr-TR" dirty="0"/>
          </a:p>
        </p:txBody>
      </p:sp>
      <p:pic>
        <p:nvPicPr>
          <p:cNvPr id="1026" name="Picture 2" descr="image14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280" y="1952657"/>
            <a:ext cx="3351443" cy="391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3514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Düzenleme [1]</a:t>
            </a:r>
            <a:endParaRPr lang="tr-TR" dirty="0"/>
          </a:p>
        </p:txBody>
      </p:sp>
      <p:sp>
        <p:nvSpPr>
          <p:cNvPr id="3" name="İçerik Yer Tutucusu 2"/>
          <p:cNvSpPr>
            <a:spLocks noGrp="1"/>
          </p:cNvSpPr>
          <p:nvPr>
            <p:ph idx="1"/>
          </p:nvPr>
        </p:nvSpPr>
        <p:spPr>
          <a:xfrm>
            <a:off x="4165600" y="1845734"/>
            <a:ext cx="6990080" cy="4467980"/>
          </a:xfrm>
        </p:spPr>
        <p:txBody>
          <a:bodyPr>
            <a:normAutofit fontScale="92500" lnSpcReduction="20000"/>
          </a:bodyPr>
          <a:lstStyle/>
          <a:p>
            <a:pPr>
              <a:spcBef>
                <a:spcPts val="600"/>
              </a:spcBef>
              <a:spcAft>
                <a:spcPts val="0"/>
              </a:spcAft>
            </a:pPr>
            <a:r>
              <a:rPr lang="tr-TR" dirty="0"/>
              <a:t>Resim dosyasına girilecek yazının özellikleri Karakter Panelinden ayarlanabilir. Karakter Panelini ekrana getirmek için Menü Çubuğunda bulunan Pencere başlığından Karakter seçilir veya Yazım Aracı Seçenekler Çubuğunda bulunan Karakter ve Paragraf Paneli simgesine tıklanarak açılır.</a:t>
            </a:r>
          </a:p>
          <a:p>
            <a:pPr>
              <a:spcBef>
                <a:spcPts val="600"/>
              </a:spcBef>
              <a:spcAft>
                <a:spcPts val="0"/>
              </a:spcAft>
            </a:pPr>
            <a:r>
              <a:rPr lang="tr-TR" dirty="0"/>
              <a:t>Araçlar Panelinde Yazım Aracı seçildiğinde Seçenekler çubuğuna gelen seçeneklerden Font Seçicisi, Font Stili, Font Boyutu, Renk Seçici ve Kenar Yumuşaklığı mevcuttur. Karakter ve Paragraf panelinin aşağıdaki seçenekleri vardır.</a:t>
            </a:r>
          </a:p>
          <a:p>
            <a:pPr>
              <a:spcBef>
                <a:spcPts val="600"/>
              </a:spcBef>
              <a:spcAft>
                <a:spcPts val="0"/>
              </a:spcAft>
            </a:pPr>
            <a:r>
              <a:rPr lang="tr-TR" b="1" dirty="0"/>
              <a:t>Satır Aralığı </a:t>
            </a:r>
            <a:r>
              <a:rPr lang="tr-TR" dirty="0"/>
              <a:t>açılır menüsünden Alt alta yazılan yazıların arasında bulunan satır alanının boyutu ayarlanır.</a:t>
            </a:r>
          </a:p>
          <a:p>
            <a:pPr>
              <a:spcBef>
                <a:spcPts val="600"/>
              </a:spcBef>
              <a:spcAft>
                <a:spcPts val="0"/>
              </a:spcAft>
            </a:pPr>
            <a:r>
              <a:rPr lang="tr-TR" b="1" dirty="0"/>
              <a:t>Karakter Aralığı </a:t>
            </a:r>
            <a:r>
              <a:rPr lang="tr-TR" dirty="0"/>
              <a:t>açılır menüsünden harfler arasında oluşan boşluk boyutu ayarlanır.</a:t>
            </a:r>
          </a:p>
          <a:p>
            <a:r>
              <a:rPr lang="tr-TR" b="1" dirty="0"/>
              <a:t>Yatay Ölçeklendir </a:t>
            </a:r>
            <a:r>
              <a:rPr lang="tr-TR" dirty="0"/>
              <a:t>değer kutusuna yüzde </a:t>
            </a:r>
            <a:r>
              <a:rPr lang="tr-TR" dirty="0" smtClean="0"/>
              <a:t>cinsinden değer </a:t>
            </a:r>
            <a:r>
              <a:rPr lang="tr-TR" dirty="0"/>
              <a:t>verilerek yazı bastırılır veya yükseltilir.</a:t>
            </a:r>
          </a:p>
          <a:p>
            <a:r>
              <a:rPr lang="tr-TR" b="1" dirty="0"/>
              <a:t>Dikey Ölçeklendir </a:t>
            </a:r>
            <a:r>
              <a:rPr lang="tr-TR" dirty="0"/>
              <a:t>değer kutusuna yüzde </a:t>
            </a:r>
            <a:r>
              <a:rPr lang="tr-TR" dirty="0" smtClean="0"/>
              <a:t>cinsinden değer </a:t>
            </a:r>
            <a:r>
              <a:rPr lang="tr-TR" dirty="0"/>
              <a:t>verilerek yazı sıkıştırılır veya genişletilir.</a:t>
            </a:r>
            <a:endParaRPr lang="tr-TR" dirty="0"/>
          </a:p>
        </p:txBody>
      </p:sp>
      <p:pic>
        <p:nvPicPr>
          <p:cNvPr id="2052" name="Picture 4" descr="image1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820" y="1845734"/>
            <a:ext cx="3485708" cy="3698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8508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Düzenleme [1]</a:t>
            </a:r>
            <a:endParaRPr lang="tr-TR" dirty="0"/>
          </a:p>
        </p:txBody>
      </p:sp>
      <p:sp>
        <p:nvSpPr>
          <p:cNvPr id="3" name="İçerik Yer Tutucusu 2"/>
          <p:cNvSpPr>
            <a:spLocks noGrp="1"/>
          </p:cNvSpPr>
          <p:nvPr>
            <p:ph idx="1"/>
          </p:nvPr>
        </p:nvSpPr>
        <p:spPr>
          <a:xfrm>
            <a:off x="3439886" y="1845734"/>
            <a:ext cx="8287657" cy="4467980"/>
          </a:xfrm>
        </p:spPr>
        <p:txBody>
          <a:bodyPr>
            <a:noAutofit/>
          </a:bodyPr>
          <a:lstStyle/>
          <a:p>
            <a:pPr>
              <a:lnSpc>
                <a:spcPct val="120000"/>
              </a:lnSpc>
              <a:spcBef>
                <a:spcPts val="600"/>
              </a:spcBef>
              <a:spcAft>
                <a:spcPts val="0"/>
              </a:spcAft>
            </a:pPr>
            <a:r>
              <a:rPr lang="tr-TR" sz="1600" b="1" dirty="0" smtClean="0"/>
              <a:t>Satır </a:t>
            </a:r>
            <a:r>
              <a:rPr lang="tr-TR" sz="1600" b="1" dirty="0"/>
              <a:t>Çizgisini Kaydırma </a:t>
            </a:r>
            <a:r>
              <a:rPr lang="tr-TR" sz="1600" dirty="0"/>
              <a:t>değer kutusuna </a:t>
            </a:r>
            <a:r>
              <a:rPr lang="tr-TR" sz="1600" dirty="0" smtClean="0"/>
              <a:t>değer  girilerek </a:t>
            </a:r>
            <a:r>
              <a:rPr lang="tr-TR" sz="1600" dirty="0"/>
              <a:t>yazının satır çizgisinin yeri değiştirilir</a:t>
            </a:r>
            <a:r>
              <a:rPr lang="tr-TR" sz="1600" dirty="0" smtClean="0"/>
              <a:t>. </a:t>
            </a:r>
          </a:p>
          <a:p>
            <a:pPr>
              <a:lnSpc>
                <a:spcPct val="120000"/>
              </a:lnSpc>
              <a:spcBef>
                <a:spcPts val="600"/>
              </a:spcBef>
              <a:spcAft>
                <a:spcPts val="0"/>
              </a:spcAft>
            </a:pPr>
            <a:r>
              <a:rPr lang="tr-TR" sz="1600" b="1" dirty="0" smtClean="0"/>
              <a:t>Sahte </a:t>
            </a:r>
            <a:r>
              <a:rPr lang="tr-TR" sz="1600" b="1" dirty="0"/>
              <a:t>Kalın </a:t>
            </a:r>
            <a:r>
              <a:rPr lang="tr-TR" sz="1600" dirty="0"/>
              <a:t>simgesi ile seçilen yazı kalınlaştırılır</a:t>
            </a:r>
            <a:r>
              <a:rPr lang="tr-TR" sz="1600" dirty="0" smtClean="0"/>
              <a:t>. </a:t>
            </a:r>
            <a:endParaRPr lang="tr-TR" sz="1600" dirty="0"/>
          </a:p>
          <a:p>
            <a:pPr>
              <a:lnSpc>
                <a:spcPct val="120000"/>
              </a:lnSpc>
              <a:spcBef>
                <a:spcPts val="600"/>
              </a:spcBef>
              <a:spcAft>
                <a:spcPts val="0"/>
              </a:spcAft>
            </a:pPr>
            <a:r>
              <a:rPr lang="tr-TR" sz="1600" b="1" dirty="0"/>
              <a:t>Sahte İtalik </a:t>
            </a:r>
            <a:r>
              <a:rPr lang="tr-TR" sz="1600" dirty="0"/>
              <a:t>simgesi ile seçilen yazı eğilir.</a:t>
            </a:r>
          </a:p>
          <a:p>
            <a:pPr>
              <a:lnSpc>
                <a:spcPct val="120000"/>
              </a:lnSpc>
              <a:spcBef>
                <a:spcPts val="600"/>
              </a:spcBef>
              <a:spcAft>
                <a:spcPts val="0"/>
              </a:spcAft>
            </a:pPr>
            <a:r>
              <a:rPr lang="tr-TR" sz="1600" b="1" dirty="0"/>
              <a:t>Tümü Büyük Harf </a:t>
            </a:r>
            <a:r>
              <a:rPr lang="tr-TR" sz="1600" dirty="0"/>
              <a:t>simgesi ile küçük harf ile </a:t>
            </a:r>
            <a:r>
              <a:rPr lang="tr-TR" sz="1600" dirty="0" smtClean="0"/>
              <a:t>yazılan yazıları </a:t>
            </a:r>
            <a:r>
              <a:rPr lang="tr-TR" sz="1600" dirty="0"/>
              <a:t>büyük harfe çevirir.</a:t>
            </a:r>
          </a:p>
          <a:p>
            <a:pPr>
              <a:lnSpc>
                <a:spcPct val="120000"/>
              </a:lnSpc>
              <a:spcBef>
                <a:spcPts val="600"/>
              </a:spcBef>
              <a:spcAft>
                <a:spcPts val="0"/>
              </a:spcAft>
            </a:pPr>
            <a:r>
              <a:rPr lang="tr-TR" sz="1600" b="1" dirty="0"/>
              <a:t>Ufak Büyük </a:t>
            </a:r>
            <a:r>
              <a:rPr lang="tr-TR" sz="1600" b="1" dirty="0" err="1"/>
              <a:t>Harfl</a:t>
            </a:r>
            <a:r>
              <a:rPr lang="tr-TR" sz="1600" b="1" dirty="0"/>
              <a:t> er </a:t>
            </a:r>
            <a:r>
              <a:rPr lang="tr-TR" sz="1600" dirty="0"/>
              <a:t>simgesi ile boyut olarak </a:t>
            </a:r>
            <a:r>
              <a:rPr lang="tr-TR" sz="1600" dirty="0" smtClean="0"/>
              <a:t>küçük fakat </a:t>
            </a:r>
            <a:r>
              <a:rPr lang="tr-TR" sz="1600" dirty="0"/>
              <a:t>harf olarak büyük hale çevrilir.</a:t>
            </a:r>
          </a:p>
          <a:p>
            <a:pPr>
              <a:lnSpc>
                <a:spcPct val="120000"/>
              </a:lnSpc>
              <a:spcBef>
                <a:spcPts val="600"/>
              </a:spcBef>
              <a:spcAft>
                <a:spcPts val="0"/>
              </a:spcAft>
            </a:pPr>
            <a:r>
              <a:rPr lang="tr-TR" sz="1600" b="1" dirty="0"/>
              <a:t>Üst Simge </a:t>
            </a:r>
            <a:r>
              <a:rPr lang="tr-TR" sz="1600" dirty="0"/>
              <a:t>simgesi ile yazı üst simgeye çevrilir. </a:t>
            </a:r>
            <a:r>
              <a:rPr lang="tr-TR" sz="1600" dirty="0" smtClean="0"/>
              <a:t>M2 gibi </a:t>
            </a:r>
            <a:r>
              <a:rPr lang="tr-TR" sz="1600" dirty="0"/>
              <a:t>birimler yazılır iken kullanılabilir.</a:t>
            </a:r>
          </a:p>
          <a:p>
            <a:pPr>
              <a:lnSpc>
                <a:spcPct val="120000"/>
              </a:lnSpc>
              <a:spcBef>
                <a:spcPts val="600"/>
              </a:spcBef>
              <a:spcAft>
                <a:spcPts val="0"/>
              </a:spcAft>
            </a:pPr>
            <a:r>
              <a:rPr lang="tr-TR" sz="1600" b="1" dirty="0"/>
              <a:t>Alt Simge </a:t>
            </a:r>
            <a:r>
              <a:rPr lang="tr-TR" sz="1600" dirty="0"/>
              <a:t>simgesi ile yazı alt simgeye çevrilir</a:t>
            </a:r>
            <a:r>
              <a:rPr lang="tr-TR" sz="1600" dirty="0" smtClean="0"/>
              <a:t>. H2SO4 </a:t>
            </a:r>
            <a:r>
              <a:rPr lang="tr-TR" sz="1600" dirty="0"/>
              <a:t>gibi kimyasal konuların yazılarında</a:t>
            </a:r>
          </a:p>
          <a:p>
            <a:pPr>
              <a:lnSpc>
                <a:spcPct val="120000"/>
              </a:lnSpc>
              <a:spcBef>
                <a:spcPts val="600"/>
              </a:spcBef>
              <a:spcAft>
                <a:spcPts val="0"/>
              </a:spcAft>
            </a:pPr>
            <a:r>
              <a:rPr lang="tr-TR" sz="1600" dirty="0"/>
              <a:t>kullanılabilir.</a:t>
            </a:r>
          </a:p>
          <a:p>
            <a:pPr>
              <a:lnSpc>
                <a:spcPct val="120000"/>
              </a:lnSpc>
              <a:spcBef>
                <a:spcPts val="600"/>
              </a:spcBef>
              <a:spcAft>
                <a:spcPts val="0"/>
              </a:spcAft>
            </a:pPr>
            <a:r>
              <a:rPr lang="tr-TR" sz="1600" b="1" dirty="0" smtClean="0"/>
              <a:t>Altını </a:t>
            </a:r>
            <a:r>
              <a:rPr lang="tr-TR" sz="1600" b="1" dirty="0"/>
              <a:t>Çiz </a:t>
            </a:r>
            <a:r>
              <a:rPr lang="tr-TR" sz="1600" dirty="0"/>
              <a:t>simgesi ile yazının altına çizgi çekilir</a:t>
            </a:r>
            <a:r>
              <a:rPr lang="tr-TR" sz="1600" dirty="0" smtClean="0"/>
              <a:t>. </a:t>
            </a:r>
          </a:p>
          <a:p>
            <a:pPr>
              <a:lnSpc>
                <a:spcPct val="120000"/>
              </a:lnSpc>
              <a:spcBef>
                <a:spcPts val="600"/>
              </a:spcBef>
              <a:spcAft>
                <a:spcPts val="0"/>
              </a:spcAft>
            </a:pPr>
            <a:r>
              <a:rPr lang="tr-TR" sz="1600" b="1" dirty="0" smtClean="0"/>
              <a:t>Üstü </a:t>
            </a:r>
            <a:r>
              <a:rPr lang="tr-TR" sz="1600" b="1" dirty="0"/>
              <a:t>Çizili </a:t>
            </a:r>
            <a:r>
              <a:rPr lang="tr-TR" sz="1600" dirty="0"/>
              <a:t>simgesi ile yazının üstünden çizgi </a:t>
            </a:r>
            <a:r>
              <a:rPr lang="tr-TR" sz="1600" dirty="0" smtClean="0"/>
              <a:t>ile geçilir</a:t>
            </a:r>
            <a:r>
              <a:rPr lang="tr-TR" sz="1600" dirty="0"/>
              <a:t>.</a:t>
            </a:r>
          </a:p>
          <a:p>
            <a:pPr>
              <a:lnSpc>
                <a:spcPct val="120000"/>
              </a:lnSpc>
              <a:spcBef>
                <a:spcPts val="600"/>
              </a:spcBef>
              <a:spcAft>
                <a:spcPts val="0"/>
              </a:spcAft>
            </a:pPr>
            <a:r>
              <a:rPr lang="tr-TR" sz="1600" b="1" dirty="0"/>
              <a:t>Dil </a:t>
            </a:r>
            <a:r>
              <a:rPr lang="tr-TR" sz="1600" dirty="0"/>
              <a:t>açılır menüsünden yazının yazılacağı dil seçilir</a:t>
            </a:r>
            <a:r>
              <a:rPr lang="tr-TR" sz="1600" dirty="0" smtClean="0"/>
              <a:t>. Dil </a:t>
            </a:r>
            <a:r>
              <a:rPr lang="tr-TR" sz="1600" dirty="0"/>
              <a:t>çeşitli imle kurallarının ve </a:t>
            </a:r>
            <a:r>
              <a:rPr lang="tr-TR" sz="1600" dirty="0" smtClean="0"/>
              <a:t>destekleniyorsa yazım </a:t>
            </a:r>
            <a:r>
              <a:rPr lang="tr-TR" sz="1600" dirty="0"/>
              <a:t>hatalarının giderilmesi için önemlidir.</a:t>
            </a:r>
            <a:endParaRPr lang="tr-TR" sz="1600" dirty="0"/>
          </a:p>
        </p:txBody>
      </p:sp>
      <p:pic>
        <p:nvPicPr>
          <p:cNvPr id="2052" name="Picture 4" descr="image1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820" y="1947334"/>
            <a:ext cx="2869066" cy="3044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6175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Düzenleme [1]</a:t>
            </a:r>
            <a:endParaRPr lang="tr-TR" dirty="0"/>
          </a:p>
        </p:txBody>
      </p:sp>
      <p:sp>
        <p:nvSpPr>
          <p:cNvPr id="3" name="İçerik Yer Tutucusu 2"/>
          <p:cNvSpPr>
            <a:spLocks noGrp="1"/>
          </p:cNvSpPr>
          <p:nvPr>
            <p:ph idx="1"/>
          </p:nvPr>
        </p:nvSpPr>
        <p:spPr>
          <a:xfrm>
            <a:off x="3439886" y="1845734"/>
            <a:ext cx="8287657" cy="4467980"/>
          </a:xfrm>
        </p:spPr>
        <p:txBody>
          <a:bodyPr>
            <a:noAutofit/>
          </a:bodyPr>
          <a:lstStyle/>
          <a:p>
            <a:pPr>
              <a:lnSpc>
                <a:spcPct val="120000"/>
              </a:lnSpc>
              <a:spcBef>
                <a:spcPts val="600"/>
              </a:spcBef>
              <a:spcAft>
                <a:spcPts val="0"/>
              </a:spcAft>
            </a:pPr>
            <a:r>
              <a:rPr lang="tr-TR" sz="1600" b="1" dirty="0" smtClean="0"/>
              <a:t>Satır </a:t>
            </a:r>
            <a:r>
              <a:rPr lang="tr-TR" sz="1600" b="1" dirty="0"/>
              <a:t>Çizgisini Kaydırma </a:t>
            </a:r>
            <a:r>
              <a:rPr lang="tr-TR" sz="1600" dirty="0"/>
              <a:t>değer kutusuna </a:t>
            </a:r>
            <a:r>
              <a:rPr lang="tr-TR" sz="1600" dirty="0" smtClean="0"/>
              <a:t>değer  girilerek </a:t>
            </a:r>
            <a:r>
              <a:rPr lang="tr-TR" sz="1600" dirty="0"/>
              <a:t>yazının satır çizgisinin yeri değiştirilir</a:t>
            </a:r>
            <a:r>
              <a:rPr lang="tr-TR" sz="1600" dirty="0" smtClean="0"/>
              <a:t>. </a:t>
            </a:r>
          </a:p>
          <a:p>
            <a:pPr>
              <a:lnSpc>
                <a:spcPct val="120000"/>
              </a:lnSpc>
              <a:spcBef>
                <a:spcPts val="600"/>
              </a:spcBef>
              <a:spcAft>
                <a:spcPts val="0"/>
              </a:spcAft>
            </a:pPr>
            <a:r>
              <a:rPr lang="tr-TR" sz="1600" b="1" dirty="0" smtClean="0"/>
              <a:t>Sahte </a:t>
            </a:r>
            <a:r>
              <a:rPr lang="tr-TR" sz="1600" b="1" dirty="0"/>
              <a:t>Kalın </a:t>
            </a:r>
            <a:r>
              <a:rPr lang="tr-TR" sz="1600" dirty="0"/>
              <a:t>simgesi ile seçilen yazı kalınlaştırılır</a:t>
            </a:r>
            <a:r>
              <a:rPr lang="tr-TR" sz="1600" dirty="0" smtClean="0"/>
              <a:t>. </a:t>
            </a:r>
            <a:endParaRPr lang="tr-TR" sz="1600" dirty="0"/>
          </a:p>
          <a:p>
            <a:pPr>
              <a:lnSpc>
                <a:spcPct val="120000"/>
              </a:lnSpc>
              <a:spcBef>
                <a:spcPts val="600"/>
              </a:spcBef>
              <a:spcAft>
                <a:spcPts val="0"/>
              </a:spcAft>
            </a:pPr>
            <a:r>
              <a:rPr lang="tr-TR" sz="1600" b="1" dirty="0"/>
              <a:t>Sahte İtalik </a:t>
            </a:r>
            <a:r>
              <a:rPr lang="tr-TR" sz="1600" dirty="0"/>
              <a:t>simgesi ile seçilen yazı eğilir.</a:t>
            </a:r>
          </a:p>
          <a:p>
            <a:pPr>
              <a:lnSpc>
                <a:spcPct val="120000"/>
              </a:lnSpc>
              <a:spcBef>
                <a:spcPts val="600"/>
              </a:spcBef>
              <a:spcAft>
                <a:spcPts val="0"/>
              </a:spcAft>
            </a:pPr>
            <a:r>
              <a:rPr lang="tr-TR" sz="1600" b="1" dirty="0"/>
              <a:t>Tümü Büyük Harf </a:t>
            </a:r>
            <a:r>
              <a:rPr lang="tr-TR" sz="1600" dirty="0"/>
              <a:t>simgesi ile küçük harf ile </a:t>
            </a:r>
            <a:r>
              <a:rPr lang="tr-TR" sz="1600" dirty="0" smtClean="0"/>
              <a:t>yazılan yazıları </a:t>
            </a:r>
            <a:r>
              <a:rPr lang="tr-TR" sz="1600" dirty="0"/>
              <a:t>büyük harfe çevirir.</a:t>
            </a:r>
          </a:p>
          <a:p>
            <a:pPr>
              <a:lnSpc>
                <a:spcPct val="120000"/>
              </a:lnSpc>
              <a:spcBef>
                <a:spcPts val="600"/>
              </a:spcBef>
              <a:spcAft>
                <a:spcPts val="0"/>
              </a:spcAft>
            </a:pPr>
            <a:r>
              <a:rPr lang="tr-TR" sz="1600" b="1" dirty="0"/>
              <a:t>Ufak Büyük </a:t>
            </a:r>
            <a:r>
              <a:rPr lang="tr-TR" sz="1600" b="1" dirty="0" err="1"/>
              <a:t>Harfl</a:t>
            </a:r>
            <a:r>
              <a:rPr lang="tr-TR" sz="1600" b="1" dirty="0"/>
              <a:t> er </a:t>
            </a:r>
            <a:r>
              <a:rPr lang="tr-TR" sz="1600" dirty="0"/>
              <a:t>simgesi ile boyut olarak </a:t>
            </a:r>
            <a:r>
              <a:rPr lang="tr-TR" sz="1600" dirty="0" smtClean="0"/>
              <a:t>küçük fakat </a:t>
            </a:r>
            <a:r>
              <a:rPr lang="tr-TR" sz="1600" dirty="0"/>
              <a:t>harf olarak büyük hale çevrilir.</a:t>
            </a:r>
          </a:p>
          <a:p>
            <a:pPr>
              <a:lnSpc>
                <a:spcPct val="120000"/>
              </a:lnSpc>
              <a:spcBef>
                <a:spcPts val="600"/>
              </a:spcBef>
              <a:spcAft>
                <a:spcPts val="0"/>
              </a:spcAft>
            </a:pPr>
            <a:r>
              <a:rPr lang="tr-TR" sz="1600" b="1" dirty="0"/>
              <a:t>Üst Simge </a:t>
            </a:r>
            <a:r>
              <a:rPr lang="tr-TR" sz="1600" dirty="0"/>
              <a:t>simgesi ile yazı üst simgeye çevrilir. </a:t>
            </a:r>
            <a:r>
              <a:rPr lang="tr-TR" sz="1600" dirty="0" smtClean="0"/>
              <a:t>M2 gibi </a:t>
            </a:r>
            <a:r>
              <a:rPr lang="tr-TR" sz="1600" dirty="0"/>
              <a:t>birimler yazılır iken kullanılabilir.</a:t>
            </a:r>
          </a:p>
          <a:p>
            <a:pPr>
              <a:lnSpc>
                <a:spcPct val="120000"/>
              </a:lnSpc>
              <a:spcBef>
                <a:spcPts val="600"/>
              </a:spcBef>
              <a:spcAft>
                <a:spcPts val="0"/>
              </a:spcAft>
            </a:pPr>
            <a:r>
              <a:rPr lang="tr-TR" sz="1600" b="1" dirty="0"/>
              <a:t>Alt Simge </a:t>
            </a:r>
            <a:r>
              <a:rPr lang="tr-TR" sz="1600" dirty="0"/>
              <a:t>simgesi ile yazı alt simgeye çevrilir</a:t>
            </a:r>
            <a:r>
              <a:rPr lang="tr-TR" sz="1600" dirty="0" smtClean="0"/>
              <a:t>. H2SO4 </a:t>
            </a:r>
            <a:r>
              <a:rPr lang="tr-TR" sz="1600" dirty="0"/>
              <a:t>gibi kimyasal konuların yazılarında</a:t>
            </a:r>
          </a:p>
          <a:p>
            <a:pPr>
              <a:lnSpc>
                <a:spcPct val="120000"/>
              </a:lnSpc>
              <a:spcBef>
                <a:spcPts val="600"/>
              </a:spcBef>
              <a:spcAft>
                <a:spcPts val="0"/>
              </a:spcAft>
            </a:pPr>
            <a:r>
              <a:rPr lang="tr-TR" sz="1600" dirty="0"/>
              <a:t>kullanılabilir.</a:t>
            </a:r>
          </a:p>
          <a:p>
            <a:pPr>
              <a:lnSpc>
                <a:spcPct val="120000"/>
              </a:lnSpc>
              <a:spcBef>
                <a:spcPts val="600"/>
              </a:spcBef>
              <a:spcAft>
                <a:spcPts val="0"/>
              </a:spcAft>
            </a:pPr>
            <a:r>
              <a:rPr lang="tr-TR" sz="1600" b="1" dirty="0" smtClean="0"/>
              <a:t>Altını </a:t>
            </a:r>
            <a:r>
              <a:rPr lang="tr-TR" sz="1600" b="1" dirty="0"/>
              <a:t>Çiz </a:t>
            </a:r>
            <a:r>
              <a:rPr lang="tr-TR" sz="1600" dirty="0"/>
              <a:t>simgesi ile yazının altına çizgi çekilir</a:t>
            </a:r>
            <a:r>
              <a:rPr lang="tr-TR" sz="1600" dirty="0" smtClean="0"/>
              <a:t>. </a:t>
            </a:r>
          </a:p>
          <a:p>
            <a:pPr>
              <a:lnSpc>
                <a:spcPct val="120000"/>
              </a:lnSpc>
              <a:spcBef>
                <a:spcPts val="600"/>
              </a:spcBef>
              <a:spcAft>
                <a:spcPts val="0"/>
              </a:spcAft>
            </a:pPr>
            <a:r>
              <a:rPr lang="tr-TR" sz="1600" b="1" dirty="0" smtClean="0"/>
              <a:t>Üstü </a:t>
            </a:r>
            <a:r>
              <a:rPr lang="tr-TR" sz="1600" b="1" dirty="0"/>
              <a:t>Çizili </a:t>
            </a:r>
            <a:r>
              <a:rPr lang="tr-TR" sz="1600" dirty="0"/>
              <a:t>simgesi ile yazının üstünden çizgi </a:t>
            </a:r>
            <a:r>
              <a:rPr lang="tr-TR" sz="1600" dirty="0" smtClean="0"/>
              <a:t>ile geçilir</a:t>
            </a:r>
            <a:r>
              <a:rPr lang="tr-TR" sz="1600" dirty="0"/>
              <a:t>.</a:t>
            </a:r>
          </a:p>
          <a:p>
            <a:pPr>
              <a:lnSpc>
                <a:spcPct val="120000"/>
              </a:lnSpc>
              <a:spcBef>
                <a:spcPts val="600"/>
              </a:spcBef>
              <a:spcAft>
                <a:spcPts val="0"/>
              </a:spcAft>
            </a:pPr>
            <a:r>
              <a:rPr lang="tr-TR" sz="1600" b="1" dirty="0"/>
              <a:t>Dil </a:t>
            </a:r>
            <a:r>
              <a:rPr lang="tr-TR" sz="1600" dirty="0"/>
              <a:t>açılır menüsünden yazının yazılacağı dil seçilir</a:t>
            </a:r>
            <a:r>
              <a:rPr lang="tr-TR" sz="1600" dirty="0" smtClean="0"/>
              <a:t>. Dil </a:t>
            </a:r>
            <a:r>
              <a:rPr lang="tr-TR" sz="1600" dirty="0"/>
              <a:t>çeşitli imle kurallarının ve </a:t>
            </a:r>
            <a:r>
              <a:rPr lang="tr-TR" sz="1600" dirty="0" smtClean="0"/>
              <a:t>destekleniyorsa yazım </a:t>
            </a:r>
            <a:r>
              <a:rPr lang="tr-TR" sz="1600" dirty="0"/>
              <a:t>hatalarının giderilmesi için önemlidir.</a:t>
            </a:r>
            <a:endParaRPr lang="tr-TR" sz="1600" dirty="0"/>
          </a:p>
        </p:txBody>
      </p:sp>
      <p:pic>
        <p:nvPicPr>
          <p:cNvPr id="2052" name="Picture 4" descr="image1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820" y="1947334"/>
            <a:ext cx="2869066" cy="3044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0512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453</TotalTime>
  <Words>1155</Words>
  <Application>Microsoft Office PowerPoint</Application>
  <PresentationFormat>Geniş ekran</PresentationFormat>
  <Paragraphs>89</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Times New Roman</vt:lpstr>
      <vt:lpstr>Geçmişe bakış</vt:lpstr>
      <vt:lpstr>Metin Düzenleme İşlemleri</vt:lpstr>
      <vt:lpstr>Metin Düzenleme [1]</vt:lpstr>
      <vt:lpstr>Metin Düzenleme [1]</vt:lpstr>
      <vt:lpstr>Metin Düzenleme [1]</vt:lpstr>
      <vt:lpstr>Metin Düzenleme [1]</vt:lpstr>
      <vt:lpstr>Metin Düzenleme [1]</vt:lpstr>
      <vt:lpstr>Metin Düzenleme [1]</vt:lpstr>
      <vt:lpstr>Metin Düzenleme [1]</vt:lpstr>
      <vt:lpstr>Metin Düzenleme [1]</vt:lpstr>
      <vt:lpstr>Nokta Yazım Alanı ile Çalışmak [1]</vt:lpstr>
      <vt:lpstr>Paragraf Yazım Alanı ile Çalışmak [1]</vt:lpstr>
      <vt:lpstr>Yol Yazım Alanı ile Çalışmak [1]</vt:lpstr>
      <vt:lpstr>Yazıyı Yamuklaştırmak [1]</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Windows Kullanıcısı</cp:lastModifiedBy>
  <cp:revision>48</cp:revision>
  <dcterms:created xsi:type="dcterms:W3CDTF">2017-11-14T11:12:27Z</dcterms:created>
  <dcterms:modified xsi:type="dcterms:W3CDTF">2017-11-16T17:52:30Z</dcterms:modified>
</cp:coreProperties>
</file>