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5" r:id="rId5"/>
    <p:sldId id="273" r:id="rId6"/>
    <p:sldId id="274" r:id="rId7"/>
    <p:sldId id="276" r:id="rId8"/>
    <p:sldId id="278" r:id="rId9"/>
    <p:sldId id="279" r:id="rId10"/>
    <p:sldId id="280" r:id="rId11"/>
    <p:sldId id="281" r:id="rId12"/>
    <p:sldId id="282"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76" autoAdjust="0"/>
  </p:normalViewPr>
  <p:slideViewPr>
    <p:cSldViewPr snapToGrid="0">
      <p:cViewPr varScale="1">
        <p:scale>
          <a:sx n="54" d="100"/>
          <a:sy n="54" d="100"/>
        </p:scale>
        <p:origin x="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23E79-F228-414A-8670-44085EDA17CB}" type="datetimeFigureOut">
              <a:rPr lang="tr-TR" smtClean="0"/>
              <a:t>17.10.2024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CA275-EDD9-4B13-8E74-D03663FBA3A9}" type="slidenum">
              <a:rPr lang="tr-TR" smtClean="0"/>
              <a:t>‹#›</a:t>
            </a:fld>
            <a:endParaRPr lang="tr-TR"/>
          </a:p>
        </p:txBody>
      </p:sp>
    </p:spTree>
    <p:extLst>
      <p:ext uri="{BB962C8B-B14F-4D97-AF65-F5344CB8AC3E}">
        <p14:creationId xmlns:p14="http://schemas.microsoft.com/office/powerpoint/2010/main" val="162424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Eğer büyütme parlak beyaz ışık altında yapılıyor veya hayvanlar yarı açık barınaklardaki büyütme programlarında olduğu gibi sık hareket ettiriliyorsa, palazların üst gagalarının 1/3 kısmı kesilir, alt gaganın ucu sıcak kesme bıçağı ile körleştirilir.</a:t>
            </a:r>
          </a:p>
          <a:p>
            <a:endParaRPr lang="tr-TR" dirty="0"/>
          </a:p>
        </p:txBody>
      </p:sp>
      <p:sp>
        <p:nvSpPr>
          <p:cNvPr id="4" name="Slayt Numarası Yer Tutucusu 3"/>
          <p:cNvSpPr>
            <a:spLocks noGrp="1"/>
          </p:cNvSpPr>
          <p:nvPr>
            <p:ph type="sldNum" sz="quarter" idx="10"/>
          </p:nvPr>
        </p:nvSpPr>
        <p:spPr/>
        <p:txBody>
          <a:bodyPr/>
          <a:lstStyle/>
          <a:p>
            <a:fld id="{83BCA275-EDD9-4B13-8E74-D03663FBA3A9}" type="slidenum">
              <a:rPr lang="tr-TR" smtClean="0"/>
              <a:t>6</a:t>
            </a:fld>
            <a:endParaRPr lang="tr-TR"/>
          </a:p>
        </p:txBody>
      </p:sp>
    </p:spTree>
    <p:extLst>
      <p:ext uri="{BB962C8B-B14F-4D97-AF65-F5344CB8AC3E}">
        <p14:creationId xmlns:p14="http://schemas.microsoft.com/office/powerpoint/2010/main" val="243405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Öncelikle, uygun olmayan hayvanların ayıklanması için bir test yürüyüşü önerilir. Bu sırada, kötü görünüşlü, solunum problemleri olan, göğsü su toplamış, sarkık </a:t>
            </a:r>
            <a:r>
              <a:rPr lang="tr-TR" sz="1200" b="0" i="0" u="none" strike="noStrike" kern="1200" baseline="0" dirty="0" err="1" smtClean="0">
                <a:solidFill>
                  <a:schemeClr val="tx1"/>
                </a:solidFill>
                <a:latin typeface="+mn-lt"/>
                <a:ea typeface="+mn-ea"/>
                <a:cs typeface="+mn-cs"/>
              </a:rPr>
              <a:t>kursaklı</a:t>
            </a:r>
            <a:r>
              <a:rPr lang="tr-TR" sz="1200" b="0" i="0" u="none" strike="noStrike" kern="1200" baseline="0" dirty="0" smtClean="0">
                <a:solidFill>
                  <a:schemeClr val="tx1"/>
                </a:solidFill>
                <a:latin typeface="+mn-lt"/>
                <a:ea typeface="+mn-ea"/>
                <a:cs typeface="+mn-cs"/>
              </a:rPr>
              <a:t> ve ayak parmakları çarpık olan hayvanlar ayıklanır. Hayvanlar yürütüldükten sonra ağırlıklarına göre bir seçim yapılır. Ağırlık bakımından seçim, canlı ağırlıkta bir ilerleme sağlanmasını ve sonuçta daha fazla ürün elde edilmesini sağlar. Ağırlığa göre seçimde aşağıdaki işlemler önerilir:</a:t>
            </a:r>
            <a:endParaRPr lang="tr-TR" dirty="0"/>
          </a:p>
        </p:txBody>
      </p:sp>
      <p:sp>
        <p:nvSpPr>
          <p:cNvPr id="4" name="Slayt Numarası Yer Tutucusu 3"/>
          <p:cNvSpPr>
            <a:spLocks noGrp="1"/>
          </p:cNvSpPr>
          <p:nvPr>
            <p:ph type="sldNum" sz="quarter" idx="10"/>
          </p:nvPr>
        </p:nvSpPr>
        <p:spPr/>
        <p:txBody>
          <a:bodyPr/>
          <a:lstStyle/>
          <a:p>
            <a:fld id="{83BCA275-EDD9-4B13-8E74-D03663FBA3A9}" type="slidenum">
              <a:rPr lang="tr-TR" smtClean="0"/>
              <a:t>8</a:t>
            </a:fld>
            <a:endParaRPr lang="tr-TR"/>
          </a:p>
        </p:txBody>
      </p:sp>
    </p:spTree>
    <p:extLst>
      <p:ext uri="{BB962C8B-B14F-4D97-AF65-F5344CB8AC3E}">
        <p14:creationId xmlns:p14="http://schemas.microsoft.com/office/powerpoint/2010/main" val="75281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F2360C7-3145-4109-837C-98D483631FCA}"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349241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2360C7-3145-4109-837C-98D483631FCA}"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132993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2360C7-3145-4109-837C-98D483631FCA}"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105887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2360C7-3145-4109-837C-98D483631FCA}"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380765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F2360C7-3145-4109-837C-98D483631FCA}"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206927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F2360C7-3145-4109-837C-98D483631FCA}"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259566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F2360C7-3145-4109-837C-98D483631FCA}"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266541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F2360C7-3145-4109-837C-98D483631FCA}"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203102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F2360C7-3145-4109-837C-98D483631FCA}"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158743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F2360C7-3145-4109-837C-98D483631FCA}"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29773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F2360C7-3145-4109-837C-98D483631FCA}"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C0ABB7-53B8-44E7-8FEB-8D1813270597}" type="slidenum">
              <a:rPr lang="tr-TR" smtClean="0"/>
              <a:t>‹#›</a:t>
            </a:fld>
            <a:endParaRPr lang="tr-TR"/>
          </a:p>
        </p:txBody>
      </p:sp>
    </p:spTree>
    <p:extLst>
      <p:ext uri="{BB962C8B-B14F-4D97-AF65-F5344CB8AC3E}">
        <p14:creationId xmlns:p14="http://schemas.microsoft.com/office/powerpoint/2010/main" val="321879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360C7-3145-4109-837C-98D483631FCA}"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0ABB7-53B8-44E7-8FEB-8D1813270597}" type="slidenum">
              <a:rPr lang="tr-TR" smtClean="0"/>
              <a:t>‹#›</a:t>
            </a:fld>
            <a:endParaRPr lang="tr-TR"/>
          </a:p>
        </p:txBody>
      </p:sp>
    </p:spTree>
    <p:extLst>
      <p:ext uri="{BB962C8B-B14F-4D97-AF65-F5344CB8AC3E}">
        <p14:creationId xmlns:p14="http://schemas.microsoft.com/office/powerpoint/2010/main" val="251988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1412487" y="18566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smtClean="0">
                <a:latin typeface="Times New Roman" panose="02020603050405020304" pitchFamily="18" charset="0"/>
                <a:cs typeface="Times New Roman" panose="02020603050405020304" pitchFamily="18" charset="0"/>
              </a:rPr>
              <a:t>DAMIZLIK HİNDİ YETİŞTİRME</a:t>
            </a:r>
            <a:endParaRPr lang="tr-TR" b="1" dirty="0">
              <a:latin typeface="Times New Roman" panose="02020603050405020304" pitchFamily="18" charset="0"/>
              <a:cs typeface="Times New Roman" panose="02020603050405020304" pitchFamily="18" charset="0"/>
            </a:endParaRPr>
          </a:p>
        </p:txBody>
      </p:sp>
      <p:sp>
        <p:nvSpPr>
          <p:cNvPr id="5" name="Alt Başlık 2"/>
          <p:cNvSpPr txBox="1">
            <a:spLocks/>
          </p:cNvSpPr>
          <p:nvPr/>
        </p:nvSpPr>
        <p:spPr>
          <a:xfrm>
            <a:off x="1512848" y="4549893"/>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b="1" dirty="0" smtClean="0">
                <a:latin typeface="Times New Roman" panose="02020603050405020304" pitchFamily="18" charset="0"/>
                <a:cs typeface="Times New Roman" panose="02020603050405020304" pitchFamily="18" charset="0"/>
              </a:rPr>
              <a:t>Dr. Öğr. Üyesi Ahmet UÇAR</a:t>
            </a:r>
          </a:p>
          <a:p>
            <a:endParaRPr lang="tr-TR" b="1"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Hindi ve Su Kanatlıları Yetiştirme Dersi</a:t>
            </a:r>
          </a:p>
          <a:p>
            <a:r>
              <a:rPr lang="tr-TR" b="1" dirty="0" smtClean="0">
                <a:latin typeface="Times New Roman" panose="02020603050405020304" pitchFamily="18" charset="0"/>
                <a:cs typeface="Times New Roman" panose="02020603050405020304" pitchFamily="18" charset="0"/>
              </a:rPr>
              <a:t>Ankara Üniversitesi Ziraat Fakültesi Zootekni Bölümü</a:t>
            </a:r>
          </a:p>
          <a:p>
            <a:endParaRPr lang="tr-TR" b="1"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srcRect l="84290" t="20231" r="2739" b="32228"/>
          <a:stretch/>
        </p:blipFill>
        <p:spPr>
          <a:xfrm>
            <a:off x="220713" y="2075935"/>
            <a:ext cx="2916194" cy="3279134"/>
          </a:xfrm>
          <a:prstGeom prst="rect">
            <a:avLst/>
          </a:prstGeom>
        </p:spPr>
      </p:pic>
      <p:pic>
        <p:nvPicPr>
          <p:cNvPr id="7" name="Resim 6"/>
          <p:cNvPicPr>
            <a:picLocks noChangeAspect="1"/>
          </p:cNvPicPr>
          <p:nvPr/>
        </p:nvPicPr>
        <p:blipFill rotWithShape="1">
          <a:blip r:embed="rId3"/>
          <a:srcRect l="84219" t="24803" r="5036" b="41076"/>
          <a:stretch/>
        </p:blipFill>
        <p:spPr>
          <a:xfrm>
            <a:off x="8516017" y="1865870"/>
            <a:ext cx="3581248" cy="3489199"/>
          </a:xfrm>
          <a:prstGeom prst="rect">
            <a:avLst/>
          </a:prstGeom>
        </p:spPr>
      </p:pic>
    </p:spTree>
    <p:extLst>
      <p:ext uri="{BB962C8B-B14F-4D97-AF65-F5344CB8AC3E}">
        <p14:creationId xmlns:p14="http://schemas.microsoft.com/office/powerpoint/2010/main" val="3165153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2561" y="1711650"/>
            <a:ext cx="11776151" cy="4979082"/>
          </a:xfrm>
        </p:spPr>
        <p:txBody>
          <a:bodyPr>
            <a:noAutofit/>
          </a:bodyPr>
          <a:lstStyle/>
          <a:p>
            <a:pPr algn="just">
              <a:lnSpc>
                <a:spcPct val="150000"/>
              </a:lnSpc>
            </a:pPr>
            <a:r>
              <a:rPr lang="tr-TR" sz="3000" dirty="0" smtClean="0">
                <a:latin typeface="Times New Roman" panose="02020603050405020304" pitchFamily="18" charset="0"/>
                <a:cs typeface="Times New Roman" panose="02020603050405020304" pitchFamily="18" charset="0"/>
              </a:rPr>
              <a:t>Sıralanan </a:t>
            </a:r>
            <a:r>
              <a:rPr lang="tr-TR" sz="3000" dirty="0">
                <a:latin typeface="Times New Roman" panose="02020603050405020304" pitchFamily="18" charset="0"/>
                <a:cs typeface="Times New Roman" panose="02020603050405020304" pitchFamily="18" charset="0"/>
              </a:rPr>
              <a:t>hayvanların sayısı ihtiyaç duyulan yedek </a:t>
            </a:r>
            <a:r>
              <a:rPr lang="tr-TR" sz="3000" dirty="0" smtClean="0">
                <a:latin typeface="Times New Roman" panose="02020603050405020304" pitchFamily="18" charset="0"/>
                <a:cs typeface="Times New Roman" panose="02020603050405020304" pitchFamily="18" charset="0"/>
              </a:rPr>
              <a:t>yüzdesine eşitlenene </a:t>
            </a:r>
            <a:r>
              <a:rPr lang="tr-TR" sz="3000" dirty="0">
                <a:latin typeface="Times New Roman" panose="02020603050405020304" pitchFamily="18" charset="0"/>
                <a:cs typeface="Times New Roman" panose="02020603050405020304" pitchFamily="18" charset="0"/>
              </a:rPr>
              <a:t>kadar ağırdan hafife doğru sıralama yapılır. Bu değer </a:t>
            </a:r>
            <a:r>
              <a:rPr lang="tr-TR" sz="3000" dirty="0" smtClean="0">
                <a:latin typeface="Times New Roman" panose="02020603050405020304" pitchFamily="18" charset="0"/>
                <a:cs typeface="Times New Roman" panose="02020603050405020304" pitchFamily="18" charset="0"/>
              </a:rPr>
              <a:t>sınır aralığı </a:t>
            </a:r>
            <a:r>
              <a:rPr lang="tr-TR" sz="3000" dirty="0">
                <a:latin typeface="Times New Roman" panose="02020603050405020304" pitchFamily="18" charset="0"/>
                <a:cs typeface="Times New Roman" panose="02020603050405020304" pitchFamily="18" charset="0"/>
              </a:rPr>
              <a:t>olacaktır. Bu ağırlık ve üstündekiler ile herhangi bir kusuru </a:t>
            </a:r>
            <a:r>
              <a:rPr lang="tr-TR" sz="3000" dirty="0" smtClean="0">
                <a:latin typeface="Times New Roman" panose="02020603050405020304" pitchFamily="18" charset="0"/>
                <a:cs typeface="Times New Roman" panose="02020603050405020304" pitchFamily="18" charset="0"/>
              </a:rPr>
              <a:t>olmayan hayvanlar </a:t>
            </a:r>
            <a:r>
              <a:rPr lang="tr-TR" sz="3000" dirty="0">
                <a:latin typeface="Times New Roman" panose="02020603050405020304" pitchFamily="18" charset="0"/>
                <a:cs typeface="Times New Roman" panose="02020603050405020304" pitchFamily="18" charset="0"/>
              </a:rPr>
              <a:t>damızlıkları oluşturacaktır.</a:t>
            </a:r>
          </a:p>
          <a:p>
            <a:pPr algn="just">
              <a:lnSpc>
                <a:spcPct val="150000"/>
              </a:lnSpc>
            </a:pPr>
            <a:r>
              <a:rPr lang="tr-TR" sz="3000" dirty="0" smtClean="0">
                <a:latin typeface="Times New Roman" panose="02020603050405020304" pitchFamily="18" charset="0"/>
                <a:cs typeface="Times New Roman" panose="02020603050405020304" pitchFamily="18" charset="0"/>
              </a:rPr>
              <a:t>Tartım </a:t>
            </a:r>
            <a:r>
              <a:rPr lang="tr-TR" sz="3000" dirty="0">
                <a:latin typeface="Times New Roman" panose="02020603050405020304" pitchFamily="18" charset="0"/>
                <a:cs typeface="Times New Roman" panose="02020603050405020304" pitchFamily="18" charset="0"/>
              </a:rPr>
              <a:t>işlemleri sırasında yedekler ve ayıklananların sayımı </a:t>
            </a:r>
            <a:r>
              <a:rPr lang="tr-TR" sz="3000" dirty="0" smtClean="0">
                <a:latin typeface="Times New Roman" panose="02020603050405020304" pitchFamily="18" charset="0"/>
                <a:cs typeface="Times New Roman" panose="02020603050405020304" pitchFamily="18" charset="0"/>
              </a:rPr>
              <a:t>yapılır. Yedeklerin </a:t>
            </a:r>
            <a:r>
              <a:rPr lang="tr-TR" sz="3000" dirty="0">
                <a:latin typeface="Times New Roman" panose="02020603050405020304" pitchFamily="18" charset="0"/>
                <a:cs typeface="Times New Roman" panose="02020603050405020304" pitchFamily="18" charset="0"/>
              </a:rPr>
              <a:t>sayısı ve yüzdesi yeterli sayıda hayvan </a:t>
            </a:r>
            <a:r>
              <a:rPr lang="tr-TR" sz="3000" dirty="0" smtClean="0">
                <a:latin typeface="Times New Roman" panose="02020603050405020304" pitchFamily="18" charset="0"/>
                <a:cs typeface="Times New Roman" panose="02020603050405020304" pitchFamily="18" charset="0"/>
              </a:rPr>
              <a:t>seçildiğini göstermelidir</a:t>
            </a:r>
            <a:r>
              <a:rPr lang="tr-TR" sz="3000" dirty="0">
                <a:latin typeface="Times New Roman" panose="02020603050405020304" pitchFamily="18" charset="0"/>
                <a:cs typeface="Times New Roman" panose="02020603050405020304" pitchFamily="18" charset="0"/>
              </a:rPr>
              <a:t>.</a:t>
            </a:r>
          </a:p>
        </p:txBody>
      </p:sp>
      <p:pic>
        <p:nvPicPr>
          <p:cNvPr id="4" name="Resim 3"/>
          <p:cNvPicPr>
            <a:picLocks noChangeAspect="1"/>
          </p:cNvPicPr>
          <p:nvPr/>
        </p:nvPicPr>
        <p:blipFill rotWithShape="1">
          <a:blip r:embed="rId2"/>
          <a:srcRect l="3396" t="36561" r="51300" b="47710"/>
          <a:stretch/>
        </p:blipFill>
        <p:spPr>
          <a:xfrm>
            <a:off x="222561" y="177119"/>
            <a:ext cx="11817142" cy="1258783"/>
          </a:xfrm>
          <a:prstGeom prst="rect">
            <a:avLst/>
          </a:prstGeom>
        </p:spPr>
      </p:pic>
    </p:spTree>
    <p:extLst>
      <p:ext uri="{BB962C8B-B14F-4D97-AF65-F5344CB8AC3E}">
        <p14:creationId xmlns:p14="http://schemas.microsoft.com/office/powerpoint/2010/main" val="3046859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061" y="800659"/>
            <a:ext cx="11281558" cy="5678199"/>
          </a:xfrm>
        </p:spPr>
        <p:txBody>
          <a:bodyPr>
            <a:normAutofit/>
          </a:bodyPr>
          <a:lstStyle/>
          <a:p>
            <a:pPr marL="0" indent="0" algn="just">
              <a:lnSpc>
                <a:spcPct val="150000"/>
              </a:lnSpc>
              <a:buNone/>
            </a:pPr>
            <a:r>
              <a:rPr lang="tr-TR" sz="3000" dirty="0">
                <a:latin typeface="Times New Roman" panose="02020603050405020304" pitchFamily="18" charset="0"/>
                <a:cs typeface="Times New Roman" panose="02020603050405020304" pitchFamily="18" charset="0"/>
              </a:rPr>
              <a:t>Damızlık dişilerin seçimi 14. haftada yapılır. Bu döneme </a:t>
            </a:r>
            <a:r>
              <a:rPr lang="tr-TR" sz="3000" dirty="0" smtClean="0">
                <a:latin typeface="Times New Roman" panose="02020603050405020304" pitchFamily="18" charset="0"/>
                <a:cs typeface="Times New Roman" panose="02020603050405020304" pitchFamily="18" charset="0"/>
              </a:rPr>
              <a:t>kadar günlük </a:t>
            </a:r>
            <a:r>
              <a:rPr lang="tr-TR" sz="3000" dirty="0">
                <a:latin typeface="Times New Roman" panose="02020603050405020304" pitchFamily="18" charset="0"/>
                <a:cs typeface="Times New Roman" panose="02020603050405020304" pitchFamily="18" charset="0"/>
              </a:rPr>
              <a:t>palazların %85’i elde tutulur. Amaç uygun kuluçkalık </a:t>
            </a:r>
            <a:r>
              <a:rPr lang="tr-TR" sz="3000" dirty="0" smtClean="0">
                <a:latin typeface="Times New Roman" panose="02020603050405020304" pitchFamily="18" charset="0"/>
                <a:cs typeface="Times New Roman" panose="02020603050405020304" pitchFamily="18" charset="0"/>
              </a:rPr>
              <a:t>yumurta üreten </a:t>
            </a:r>
            <a:r>
              <a:rPr lang="tr-TR" sz="3000" dirty="0">
                <a:latin typeface="Times New Roman" panose="02020603050405020304" pitchFamily="18" charset="0"/>
                <a:cs typeface="Times New Roman" panose="02020603050405020304" pitchFamily="18" charset="0"/>
              </a:rPr>
              <a:t>birörnek sürü elde etmektir. Damızlık erkelerin seçimi dişilere </a:t>
            </a:r>
            <a:r>
              <a:rPr lang="tr-TR" sz="3000" dirty="0" smtClean="0">
                <a:latin typeface="Times New Roman" panose="02020603050405020304" pitchFamily="18" charset="0"/>
                <a:cs typeface="Times New Roman" panose="02020603050405020304" pitchFamily="18" charset="0"/>
              </a:rPr>
              <a:t>göre daha </a:t>
            </a:r>
            <a:r>
              <a:rPr lang="tr-TR" sz="3000" dirty="0">
                <a:latin typeface="Times New Roman" panose="02020603050405020304" pitchFamily="18" charset="0"/>
                <a:cs typeface="Times New Roman" panose="02020603050405020304" pitchFamily="18" charset="0"/>
              </a:rPr>
              <a:t>önemli olup ticari bakımdan önemli karakterlerin ortaya çıktığı </a:t>
            </a:r>
            <a:r>
              <a:rPr lang="tr-TR" sz="3000" dirty="0" smtClean="0">
                <a:latin typeface="Times New Roman" panose="02020603050405020304" pitchFamily="18" charset="0"/>
                <a:cs typeface="Times New Roman" panose="02020603050405020304" pitchFamily="18" charset="0"/>
              </a:rPr>
              <a:t>ve erkeklerde </a:t>
            </a:r>
            <a:r>
              <a:rPr lang="tr-TR" sz="3000" dirty="0">
                <a:latin typeface="Times New Roman" panose="02020603050405020304" pitchFamily="18" charset="0"/>
                <a:cs typeface="Times New Roman" panose="02020603050405020304" pitchFamily="18" charset="0"/>
              </a:rPr>
              <a:t>gözlenebildiği zamanda yapılır. Canlı ağırlık, </a:t>
            </a:r>
            <a:r>
              <a:rPr lang="tr-TR" sz="3000" dirty="0" err="1" smtClean="0">
                <a:latin typeface="Times New Roman" panose="02020603050405020304" pitchFamily="18" charset="0"/>
                <a:cs typeface="Times New Roman" panose="02020603050405020304" pitchFamily="18" charset="0"/>
              </a:rPr>
              <a:t>konformasyon</a:t>
            </a:r>
            <a:r>
              <a:rPr lang="tr-TR" sz="3000" dirty="0" smtClean="0">
                <a:latin typeface="Times New Roman" panose="02020603050405020304" pitchFamily="18" charset="0"/>
                <a:cs typeface="Times New Roman" panose="02020603050405020304" pitchFamily="18" charset="0"/>
              </a:rPr>
              <a:t>, ayak </a:t>
            </a:r>
            <a:r>
              <a:rPr lang="tr-TR" sz="3000" dirty="0">
                <a:latin typeface="Times New Roman" panose="02020603050405020304" pitchFamily="18" charset="0"/>
                <a:cs typeface="Times New Roman" panose="02020603050405020304" pitchFamily="18" charset="0"/>
              </a:rPr>
              <a:t>sağlamlığı ve hareketlilik damızlık erkeklerde üzerinde </a:t>
            </a:r>
            <a:r>
              <a:rPr lang="tr-TR" sz="3000" dirty="0" smtClean="0">
                <a:latin typeface="Times New Roman" panose="02020603050405020304" pitchFamily="18" charset="0"/>
                <a:cs typeface="Times New Roman" panose="02020603050405020304" pitchFamily="18" charset="0"/>
              </a:rPr>
              <a:t>durulan başlıca </a:t>
            </a:r>
            <a:r>
              <a:rPr lang="tr-TR" sz="3000" dirty="0">
                <a:latin typeface="Times New Roman" panose="02020603050405020304" pitchFamily="18" charset="0"/>
                <a:cs typeface="Times New Roman" panose="02020603050405020304" pitchFamily="18" charset="0"/>
              </a:rPr>
              <a:t>özelliklerdir.</a:t>
            </a:r>
          </a:p>
        </p:txBody>
      </p:sp>
    </p:spTree>
    <p:extLst>
      <p:ext uri="{BB962C8B-B14F-4D97-AF65-F5344CB8AC3E}">
        <p14:creationId xmlns:p14="http://schemas.microsoft.com/office/powerpoint/2010/main" val="3520922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0633" y="997037"/>
            <a:ext cx="11720945" cy="5749451"/>
          </a:xfrm>
        </p:spPr>
        <p:txBody>
          <a:bodyPr>
            <a:normAutofit/>
          </a:bodyPr>
          <a:lstStyle/>
          <a:p>
            <a:pPr marL="0" indent="0" algn="just">
              <a:lnSpc>
                <a:spcPct val="150000"/>
              </a:lnSpc>
              <a:buNone/>
            </a:pPr>
            <a:r>
              <a:rPr lang="tr-TR" sz="3000" dirty="0">
                <a:latin typeface="Times New Roman" panose="02020603050405020304" pitchFamily="18" charset="0"/>
                <a:cs typeface="Times New Roman" panose="02020603050405020304" pitchFamily="18" charset="0"/>
              </a:rPr>
              <a:t>Erkeklerde seçim iki defa yapılır. İlk seçim 14-18 haftalık </a:t>
            </a:r>
            <a:r>
              <a:rPr lang="tr-TR" sz="3000" dirty="0" smtClean="0">
                <a:latin typeface="Times New Roman" panose="02020603050405020304" pitchFamily="18" charset="0"/>
                <a:cs typeface="Times New Roman" panose="02020603050405020304" pitchFamily="18" charset="0"/>
              </a:rPr>
              <a:t>yaşta günlük </a:t>
            </a:r>
            <a:r>
              <a:rPr lang="tr-TR" sz="3000" dirty="0">
                <a:latin typeface="Times New Roman" panose="02020603050405020304" pitchFamily="18" charset="0"/>
                <a:cs typeface="Times New Roman" panose="02020603050405020304" pitchFamily="18" charset="0"/>
              </a:rPr>
              <a:t>palazların en iyi %50 si elde kalacak şekilde yapılır. İkinci </a:t>
            </a:r>
            <a:r>
              <a:rPr lang="tr-TR" sz="3000" dirty="0" smtClean="0">
                <a:latin typeface="Times New Roman" panose="02020603050405020304" pitchFamily="18" charset="0"/>
                <a:cs typeface="Times New Roman" panose="02020603050405020304" pitchFamily="18" charset="0"/>
              </a:rPr>
              <a:t>seçim 24-29 </a:t>
            </a:r>
            <a:r>
              <a:rPr lang="tr-TR" sz="3000" dirty="0">
                <a:latin typeface="Times New Roman" panose="02020603050405020304" pitchFamily="18" charset="0"/>
                <a:cs typeface="Times New Roman" panose="02020603050405020304" pitchFamily="18" charset="0"/>
              </a:rPr>
              <a:t>haftalık yaşta erkelerin %80’i elde kalacak şekilde </a:t>
            </a:r>
            <a:r>
              <a:rPr lang="tr-TR" sz="3000" dirty="0" smtClean="0">
                <a:latin typeface="Times New Roman" panose="02020603050405020304" pitchFamily="18" charset="0"/>
                <a:cs typeface="Times New Roman" panose="02020603050405020304" pitchFamily="18" charset="0"/>
              </a:rPr>
              <a:t>yapılmalıdır. Canlı </a:t>
            </a:r>
            <a:r>
              <a:rPr lang="tr-TR" sz="3000" dirty="0">
                <a:latin typeface="Times New Roman" panose="02020603050405020304" pitchFamily="18" charset="0"/>
                <a:cs typeface="Times New Roman" panose="02020603050405020304" pitchFamily="18" charset="0"/>
              </a:rPr>
              <a:t>ağırlık, ilk yapılan seçimde önemli bir kriterdir. Uygun </a:t>
            </a:r>
            <a:r>
              <a:rPr lang="tr-TR" sz="3000" dirty="0" smtClean="0">
                <a:latin typeface="Times New Roman" panose="02020603050405020304" pitchFamily="18" charset="0"/>
                <a:cs typeface="Times New Roman" panose="02020603050405020304" pitchFamily="18" charset="0"/>
              </a:rPr>
              <a:t>bir yetiştirme</a:t>
            </a:r>
            <a:r>
              <a:rPr lang="tr-TR" sz="3000" dirty="0">
                <a:latin typeface="Times New Roman" panose="02020603050405020304" pitchFamily="18" charset="0"/>
                <a:cs typeface="Times New Roman" panose="02020603050405020304" pitchFamily="18" charset="0"/>
              </a:rPr>
              <a:t>, doğru seçim yapılmasını etkiler. Kötü çevre koşulları, </a:t>
            </a:r>
            <a:r>
              <a:rPr lang="tr-TR" sz="3000" dirty="0" smtClean="0">
                <a:latin typeface="Times New Roman" panose="02020603050405020304" pitchFamily="18" charset="0"/>
                <a:cs typeface="Times New Roman" panose="02020603050405020304" pitchFamily="18" charset="0"/>
              </a:rPr>
              <a:t>yüksek yerleşim </a:t>
            </a:r>
            <a:r>
              <a:rPr lang="tr-TR" sz="3000" dirty="0">
                <a:latin typeface="Times New Roman" panose="02020603050405020304" pitchFamily="18" charset="0"/>
                <a:cs typeface="Times New Roman" panose="02020603050405020304" pitchFamily="18" charset="0"/>
              </a:rPr>
              <a:t>sıklığı ve uygun olmayan besleme seçimde etkinliği azaltır.</a:t>
            </a:r>
          </a:p>
        </p:txBody>
      </p:sp>
    </p:spTree>
    <p:extLst>
      <p:ext uri="{BB962C8B-B14F-4D97-AF65-F5344CB8AC3E}">
        <p14:creationId xmlns:p14="http://schemas.microsoft.com/office/powerpoint/2010/main" val="409727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4384" y="0"/>
            <a:ext cx="10515600" cy="1325563"/>
          </a:xfrm>
        </p:spPr>
        <p:txBody>
          <a:bodyPr/>
          <a:lstStyle/>
          <a:p>
            <a:r>
              <a:rPr lang="tr-TR" b="1" dirty="0" smtClean="0">
                <a:latin typeface="Times New Roman" panose="02020603050405020304" pitchFamily="18" charset="0"/>
                <a:cs typeface="Times New Roman" panose="02020603050405020304" pitchFamily="18" charset="0"/>
              </a:rPr>
              <a:t>GİRİŞ</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14405" y="1634321"/>
            <a:ext cx="11285033" cy="5376320"/>
          </a:xfrm>
        </p:spPr>
        <p:txBody>
          <a:bodyPr>
            <a:noAutofit/>
          </a:bodyPr>
          <a:lstStyle/>
          <a:p>
            <a:pPr marL="0" indent="0" algn="just">
              <a:lnSpc>
                <a:spcPct val="150000"/>
              </a:lnSpc>
              <a:buNone/>
            </a:pPr>
            <a:r>
              <a:rPr lang="tr-TR" sz="3200" dirty="0" smtClean="0">
                <a:latin typeface="Times New Roman" panose="02020603050405020304" pitchFamily="18" charset="0"/>
                <a:cs typeface="Times New Roman" panose="02020603050405020304" pitchFamily="18" charset="0"/>
              </a:rPr>
              <a:t>Islah firmalarının yoğun uğraşlar sonucu elde ettiği değerli materyalin genetik kapasitesinden en yüksek düzeyde faydalanmak üzere yetiştirme koşullarına azami dikkat etmek gerekmektedir. Damızlık hindilerin yetiştirildiği ortam onların ihtiyaçlarına göre tasarlanmalıdır. Böylece hindiler fiziksel ve termal rahatsızlıktan, korkudan ve stresten korunmalıdır.</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070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3604" y="287035"/>
            <a:ext cx="11900089" cy="5675158"/>
          </a:xfrm>
        </p:spPr>
        <p:txBody>
          <a:bodyPr/>
          <a:lstStyle/>
          <a:p>
            <a:pPr marL="0" indent="0">
              <a:buNone/>
            </a:pPr>
            <a:r>
              <a:rPr lang="tr-TR" b="1" i="1" dirty="0" smtClean="0">
                <a:latin typeface="Times New Roman" panose="02020603050405020304" pitchFamily="18" charset="0"/>
                <a:cs typeface="Times New Roman" panose="02020603050405020304" pitchFamily="18" charset="0"/>
              </a:rPr>
              <a:t>Hayvan refahının temeli olarak «5 özgürlük» ve yetiştiriciliğin «3 esası» vardır;</a:t>
            </a:r>
            <a:endParaRPr lang="tr-TR" b="1" i="1" dirty="0">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726568419"/>
              </p:ext>
            </p:extLst>
          </p:nvPr>
        </p:nvGraphicFramePr>
        <p:xfrm>
          <a:off x="412596" y="1109146"/>
          <a:ext cx="11522106" cy="5414318"/>
        </p:xfrm>
        <a:graphic>
          <a:graphicData uri="http://schemas.openxmlformats.org/drawingml/2006/table">
            <a:tbl>
              <a:tblPr firstRow="1" bandRow="1">
                <a:tableStyleId>{5C22544A-7EE6-4342-B048-85BDC9FD1C3A}</a:tableStyleId>
              </a:tblPr>
              <a:tblGrid>
                <a:gridCol w="6420843">
                  <a:extLst>
                    <a:ext uri="{9D8B030D-6E8A-4147-A177-3AD203B41FA5}">
                      <a16:colId xmlns:a16="http://schemas.microsoft.com/office/drawing/2014/main" val="168754697"/>
                    </a:ext>
                  </a:extLst>
                </a:gridCol>
                <a:gridCol w="5101263">
                  <a:extLst>
                    <a:ext uri="{9D8B030D-6E8A-4147-A177-3AD203B41FA5}">
                      <a16:colId xmlns:a16="http://schemas.microsoft.com/office/drawing/2014/main" val="638525532"/>
                    </a:ext>
                  </a:extLst>
                </a:gridCol>
              </a:tblGrid>
              <a:tr h="773474">
                <a:tc>
                  <a:txBody>
                    <a:bodyPr/>
                    <a:lstStyle/>
                    <a:p>
                      <a:pPr algn="ctr"/>
                      <a:r>
                        <a:rPr lang="tr-TR" sz="3000" i="1" dirty="0" smtClean="0">
                          <a:solidFill>
                            <a:schemeClr val="tx1"/>
                          </a:solidFill>
                          <a:latin typeface="Times New Roman" panose="02020603050405020304" pitchFamily="18" charset="0"/>
                          <a:cs typeface="Times New Roman" panose="02020603050405020304" pitchFamily="18" charset="0"/>
                        </a:rPr>
                        <a:t>5 Özgürlük</a:t>
                      </a:r>
                      <a:endParaRPr lang="tr-TR" sz="300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000" i="1" dirty="0" smtClean="0">
                          <a:solidFill>
                            <a:schemeClr val="tx1"/>
                          </a:solidFill>
                          <a:latin typeface="Times New Roman" panose="02020603050405020304" pitchFamily="18" charset="0"/>
                          <a:cs typeface="Times New Roman" panose="02020603050405020304" pitchFamily="18" charset="0"/>
                        </a:rPr>
                        <a:t>3 Esas</a:t>
                      </a:r>
                      <a:endParaRPr lang="tr-TR" sz="300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3840225"/>
                  </a:ext>
                </a:extLst>
              </a:tr>
              <a:tr h="773474">
                <a:tc>
                  <a:txBody>
                    <a:bodyPr/>
                    <a:lstStyle/>
                    <a:p>
                      <a:pPr algn="ctr"/>
                      <a:r>
                        <a:rPr lang="tr-TR" sz="3000" dirty="0" smtClean="0">
                          <a:solidFill>
                            <a:schemeClr val="tx1"/>
                          </a:solidFill>
                          <a:latin typeface="Times New Roman" panose="02020603050405020304" pitchFamily="18" charset="0"/>
                          <a:cs typeface="Times New Roman" panose="02020603050405020304" pitchFamily="18" charset="0"/>
                        </a:rPr>
                        <a:t>Açlık ve susuzluktan uzak</a:t>
                      </a:r>
                      <a:endParaRPr lang="tr-TR" sz="3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tr-TR" sz="3000" dirty="0" smtClean="0">
                          <a:solidFill>
                            <a:schemeClr val="tx1"/>
                          </a:solidFill>
                          <a:latin typeface="Times New Roman" panose="02020603050405020304" pitchFamily="18" charset="0"/>
                          <a:cs typeface="Times New Roman" panose="02020603050405020304" pitchFamily="18" charset="0"/>
                        </a:rPr>
                        <a:t>Hindi</a:t>
                      </a:r>
                      <a:r>
                        <a:rPr lang="tr-TR" sz="3000" baseline="0" dirty="0" smtClean="0">
                          <a:solidFill>
                            <a:schemeClr val="tx1"/>
                          </a:solidFill>
                          <a:latin typeface="Times New Roman" panose="02020603050405020304" pitchFamily="18" charset="0"/>
                          <a:cs typeface="Times New Roman" panose="02020603050405020304" pitchFamily="18" charset="0"/>
                        </a:rPr>
                        <a:t> Yetiştirme Bilgisi</a:t>
                      </a:r>
                      <a:endParaRPr lang="tr-TR" sz="3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929632"/>
                  </a:ext>
                </a:extLst>
              </a:tr>
              <a:tr h="773474">
                <a:tc>
                  <a:txBody>
                    <a:bodyPr/>
                    <a:lstStyle/>
                    <a:p>
                      <a:pPr algn="ctr"/>
                      <a:r>
                        <a:rPr lang="tr-TR" sz="3000" dirty="0" smtClean="0">
                          <a:solidFill>
                            <a:schemeClr val="tx1"/>
                          </a:solidFill>
                          <a:latin typeface="Times New Roman" panose="02020603050405020304" pitchFamily="18" charset="0"/>
                          <a:cs typeface="Times New Roman" panose="02020603050405020304" pitchFamily="18" charset="0"/>
                        </a:rPr>
                        <a:t>Rahatsız edilmekten uzak</a:t>
                      </a:r>
                      <a:endParaRPr lang="tr-TR" sz="3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tr-TR"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2144961"/>
                  </a:ext>
                </a:extLst>
              </a:tr>
              <a:tr h="773474">
                <a:tc>
                  <a:txBody>
                    <a:bodyPr/>
                    <a:lstStyle/>
                    <a:p>
                      <a:pPr algn="ctr"/>
                      <a:r>
                        <a:rPr lang="tr-TR" sz="3000" dirty="0" smtClean="0">
                          <a:solidFill>
                            <a:schemeClr val="tx1"/>
                          </a:solidFill>
                          <a:latin typeface="Times New Roman" panose="02020603050405020304" pitchFamily="18" charset="0"/>
                          <a:cs typeface="Times New Roman" panose="02020603050405020304" pitchFamily="18" charset="0"/>
                        </a:rPr>
                        <a:t>Acı, yaralanma ve hastalıktan uzak</a:t>
                      </a:r>
                      <a:endParaRPr lang="tr-TR" sz="3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tr-TR" sz="3000" dirty="0" smtClean="0">
                          <a:solidFill>
                            <a:schemeClr val="tx1"/>
                          </a:solidFill>
                          <a:latin typeface="Times New Roman" panose="02020603050405020304" pitchFamily="18" charset="0"/>
                          <a:cs typeface="Times New Roman" panose="02020603050405020304" pitchFamily="18" charset="0"/>
                        </a:rPr>
                        <a:t>Hindi Yetiştirme Becerileri</a:t>
                      </a:r>
                      <a:endParaRPr lang="tr-TR" sz="3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4998164"/>
                  </a:ext>
                </a:extLst>
              </a:tr>
              <a:tr h="7734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000" dirty="0" smtClean="0">
                          <a:solidFill>
                            <a:schemeClr val="tx1"/>
                          </a:solidFill>
                          <a:latin typeface="Times New Roman" panose="02020603050405020304" pitchFamily="18" charset="0"/>
                          <a:cs typeface="Times New Roman" panose="02020603050405020304" pitchFamily="18" charset="0"/>
                        </a:rPr>
                        <a:t>Korku ve stresten uzak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tr-TR"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739081"/>
                  </a:ext>
                </a:extLst>
              </a:tr>
              <a:tr h="1546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000" dirty="0" smtClean="0">
                          <a:solidFill>
                            <a:schemeClr val="tx1"/>
                          </a:solidFill>
                          <a:latin typeface="Times New Roman" panose="02020603050405020304" pitchFamily="18" charset="0"/>
                          <a:cs typeface="Times New Roman" panose="02020603050405020304" pitchFamily="18" charset="0"/>
                        </a:rPr>
                        <a:t>Normal davranışlarını sergileyebilme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3000" dirty="0" smtClean="0">
                          <a:solidFill>
                            <a:schemeClr val="tx1"/>
                          </a:solidFill>
                          <a:latin typeface="Times New Roman" panose="02020603050405020304" pitchFamily="18" charset="0"/>
                          <a:cs typeface="Times New Roman" panose="02020603050405020304" pitchFamily="18" charset="0"/>
                        </a:rPr>
                        <a:t>Hayvanlara yakınlık ve empati</a:t>
                      </a:r>
                    </a:p>
                    <a:p>
                      <a:pPr algn="ctr"/>
                      <a:r>
                        <a:rPr lang="tr-TR" sz="3000" dirty="0" smtClean="0">
                          <a:solidFill>
                            <a:schemeClr val="tx1"/>
                          </a:solidFill>
                          <a:latin typeface="Times New Roman" panose="02020603050405020304" pitchFamily="18" charset="0"/>
                          <a:cs typeface="Times New Roman" panose="02020603050405020304" pitchFamily="18" charset="0"/>
                        </a:rPr>
                        <a:t>Adanmışlık ve sabır</a:t>
                      </a:r>
                      <a:endParaRPr lang="tr-TR" sz="3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9078857"/>
                  </a:ext>
                </a:extLst>
              </a:tr>
            </a:tbl>
          </a:graphicData>
        </a:graphic>
      </p:graphicFrame>
    </p:spTree>
    <p:extLst>
      <p:ext uri="{BB962C8B-B14F-4D97-AF65-F5344CB8AC3E}">
        <p14:creationId xmlns:p14="http://schemas.microsoft.com/office/powerpoint/2010/main" val="1245058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1" y="457200"/>
            <a:ext cx="10818541" cy="5719763"/>
          </a:xfrm>
        </p:spPr>
        <p:txBody>
          <a:bodyPr>
            <a:normAutofit/>
          </a:bodyPr>
          <a:lstStyle/>
          <a:p>
            <a:pPr marL="0" indent="0" algn="just">
              <a:lnSpc>
                <a:spcPct val="150000"/>
              </a:lnSpc>
              <a:buNone/>
            </a:pPr>
            <a:r>
              <a:rPr lang="tr-TR" sz="3200" b="1" dirty="0">
                <a:latin typeface="Times New Roman" panose="02020603050405020304" pitchFamily="18" charset="0"/>
                <a:cs typeface="Times New Roman" panose="02020603050405020304" pitchFamily="18" charset="0"/>
              </a:rPr>
              <a:t>Günlük ve 7 haftalık yaşlar arası: </a:t>
            </a:r>
            <a:r>
              <a:rPr lang="tr-TR" sz="3200" dirty="0">
                <a:latin typeface="Times New Roman" panose="02020603050405020304" pitchFamily="18" charset="0"/>
                <a:cs typeface="Times New Roman" panose="02020603050405020304" pitchFamily="18" charset="0"/>
              </a:rPr>
              <a:t>Günlük </a:t>
            </a:r>
            <a:r>
              <a:rPr lang="tr-TR" sz="3200" dirty="0" smtClean="0">
                <a:latin typeface="Times New Roman" panose="02020603050405020304" pitchFamily="18" charset="0"/>
                <a:cs typeface="Times New Roman" panose="02020603050405020304" pitchFamily="18" charset="0"/>
              </a:rPr>
              <a:t>hindilerin barındırılmasında </a:t>
            </a:r>
            <a:r>
              <a:rPr lang="tr-TR" sz="3200" dirty="0">
                <a:latin typeface="Times New Roman" panose="02020603050405020304" pitchFamily="18" charset="0"/>
                <a:cs typeface="Times New Roman" panose="02020603050405020304" pitchFamily="18" charset="0"/>
              </a:rPr>
              <a:t>en yaygın sistem çevre kontrollü bir ortamdır. </a:t>
            </a:r>
            <a:r>
              <a:rPr lang="tr-TR" sz="3200" dirty="0" smtClean="0">
                <a:latin typeface="Times New Roman" panose="02020603050405020304" pitchFamily="18" charset="0"/>
                <a:cs typeface="Times New Roman" panose="02020603050405020304" pitchFamily="18" charset="0"/>
              </a:rPr>
              <a:t>Palazlar yaygın </a:t>
            </a:r>
            <a:r>
              <a:rPr lang="tr-TR" sz="3200" dirty="0">
                <a:latin typeface="Times New Roman" panose="02020603050405020304" pitchFamily="18" charset="0"/>
                <a:cs typeface="Times New Roman" panose="02020603050405020304" pitchFamily="18" charset="0"/>
              </a:rPr>
              <a:t>olarak yerde büyütülürler fakat beş katlı kafes bloklarında </a:t>
            </a:r>
            <a:r>
              <a:rPr lang="tr-TR" sz="3200" dirty="0" smtClean="0">
                <a:latin typeface="Times New Roman" panose="02020603050405020304" pitchFamily="18" charset="0"/>
                <a:cs typeface="Times New Roman" panose="02020603050405020304" pitchFamily="18" charset="0"/>
              </a:rPr>
              <a:t>veya ısıtmalı </a:t>
            </a:r>
            <a:r>
              <a:rPr lang="tr-TR" sz="3200" dirty="0">
                <a:latin typeface="Times New Roman" panose="02020603050405020304" pitchFamily="18" charset="0"/>
                <a:cs typeface="Times New Roman" panose="02020603050405020304" pitchFamily="18" charset="0"/>
              </a:rPr>
              <a:t>bölmelerde de büyütme sağlanabilir. Çok katlı büyütme </a:t>
            </a:r>
            <a:r>
              <a:rPr lang="tr-TR" sz="3200" dirty="0" smtClean="0">
                <a:latin typeface="Times New Roman" panose="02020603050405020304" pitchFamily="18" charset="0"/>
                <a:cs typeface="Times New Roman" panose="02020603050405020304" pitchFamily="18" charset="0"/>
              </a:rPr>
              <a:t>kafesleri yönetimi </a:t>
            </a:r>
            <a:r>
              <a:rPr lang="tr-TR" sz="3200" dirty="0">
                <a:latin typeface="Times New Roman" panose="02020603050405020304" pitchFamily="18" charset="0"/>
                <a:cs typeface="Times New Roman" panose="02020603050405020304" pitchFamily="18" charset="0"/>
              </a:rPr>
              <a:t>kolaylaştırır ve işgücünü azaltır. Bu durumda hindiler üç </a:t>
            </a:r>
            <a:r>
              <a:rPr lang="tr-TR" sz="3200" dirty="0" smtClean="0">
                <a:latin typeface="Times New Roman" panose="02020603050405020304" pitchFamily="18" charset="0"/>
                <a:cs typeface="Times New Roman" panose="02020603050405020304" pitchFamily="18" charset="0"/>
              </a:rPr>
              <a:t>haftalık yaştan </a:t>
            </a:r>
            <a:r>
              <a:rPr lang="tr-TR" sz="3200" dirty="0">
                <a:latin typeface="Times New Roman" panose="02020603050405020304" pitchFamily="18" charset="0"/>
                <a:cs typeface="Times New Roman" panose="02020603050405020304" pitchFamily="18" charset="0"/>
              </a:rPr>
              <a:t>itibaren altlık serilmiş büyütme bölmelerine alınarak </a:t>
            </a:r>
            <a:r>
              <a:rPr lang="tr-TR" sz="3200" dirty="0" smtClean="0">
                <a:latin typeface="Times New Roman" panose="02020603050405020304" pitchFamily="18" charset="0"/>
                <a:cs typeface="Times New Roman" panose="02020603050405020304" pitchFamily="18" charset="0"/>
              </a:rPr>
              <a:t>büyütmeye devam </a:t>
            </a:r>
            <a:r>
              <a:rPr lang="tr-TR" sz="3200" dirty="0">
                <a:latin typeface="Times New Roman" panose="02020603050405020304" pitchFamily="18" charset="0"/>
                <a:cs typeface="Times New Roman" panose="02020603050405020304" pitchFamily="18" charset="0"/>
              </a:rPr>
              <a:t>edilir.</a:t>
            </a:r>
          </a:p>
        </p:txBody>
      </p:sp>
    </p:spTree>
    <p:extLst>
      <p:ext uri="{BB962C8B-B14F-4D97-AF65-F5344CB8AC3E}">
        <p14:creationId xmlns:p14="http://schemas.microsoft.com/office/powerpoint/2010/main" val="2384965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1322" y="0"/>
            <a:ext cx="10515600" cy="1325563"/>
          </a:xfrm>
        </p:spPr>
        <p:txBody>
          <a:bodyPr/>
          <a:lstStyle/>
          <a:p>
            <a:r>
              <a:rPr lang="tr-TR" b="1" dirty="0" smtClean="0">
                <a:latin typeface="Times New Roman" panose="02020603050405020304" pitchFamily="18" charset="0"/>
                <a:cs typeface="Times New Roman" panose="02020603050405020304" pitchFamily="18" charset="0"/>
              </a:rPr>
              <a:t>Altlık</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31322" y="1767569"/>
            <a:ext cx="10977748" cy="4351338"/>
          </a:xfrm>
        </p:spPr>
        <p:txBody>
          <a:bodyPr>
            <a:normAutofit/>
          </a:bodyPr>
          <a:lstStyle/>
          <a:p>
            <a:pPr marL="0" indent="0" algn="just">
              <a:lnSpc>
                <a:spcPct val="150000"/>
              </a:lnSpc>
              <a:buNone/>
            </a:pPr>
            <a:r>
              <a:rPr lang="tr-TR" sz="3000" dirty="0">
                <a:latin typeface="Times New Roman" panose="02020603050405020304" pitchFamily="18" charset="0"/>
                <a:cs typeface="Times New Roman" panose="02020603050405020304" pitchFamily="18" charset="0"/>
              </a:rPr>
              <a:t>Kuru, nem çekebilen, tozsuz, </a:t>
            </a:r>
            <a:r>
              <a:rPr lang="tr-TR" sz="3000" dirty="0" err="1">
                <a:latin typeface="Times New Roman" panose="02020603050405020304" pitchFamily="18" charset="0"/>
                <a:cs typeface="Times New Roman" panose="02020603050405020304" pitchFamily="18" charset="0"/>
              </a:rPr>
              <a:t>küfsüz</a:t>
            </a:r>
            <a:r>
              <a:rPr lang="tr-TR" sz="3000" dirty="0">
                <a:latin typeface="Times New Roman" panose="02020603050405020304" pitchFamily="18" charset="0"/>
                <a:cs typeface="Times New Roman" panose="02020603050405020304" pitchFamily="18" charset="0"/>
              </a:rPr>
              <a:t> ve kimyasal işlem görmemiş </a:t>
            </a:r>
            <a:r>
              <a:rPr lang="tr-TR" sz="3000" dirty="0" smtClean="0">
                <a:latin typeface="Times New Roman" panose="02020603050405020304" pitchFamily="18" charset="0"/>
                <a:cs typeface="Times New Roman" panose="02020603050405020304" pitchFamily="18" charset="0"/>
              </a:rPr>
              <a:t>bir materyal </a:t>
            </a:r>
            <a:r>
              <a:rPr lang="tr-TR" sz="3000" dirty="0">
                <a:latin typeface="Times New Roman" panose="02020603050405020304" pitchFamily="18" charset="0"/>
                <a:cs typeface="Times New Roman" panose="02020603050405020304" pitchFamily="18" charset="0"/>
              </a:rPr>
              <a:t>olmalıdır. Başlangıçtaki kalınlığı 8-10 cm olmalı ve </a:t>
            </a:r>
            <a:r>
              <a:rPr lang="tr-TR" sz="3000" dirty="0" smtClean="0">
                <a:latin typeface="Times New Roman" panose="02020603050405020304" pitchFamily="18" charset="0"/>
                <a:cs typeface="Times New Roman" panose="02020603050405020304" pitchFamily="18" charset="0"/>
              </a:rPr>
              <a:t>kuru kalmasını </a:t>
            </a:r>
            <a:r>
              <a:rPr lang="tr-TR" sz="3000" dirty="0">
                <a:latin typeface="Times New Roman" panose="02020603050405020304" pitchFamily="18" charset="0"/>
                <a:cs typeface="Times New Roman" panose="02020603050405020304" pitchFamily="18" charset="0"/>
              </a:rPr>
              <a:t>sağlamak için zaman zaman üzerine taze altlık </a:t>
            </a:r>
            <a:r>
              <a:rPr lang="tr-TR" sz="3000" dirty="0" smtClean="0">
                <a:latin typeface="Times New Roman" panose="02020603050405020304" pitchFamily="18" charset="0"/>
                <a:cs typeface="Times New Roman" panose="02020603050405020304" pitchFamily="18" charset="0"/>
              </a:rPr>
              <a:t>serilmelidir. </a:t>
            </a:r>
            <a:r>
              <a:rPr lang="tr-TR" sz="3000" dirty="0" err="1" smtClean="0">
                <a:latin typeface="Times New Roman" panose="02020603050405020304" pitchFamily="18" charset="0"/>
                <a:cs typeface="Times New Roman" panose="02020603050405020304" pitchFamily="18" charset="0"/>
              </a:rPr>
              <a:t>Kesekleşmiş</a:t>
            </a:r>
            <a:r>
              <a:rPr lang="tr-TR" sz="3000" dirty="0" smtClean="0">
                <a:latin typeface="Times New Roman" panose="02020603050405020304" pitchFamily="18" charset="0"/>
                <a:cs typeface="Times New Roman" panose="02020603050405020304" pitchFamily="18" charset="0"/>
              </a:rPr>
              <a:t> </a:t>
            </a:r>
            <a:r>
              <a:rPr lang="tr-TR" sz="3000" dirty="0">
                <a:latin typeface="Times New Roman" panose="02020603050405020304" pitchFamily="18" charset="0"/>
                <a:cs typeface="Times New Roman" panose="02020603050405020304" pitchFamily="18" charset="0"/>
              </a:rPr>
              <a:t>ve ıslak altlık büyümeyi olumsuz etkileyebileceği gibi </a:t>
            </a:r>
            <a:r>
              <a:rPr lang="tr-TR" sz="3000" dirty="0" smtClean="0">
                <a:latin typeface="Times New Roman" panose="02020603050405020304" pitchFamily="18" charset="0"/>
                <a:cs typeface="Times New Roman" panose="02020603050405020304" pitchFamily="18" charset="0"/>
              </a:rPr>
              <a:t>ayakta iltihaplanmalara</a:t>
            </a:r>
            <a:r>
              <a:rPr lang="tr-TR" sz="3000" dirty="0">
                <a:latin typeface="Times New Roman" panose="02020603050405020304" pitchFamily="18" charset="0"/>
                <a:cs typeface="Times New Roman" panose="02020603050405020304" pitchFamily="18" charset="0"/>
              </a:rPr>
              <a:t>, bacak deformasyonlarına ve göğüs yaralanmalarına </a:t>
            </a:r>
            <a:r>
              <a:rPr lang="tr-TR" sz="3000" dirty="0" smtClean="0">
                <a:latin typeface="Times New Roman" panose="02020603050405020304" pitchFamily="18" charset="0"/>
                <a:cs typeface="Times New Roman" panose="02020603050405020304" pitchFamily="18" charset="0"/>
              </a:rPr>
              <a:t>neden olabilir</a:t>
            </a:r>
            <a:r>
              <a:rPr lang="tr-TR"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8861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6943" y="178130"/>
            <a:ext cx="10515600" cy="1325563"/>
          </a:xfrm>
        </p:spPr>
        <p:txBody>
          <a:bodyPr/>
          <a:lstStyle/>
          <a:p>
            <a:r>
              <a:rPr lang="tr-TR" b="1" dirty="0" smtClean="0">
                <a:latin typeface="Times New Roman" panose="02020603050405020304" pitchFamily="18" charset="0"/>
                <a:cs typeface="Times New Roman" panose="02020603050405020304" pitchFamily="18" charset="0"/>
              </a:rPr>
              <a:t>Gaga Kesimi</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76943" y="1699635"/>
            <a:ext cx="11167755" cy="5158365"/>
          </a:xfrm>
        </p:spPr>
        <p:txBody>
          <a:bodyPr>
            <a:normAutofit/>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Özellikle damızlık palazlara </a:t>
            </a:r>
            <a:r>
              <a:rPr lang="tr-TR" dirty="0">
                <a:latin typeface="Times New Roman" panose="02020603050405020304" pitchFamily="18" charset="0"/>
                <a:cs typeface="Times New Roman" panose="02020603050405020304" pitchFamily="18" charset="0"/>
              </a:rPr>
              <a:t>gaga </a:t>
            </a:r>
            <a:r>
              <a:rPr lang="tr-TR" dirty="0" smtClean="0">
                <a:latin typeface="Times New Roman" panose="02020603050405020304" pitchFamily="18" charset="0"/>
                <a:cs typeface="Times New Roman" panose="02020603050405020304" pitchFamily="18" charset="0"/>
              </a:rPr>
              <a:t>kesimi kuluçkahanede </a:t>
            </a:r>
            <a:r>
              <a:rPr lang="tr-TR" dirty="0">
                <a:latin typeface="Times New Roman" panose="02020603050405020304" pitchFamily="18" charset="0"/>
                <a:cs typeface="Times New Roman" panose="02020603050405020304" pitchFamily="18" charset="0"/>
              </a:rPr>
              <a:t>yapılır. </a:t>
            </a:r>
            <a:r>
              <a:rPr lang="tr-TR" dirty="0" smtClean="0">
                <a:latin typeface="Times New Roman" panose="02020603050405020304" pitchFamily="18" charset="0"/>
                <a:cs typeface="Times New Roman" panose="02020603050405020304" pitchFamily="18" charset="0"/>
              </a:rPr>
              <a:t>Eğer yapılmamışsa</a:t>
            </a:r>
            <a:r>
              <a:rPr lang="tr-TR" dirty="0">
                <a:latin typeface="Times New Roman" panose="02020603050405020304" pitchFamily="18" charset="0"/>
                <a:cs typeface="Times New Roman" panose="02020603050405020304" pitchFamily="18" charset="0"/>
              </a:rPr>
              <a:t>, 5-8 veya 10-21. günler </a:t>
            </a:r>
            <a:r>
              <a:rPr lang="tr-TR" dirty="0" smtClean="0">
                <a:latin typeface="Times New Roman" panose="02020603050405020304" pitchFamily="18" charset="0"/>
                <a:cs typeface="Times New Roman" panose="02020603050405020304" pitchFamily="18" charset="0"/>
              </a:rPr>
              <a:t>arasında </a:t>
            </a:r>
            <a:r>
              <a:rPr lang="pt-BR" dirty="0" smtClean="0">
                <a:latin typeface="Times New Roman" panose="02020603050405020304" pitchFamily="18" charset="0"/>
                <a:cs typeface="Times New Roman" panose="02020603050405020304" pitchFamily="18" charset="0"/>
              </a:rPr>
              <a:t>gaga </a:t>
            </a:r>
            <a:r>
              <a:rPr lang="pt-BR" dirty="0">
                <a:latin typeface="Times New Roman" panose="02020603050405020304" pitchFamily="18" charset="0"/>
                <a:cs typeface="Times New Roman" panose="02020603050405020304" pitchFamily="18" charset="0"/>
              </a:rPr>
              <a:t>kesilebilir. Gaga kesiminin, aşılama gibi stres </a:t>
            </a:r>
            <a:r>
              <a:rPr lang="pt-BR" dirty="0" smtClean="0">
                <a:latin typeface="Times New Roman" panose="02020603050405020304" pitchFamily="18" charset="0"/>
                <a:cs typeface="Times New Roman" panose="02020603050405020304" pitchFamily="18" charset="0"/>
              </a:rPr>
              <a:t>oluşturacak</a:t>
            </a:r>
            <a:r>
              <a:rPr lang="tr-TR" dirty="0" smtClean="0">
                <a:latin typeface="Times New Roman" panose="02020603050405020304" pitchFamily="18" charset="0"/>
                <a:cs typeface="Times New Roman" panose="02020603050405020304" pitchFamily="18" charset="0"/>
              </a:rPr>
              <a:t> uygulamalarla </a:t>
            </a:r>
            <a:r>
              <a:rPr lang="tr-TR" dirty="0">
                <a:latin typeface="Times New Roman" panose="02020603050405020304" pitchFamily="18" charset="0"/>
                <a:cs typeface="Times New Roman" panose="02020603050405020304" pitchFamily="18" charset="0"/>
              </a:rPr>
              <a:t>aynı zamana gelmemesine dikkat edilmelidir. </a:t>
            </a:r>
            <a:r>
              <a:rPr lang="tr-TR" dirty="0" smtClean="0">
                <a:latin typeface="Times New Roman" panose="02020603050405020304" pitchFamily="18" charset="0"/>
                <a:cs typeface="Times New Roman" panose="02020603050405020304" pitchFamily="18" charset="0"/>
              </a:rPr>
              <a:t>Gaga </a:t>
            </a:r>
            <a:r>
              <a:rPr lang="tr-TR" dirty="0">
                <a:latin typeface="Times New Roman" panose="02020603050405020304" pitchFamily="18" charset="0"/>
                <a:cs typeface="Times New Roman" panose="02020603050405020304" pitchFamily="18" charset="0"/>
              </a:rPr>
              <a:t>kesimi, </a:t>
            </a:r>
            <a:r>
              <a:rPr lang="tr-TR" dirty="0" smtClean="0">
                <a:latin typeface="Times New Roman" panose="02020603050405020304" pitchFamily="18" charset="0"/>
                <a:cs typeface="Times New Roman" panose="02020603050405020304" pitchFamily="18" charset="0"/>
              </a:rPr>
              <a:t>hayvanlarda gagalamayı </a:t>
            </a:r>
            <a:r>
              <a:rPr lang="tr-TR" dirty="0">
                <a:latin typeface="Times New Roman" panose="02020603050405020304" pitchFamily="18" charset="0"/>
                <a:cs typeface="Times New Roman" panose="02020603050405020304" pitchFamily="18" charset="0"/>
              </a:rPr>
              <a:t>azaltarak gözlere ve diğer organlara zarar verilmesini önler</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064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6776" y="674027"/>
            <a:ext cx="10515600" cy="1325563"/>
          </a:xfrm>
        </p:spPr>
        <p:txBody>
          <a:bodyPr/>
          <a:lstStyle/>
          <a:p>
            <a:pPr algn="just"/>
            <a:r>
              <a:rPr lang="tr-TR" b="1" dirty="0" smtClean="0">
                <a:latin typeface="Times New Roman" panose="02020603050405020304" pitchFamily="18" charset="0"/>
                <a:cs typeface="Times New Roman" panose="02020603050405020304" pitchFamily="18" charset="0"/>
              </a:rPr>
              <a:t>Cinsiyet Ayrımı</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06776" y="2728440"/>
            <a:ext cx="10942122" cy="4351338"/>
          </a:xfrm>
        </p:spPr>
        <p:txBody>
          <a:bodyPr/>
          <a:lstStyle/>
          <a:p>
            <a:pPr marL="0" indent="0" algn="just">
              <a:lnSpc>
                <a:spcPct val="150000"/>
              </a:lnSpc>
              <a:buNone/>
            </a:pPr>
            <a:r>
              <a:rPr lang="tr-TR" dirty="0">
                <a:latin typeface="Times New Roman" panose="02020603050405020304" pitchFamily="18" charset="0"/>
                <a:cs typeface="Times New Roman" panose="02020603050405020304" pitchFamily="18" charset="0"/>
              </a:rPr>
              <a:t>Hindilerden optimum gelişme sağlamak amacıyla erkek-dişi ayrı </a:t>
            </a:r>
            <a:r>
              <a:rPr lang="tr-TR" dirty="0" smtClean="0">
                <a:latin typeface="Times New Roman" panose="02020603050405020304" pitchFamily="18" charset="0"/>
                <a:cs typeface="Times New Roman" panose="02020603050405020304" pitchFamily="18" charset="0"/>
              </a:rPr>
              <a:t>ayrı yetiştirme damızlıklarda </a:t>
            </a:r>
            <a:r>
              <a:rPr lang="tr-TR" dirty="0">
                <a:latin typeface="Times New Roman" panose="02020603050405020304" pitchFamily="18" charset="0"/>
                <a:cs typeface="Times New Roman" panose="02020603050405020304" pitchFamily="18" charset="0"/>
              </a:rPr>
              <a:t>ortaya çıkan </a:t>
            </a:r>
            <a:r>
              <a:rPr lang="tr-TR" dirty="0" smtClean="0">
                <a:latin typeface="Times New Roman" panose="02020603050405020304" pitchFamily="18" charset="0"/>
                <a:cs typeface="Times New Roman" panose="02020603050405020304" pitchFamily="18" charset="0"/>
              </a:rPr>
              <a:t>bir zorunluluktur.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79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1941" y="0"/>
            <a:ext cx="10515600" cy="1325563"/>
          </a:xfrm>
        </p:spPr>
        <p:txBody>
          <a:bodyPr/>
          <a:lstStyle/>
          <a:p>
            <a:r>
              <a:rPr lang="tr-TR" b="1" dirty="0" smtClean="0">
                <a:latin typeface="Times New Roman" panose="02020603050405020304" pitchFamily="18" charset="0"/>
                <a:cs typeface="Times New Roman" panose="02020603050405020304" pitchFamily="18" charset="0"/>
              </a:rPr>
              <a:t>Seçim ve Ayıklama</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81941" y="1534570"/>
            <a:ext cx="11250880" cy="4793240"/>
          </a:xfrm>
        </p:spPr>
        <p:txBody>
          <a:bodyPr>
            <a:noAutofit/>
          </a:bodyPr>
          <a:lstStyle/>
          <a:p>
            <a:pPr marL="0" indent="0" algn="just">
              <a:lnSpc>
                <a:spcPct val="150000"/>
              </a:lnSpc>
              <a:buNone/>
            </a:pPr>
            <a:r>
              <a:rPr lang="tr-TR" sz="3000" dirty="0">
                <a:latin typeface="Times New Roman" panose="02020603050405020304" pitchFamily="18" charset="0"/>
                <a:cs typeface="Times New Roman" panose="02020603050405020304" pitchFamily="18" charset="0"/>
              </a:rPr>
              <a:t>Büyütme döneminde hindilerin birörnek gelişmeleri et üretimi </a:t>
            </a:r>
            <a:r>
              <a:rPr lang="tr-TR" sz="3000" dirty="0" smtClean="0">
                <a:latin typeface="Times New Roman" panose="02020603050405020304" pitchFamily="18" charset="0"/>
                <a:cs typeface="Times New Roman" panose="02020603050405020304" pitchFamily="18" charset="0"/>
              </a:rPr>
              <a:t>ve damızlık </a:t>
            </a:r>
            <a:r>
              <a:rPr lang="tr-TR" sz="3000" dirty="0">
                <a:latin typeface="Times New Roman" panose="02020603050405020304" pitchFamily="18" charset="0"/>
                <a:cs typeface="Times New Roman" panose="02020603050405020304" pitchFamily="18" charset="0"/>
              </a:rPr>
              <a:t>yetiştiriciliği açısından önemlidir. Özellikle damızlık </a:t>
            </a:r>
            <a:r>
              <a:rPr lang="tr-TR" sz="3000" dirty="0" smtClean="0">
                <a:latin typeface="Times New Roman" panose="02020603050405020304" pitchFamily="18" charset="0"/>
                <a:cs typeface="Times New Roman" panose="02020603050405020304" pitchFamily="18" charset="0"/>
              </a:rPr>
              <a:t>olacak hindilerde </a:t>
            </a:r>
            <a:r>
              <a:rPr lang="tr-TR" sz="3000" dirty="0">
                <a:latin typeface="Times New Roman" panose="02020603050405020304" pitchFamily="18" charset="0"/>
                <a:cs typeface="Times New Roman" panose="02020603050405020304" pitchFamily="18" charset="0"/>
              </a:rPr>
              <a:t>yumurta üretimi ve </a:t>
            </a:r>
            <a:r>
              <a:rPr lang="tr-TR" sz="3000" dirty="0" err="1">
                <a:latin typeface="Times New Roman" panose="02020603050405020304" pitchFamily="18" charset="0"/>
                <a:cs typeface="Times New Roman" panose="02020603050405020304" pitchFamily="18" charset="0"/>
              </a:rPr>
              <a:t>döllülüğün</a:t>
            </a:r>
            <a:r>
              <a:rPr lang="tr-TR" sz="3000" dirty="0">
                <a:latin typeface="Times New Roman" panose="02020603050405020304" pitchFamily="18" charset="0"/>
                <a:cs typeface="Times New Roman" panose="02020603050405020304" pitchFamily="18" charset="0"/>
              </a:rPr>
              <a:t> sürdürülmesi buna bağlıdır. </a:t>
            </a:r>
            <a:r>
              <a:rPr lang="tr-TR" sz="3000" dirty="0" smtClean="0">
                <a:latin typeface="Times New Roman" panose="02020603050405020304" pitchFamily="18" charset="0"/>
                <a:cs typeface="Times New Roman" panose="02020603050405020304" pitchFamily="18" charset="0"/>
              </a:rPr>
              <a:t>Bu nedenle </a:t>
            </a:r>
            <a:r>
              <a:rPr lang="tr-TR" sz="3000" dirty="0">
                <a:latin typeface="Times New Roman" panose="02020603050405020304" pitchFamily="18" charset="0"/>
                <a:cs typeface="Times New Roman" panose="02020603050405020304" pitchFamily="18" charset="0"/>
              </a:rPr>
              <a:t>değişik dönemlerde hindilerden istenmeyen özelliktekiler seçilir </a:t>
            </a:r>
            <a:r>
              <a:rPr lang="tr-TR" sz="3000" dirty="0" smtClean="0">
                <a:latin typeface="Times New Roman" panose="02020603050405020304" pitchFamily="18" charset="0"/>
                <a:cs typeface="Times New Roman" panose="02020603050405020304" pitchFamily="18" charset="0"/>
              </a:rPr>
              <a:t>ve ebeveyn </a:t>
            </a:r>
            <a:r>
              <a:rPr lang="tr-TR" sz="3000" dirty="0">
                <a:latin typeface="Times New Roman" panose="02020603050405020304" pitchFamily="18" charset="0"/>
                <a:cs typeface="Times New Roman" panose="02020603050405020304" pitchFamily="18" charset="0"/>
              </a:rPr>
              <a:t>olarak kullanılmazlar. Seçimde damızlık niteliklerin </a:t>
            </a:r>
            <a:r>
              <a:rPr lang="tr-TR" sz="3000" dirty="0" smtClean="0">
                <a:latin typeface="Times New Roman" panose="02020603050405020304" pitchFamily="18" charset="0"/>
                <a:cs typeface="Times New Roman" panose="02020603050405020304" pitchFamily="18" charset="0"/>
              </a:rPr>
              <a:t>devamını sağlayacak</a:t>
            </a:r>
            <a:r>
              <a:rPr lang="tr-TR" sz="3000" dirty="0">
                <a:latin typeface="Times New Roman" panose="02020603050405020304" pitchFamily="18" charset="0"/>
                <a:cs typeface="Times New Roman" panose="02020603050405020304" pitchFamily="18" charset="0"/>
              </a:rPr>
              <a:t>, güçlü ve sağlıklı hayvanların kullanımı hedeflenir.</a:t>
            </a:r>
          </a:p>
        </p:txBody>
      </p:sp>
    </p:spTree>
    <p:extLst>
      <p:ext uri="{BB962C8B-B14F-4D97-AF65-F5344CB8AC3E}">
        <p14:creationId xmlns:p14="http://schemas.microsoft.com/office/powerpoint/2010/main" val="1915273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4065" y="653867"/>
            <a:ext cx="11347018" cy="5474524"/>
          </a:xfrm>
        </p:spPr>
        <p:txBody>
          <a:bodyPr>
            <a:noAutofit/>
          </a:bodyPr>
          <a:lstStyle/>
          <a:p>
            <a:pPr algn="just">
              <a:lnSpc>
                <a:spcPct val="150000"/>
              </a:lnSpc>
            </a:pPr>
            <a:r>
              <a:rPr lang="tr-TR" sz="3000" dirty="0" smtClean="0">
                <a:latin typeface="Times New Roman" panose="02020603050405020304" pitchFamily="18" charset="0"/>
                <a:cs typeface="Times New Roman" panose="02020603050405020304" pitchFamily="18" charset="0"/>
              </a:rPr>
              <a:t>Gerekli </a:t>
            </a:r>
            <a:r>
              <a:rPr lang="tr-TR" sz="3000" dirty="0">
                <a:latin typeface="Times New Roman" panose="02020603050405020304" pitchFamily="18" charset="0"/>
                <a:cs typeface="Times New Roman" panose="02020603050405020304" pitchFamily="18" charset="0"/>
              </a:rPr>
              <a:t>olan damızlık sayısı belirlenir ve seçilen hayvanlara </a:t>
            </a:r>
            <a:r>
              <a:rPr lang="tr-TR" sz="3000" dirty="0" smtClean="0">
                <a:latin typeface="Times New Roman" panose="02020603050405020304" pitchFamily="18" charset="0"/>
                <a:cs typeface="Times New Roman" panose="02020603050405020304" pitchFamily="18" charset="0"/>
              </a:rPr>
              <a:t>ek olarak </a:t>
            </a:r>
            <a:r>
              <a:rPr lang="tr-TR" sz="3000" dirty="0">
                <a:latin typeface="Times New Roman" panose="02020603050405020304" pitchFamily="18" charset="0"/>
                <a:cs typeface="Times New Roman" panose="02020603050405020304" pitchFamily="18" charset="0"/>
              </a:rPr>
              <a:t>%3 dişi ve %6 erkek hindi ayrılır,</a:t>
            </a:r>
          </a:p>
          <a:p>
            <a:pPr algn="just">
              <a:lnSpc>
                <a:spcPct val="150000"/>
              </a:lnSpc>
            </a:pPr>
            <a:r>
              <a:rPr lang="tr-TR" sz="3000" dirty="0" smtClean="0">
                <a:latin typeface="Times New Roman" panose="02020603050405020304" pitchFamily="18" charset="0"/>
                <a:cs typeface="Times New Roman" panose="02020603050405020304" pitchFamily="18" charset="0"/>
              </a:rPr>
              <a:t>Kalan </a:t>
            </a:r>
            <a:r>
              <a:rPr lang="tr-TR" sz="3000" dirty="0">
                <a:latin typeface="Times New Roman" panose="02020603050405020304" pitchFamily="18" charset="0"/>
                <a:cs typeface="Times New Roman" panose="02020603050405020304" pitchFamily="18" charset="0"/>
              </a:rPr>
              <a:t>damızlık adaylarından 100 hayvanlık bir örnek </a:t>
            </a:r>
            <a:r>
              <a:rPr lang="tr-TR" sz="3000" dirty="0" smtClean="0">
                <a:latin typeface="Times New Roman" panose="02020603050405020304" pitchFamily="18" charset="0"/>
                <a:cs typeface="Times New Roman" panose="02020603050405020304" pitchFamily="18" charset="0"/>
              </a:rPr>
              <a:t>grubun tartımları </a:t>
            </a:r>
            <a:r>
              <a:rPr lang="tr-TR" sz="3000" dirty="0">
                <a:latin typeface="Times New Roman" panose="02020603050405020304" pitchFamily="18" charset="0"/>
                <a:cs typeface="Times New Roman" panose="02020603050405020304" pitchFamily="18" charset="0"/>
              </a:rPr>
              <a:t>yapılır. Ağırlık değerleri hafiften ağıra doğru sıralanır.</a:t>
            </a:r>
          </a:p>
          <a:p>
            <a:pPr algn="just">
              <a:lnSpc>
                <a:spcPct val="150000"/>
              </a:lnSpc>
            </a:pPr>
            <a:r>
              <a:rPr lang="tr-TR" sz="3000" dirty="0" smtClean="0">
                <a:latin typeface="Times New Roman" panose="02020603050405020304" pitchFamily="18" charset="0"/>
                <a:cs typeface="Times New Roman" panose="02020603050405020304" pitchFamily="18" charset="0"/>
              </a:rPr>
              <a:t>İlk </a:t>
            </a:r>
            <a:r>
              <a:rPr lang="tr-TR" sz="3000" dirty="0">
                <a:latin typeface="Times New Roman" panose="02020603050405020304" pitchFamily="18" charset="0"/>
                <a:cs typeface="Times New Roman" panose="02020603050405020304" pitchFamily="18" charset="0"/>
              </a:rPr>
              <a:t>maddeye göre seçilen hayvanların sayısının, test </a:t>
            </a:r>
            <a:r>
              <a:rPr lang="tr-TR" sz="3000" dirty="0" smtClean="0">
                <a:latin typeface="Times New Roman" panose="02020603050405020304" pitchFamily="18" charset="0"/>
                <a:cs typeface="Times New Roman" panose="02020603050405020304" pitchFamily="18" charset="0"/>
              </a:rPr>
              <a:t>yürüyüşünden sonra </a:t>
            </a:r>
            <a:r>
              <a:rPr lang="tr-TR" sz="3000" dirty="0">
                <a:latin typeface="Times New Roman" panose="02020603050405020304" pitchFamily="18" charset="0"/>
                <a:cs typeface="Times New Roman" panose="02020603050405020304" pitchFamily="18" charset="0"/>
              </a:rPr>
              <a:t>kalan potansiyel damızlık sayısına bölümünün 100 ile </a:t>
            </a:r>
            <a:r>
              <a:rPr lang="tr-TR" sz="3000" dirty="0" smtClean="0">
                <a:latin typeface="Times New Roman" panose="02020603050405020304" pitchFamily="18" charset="0"/>
                <a:cs typeface="Times New Roman" panose="02020603050405020304" pitchFamily="18" charset="0"/>
              </a:rPr>
              <a:t>çarpılması sonucu </a:t>
            </a:r>
            <a:r>
              <a:rPr lang="tr-TR" sz="3000" dirty="0">
                <a:latin typeface="Times New Roman" panose="02020603050405020304" pitchFamily="18" charset="0"/>
                <a:cs typeface="Times New Roman" panose="02020603050405020304" pitchFamily="18" charset="0"/>
              </a:rPr>
              <a:t>yüzde olarak damızlık nitelikteki hayvanların sayısı elde edilir.</a:t>
            </a:r>
          </a:p>
        </p:txBody>
      </p:sp>
    </p:spTree>
    <p:extLst>
      <p:ext uri="{BB962C8B-B14F-4D97-AF65-F5344CB8AC3E}">
        <p14:creationId xmlns:p14="http://schemas.microsoft.com/office/powerpoint/2010/main" val="297233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716</Words>
  <Application>Microsoft Office PowerPoint</Application>
  <PresentationFormat>Geniş ekran</PresentationFormat>
  <Paragraphs>39</Paragraphs>
  <Slides>12</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Calibri Light</vt:lpstr>
      <vt:lpstr>Times New Roman</vt:lpstr>
      <vt:lpstr>Office Teması</vt:lpstr>
      <vt:lpstr>PowerPoint Sunusu</vt:lpstr>
      <vt:lpstr>GİRİŞ</vt:lpstr>
      <vt:lpstr>PowerPoint Sunusu</vt:lpstr>
      <vt:lpstr>PowerPoint Sunusu</vt:lpstr>
      <vt:lpstr>Altlık</vt:lpstr>
      <vt:lpstr>Gaga Kesimi</vt:lpstr>
      <vt:lpstr>Cinsiyet Ayrımı</vt:lpstr>
      <vt:lpstr>Seçim ve Ayıklama</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REVIEWER</dc:creator>
  <cp:lastModifiedBy>PC</cp:lastModifiedBy>
  <cp:revision>68</cp:revision>
  <dcterms:created xsi:type="dcterms:W3CDTF">2022-10-18T07:18:11Z</dcterms:created>
  <dcterms:modified xsi:type="dcterms:W3CDTF">2024-10-17T13:00:19Z</dcterms:modified>
</cp:coreProperties>
</file>