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1" r:id="rId4"/>
    <p:sldId id="262" r:id="rId5"/>
    <p:sldId id="263" r:id="rId6"/>
    <p:sldId id="260"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9405299-666C-4A9F-A25C-37FB344C7512}"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658662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9405299-666C-4A9F-A25C-37FB344C7512}"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3213566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9405299-666C-4A9F-A25C-37FB344C7512}"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9A6D67-65C1-4B08-B360-72EFBA7BF82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24042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C9405299-666C-4A9F-A25C-37FB344C7512}"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1262010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C9405299-666C-4A9F-A25C-37FB344C7512}"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9A6D67-65C1-4B08-B360-72EFBA7BF82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05890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C9405299-666C-4A9F-A25C-37FB344C7512}"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3418945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9405299-666C-4A9F-A25C-37FB344C7512}"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1870481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9405299-666C-4A9F-A25C-37FB344C7512}"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798349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9405299-666C-4A9F-A25C-37FB344C7512}"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3637467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9405299-666C-4A9F-A25C-37FB344C7512}"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1958220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9405299-666C-4A9F-A25C-37FB344C7512}"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343658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9405299-666C-4A9F-A25C-37FB344C7512}" type="datetimeFigureOut">
              <a:rPr lang="tr-TR" smtClean="0"/>
              <a:t>22.11.2017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74624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9405299-666C-4A9F-A25C-37FB344C7512}" type="datetimeFigureOut">
              <a:rPr lang="tr-TR" smtClean="0"/>
              <a:t>22.11.2017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2890621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405299-666C-4A9F-A25C-37FB344C7512}" type="datetimeFigureOut">
              <a:rPr lang="tr-TR" smtClean="0"/>
              <a:t>22.11.2017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1391018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9405299-666C-4A9F-A25C-37FB344C7512}"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3870503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9405299-666C-4A9F-A25C-37FB344C7512}"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9A6D67-65C1-4B08-B360-72EFBA7BF823}" type="slidenum">
              <a:rPr lang="tr-TR" smtClean="0"/>
              <a:t>‹#›</a:t>
            </a:fld>
            <a:endParaRPr lang="tr-TR"/>
          </a:p>
        </p:txBody>
      </p:sp>
    </p:spTree>
    <p:extLst>
      <p:ext uri="{BB962C8B-B14F-4D97-AF65-F5344CB8AC3E}">
        <p14:creationId xmlns:p14="http://schemas.microsoft.com/office/powerpoint/2010/main" val="52869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9405299-666C-4A9F-A25C-37FB344C7512}" type="datetimeFigureOut">
              <a:rPr lang="tr-TR" smtClean="0"/>
              <a:t>22.11.2017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59A6D67-65C1-4B08-B360-72EFBA7BF823}" type="slidenum">
              <a:rPr lang="tr-TR" smtClean="0"/>
              <a:t>‹#›</a:t>
            </a:fld>
            <a:endParaRPr lang="tr-TR"/>
          </a:p>
        </p:txBody>
      </p:sp>
    </p:spTree>
    <p:extLst>
      <p:ext uri="{BB962C8B-B14F-4D97-AF65-F5344CB8AC3E}">
        <p14:creationId xmlns:p14="http://schemas.microsoft.com/office/powerpoint/2010/main" val="37249286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9919635-BD09-4514-8CDA-F3A34145594C}"/>
              </a:ext>
            </a:extLst>
          </p:cNvPr>
          <p:cNvSpPr>
            <a:spLocks noGrp="1"/>
          </p:cNvSpPr>
          <p:nvPr>
            <p:ph type="title"/>
          </p:nvPr>
        </p:nvSpPr>
        <p:spPr>
          <a:xfrm>
            <a:off x="721178" y="0"/>
            <a:ext cx="9127173" cy="1822280"/>
          </a:xfrm>
        </p:spPr>
        <p:txBody>
          <a:bodyPr>
            <a:noAutofit/>
          </a:bodyPr>
          <a:lstStyle/>
          <a:p>
            <a:r>
              <a:rPr lang="tr-TR" sz="4000" b="1" dirty="0">
                <a:solidFill>
                  <a:srgbClr val="FF0000"/>
                </a:solidFill>
              </a:rPr>
              <a:t>*DERİ KALİTE BÖLGELERİ</a:t>
            </a:r>
            <a:br>
              <a:rPr lang="tr-TR" sz="4000" dirty="0">
                <a:solidFill>
                  <a:srgbClr val="FF0000"/>
                </a:solidFill>
              </a:rPr>
            </a:br>
            <a:endParaRPr lang="tr-TR" sz="4000" dirty="0">
              <a:solidFill>
                <a:srgbClr val="FF0000"/>
              </a:solidFill>
            </a:endParaRPr>
          </a:p>
        </p:txBody>
      </p:sp>
      <p:sp>
        <p:nvSpPr>
          <p:cNvPr id="5" name="Resim Yer Tutucusu 4">
            <a:extLst>
              <a:ext uri="{FF2B5EF4-FFF2-40B4-BE49-F238E27FC236}">
                <a16:creationId xmlns:a16="http://schemas.microsoft.com/office/drawing/2014/main" id="{24533E5A-1839-46E1-9B26-7B64EC7AF528}"/>
              </a:ext>
            </a:extLst>
          </p:cNvPr>
          <p:cNvSpPr>
            <a:spLocks noGrp="1"/>
          </p:cNvSpPr>
          <p:nvPr>
            <p:ph type="pic" idx="1"/>
          </p:nvPr>
        </p:nvSpPr>
        <p:spPr>
          <a:xfrm>
            <a:off x="7337316" y="1875217"/>
            <a:ext cx="5864616" cy="4367067"/>
          </a:xfrm>
        </p:spPr>
      </p:sp>
      <p:sp>
        <p:nvSpPr>
          <p:cNvPr id="3" name="İçerik Yer Tutucusu 2">
            <a:extLst>
              <a:ext uri="{FF2B5EF4-FFF2-40B4-BE49-F238E27FC236}">
                <a16:creationId xmlns:a16="http://schemas.microsoft.com/office/drawing/2014/main" id="{9A36E1F2-447A-4998-8B62-52758B2F48B3}"/>
              </a:ext>
            </a:extLst>
          </p:cNvPr>
          <p:cNvSpPr>
            <a:spLocks noGrp="1"/>
          </p:cNvSpPr>
          <p:nvPr>
            <p:ph type="body" sz="half" idx="2"/>
          </p:nvPr>
        </p:nvSpPr>
        <p:spPr>
          <a:xfrm>
            <a:off x="268043" y="1790020"/>
            <a:ext cx="8915400" cy="493712"/>
          </a:xfrm>
        </p:spPr>
        <p:txBody>
          <a:bodyPr>
            <a:noAutofit/>
          </a:bodyPr>
          <a:lstStyle/>
          <a:p>
            <a:pPr marL="457200" lvl="1" indent="0">
              <a:buNone/>
            </a:pPr>
            <a:r>
              <a:rPr lang="tr-TR" sz="2400" b="1" dirty="0">
                <a:solidFill>
                  <a:srgbClr val="002060"/>
                </a:solidFill>
              </a:rPr>
              <a:t>Sırt Kısmı: </a:t>
            </a:r>
            <a:r>
              <a:rPr lang="tr-TR" sz="2400" b="1" dirty="0"/>
              <a:t>Derinin en kaliteli bölgesidir.</a:t>
            </a:r>
            <a:endParaRPr lang="tr-TR" sz="2400" b="1" dirty="0">
              <a:solidFill>
                <a:srgbClr val="002060"/>
              </a:solidFill>
            </a:endParaRPr>
          </a:p>
          <a:p>
            <a:pPr marL="0" indent="0">
              <a:buNone/>
            </a:pPr>
            <a:r>
              <a:rPr lang="tr-TR" sz="2400" b="1" dirty="0">
                <a:solidFill>
                  <a:srgbClr val="002060"/>
                </a:solidFill>
              </a:rPr>
              <a:t>     Omuz</a:t>
            </a:r>
            <a:r>
              <a:rPr lang="tr-TR" sz="2400" b="1" u="sng" dirty="0">
                <a:solidFill>
                  <a:srgbClr val="002060"/>
                </a:solidFill>
              </a:rPr>
              <a:t>: </a:t>
            </a:r>
            <a:r>
              <a:rPr lang="tr-TR" sz="2400" b="1" dirty="0"/>
              <a:t>Sırt bölgesinden daha dayanıksızdır.</a:t>
            </a:r>
          </a:p>
          <a:p>
            <a:pPr marL="0" indent="0">
              <a:buNone/>
            </a:pPr>
            <a:r>
              <a:rPr lang="tr-TR" sz="2400" b="1" dirty="0">
                <a:solidFill>
                  <a:srgbClr val="002060"/>
                </a:solidFill>
              </a:rPr>
              <a:t>     Sırt: </a:t>
            </a:r>
            <a:r>
              <a:rPr lang="tr-TR" sz="2400" b="1" dirty="0"/>
              <a:t>Omuz bölgesine göre dayanıklıdır, fakat cildi çok damarlıdır.</a:t>
            </a:r>
          </a:p>
          <a:p>
            <a:pPr marL="0" indent="0">
              <a:buNone/>
            </a:pPr>
            <a:r>
              <a:rPr lang="tr-TR" sz="2400" b="1" dirty="0">
                <a:solidFill>
                  <a:srgbClr val="002060"/>
                </a:solidFill>
              </a:rPr>
              <a:t>     Kol ve bacaklar</a:t>
            </a:r>
            <a:r>
              <a:rPr lang="tr-TR" sz="2400" b="1" dirty="0"/>
              <a:t>: Zayıf deri bölgesidir.</a:t>
            </a:r>
          </a:p>
          <a:p>
            <a:pPr marL="0" indent="0">
              <a:buNone/>
            </a:pPr>
            <a:r>
              <a:rPr lang="tr-TR" sz="2400" b="1" dirty="0">
                <a:solidFill>
                  <a:srgbClr val="002060"/>
                </a:solidFill>
              </a:rPr>
              <a:t>     Karın: </a:t>
            </a:r>
            <a:r>
              <a:rPr lang="tr-TR" sz="2400" b="1" dirty="0"/>
              <a:t>Derinin en kalitesiz bölgesidir.</a:t>
            </a:r>
            <a:endParaRPr lang="tr-TR" sz="2400" dirty="0"/>
          </a:p>
        </p:txBody>
      </p:sp>
      <p:pic>
        <p:nvPicPr>
          <p:cNvPr id="4" name="Resim 3" descr="http://www.efelerderi.com.tr/resd/derbol.jpg">
            <a:extLst>
              <a:ext uri="{FF2B5EF4-FFF2-40B4-BE49-F238E27FC236}">
                <a16:creationId xmlns:a16="http://schemas.microsoft.com/office/drawing/2014/main" id="{BF7B4DEF-E73A-4FF8-BBB6-900CF8EEC1F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37316" y="2598789"/>
            <a:ext cx="5319200" cy="2919924"/>
          </a:xfrm>
          <a:prstGeom prst="rect">
            <a:avLst/>
          </a:prstGeom>
          <a:noFill/>
          <a:ln>
            <a:noFill/>
          </a:ln>
        </p:spPr>
      </p:pic>
    </p:spTree>
    <p:extLst>
      <p:ext uri="{BB962C8B-B14F-4D97-AF65-F5344CB8AC3E}">
        <p14:creationId xmlns:p14="http://schemas.microsoft.com/office/powerpoint/2010/main" val="3588738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2790F2-F724-430C-ACF0-A74FC3F1E980}"/>
              </a:ext>
            </a:extLst>
          </p:cNvPr>
          <p:cNvSpPr>
            <a:spLocks noGrp="1"/>
          </p:cNvSpPr>
          <p:nvPr>
            <p:ph type="title"/>
          </p:nvPr>
        </p:nvSpPr>
        <p:spPr>
          <a:xfrm>
            <a:off x="1638300" y="896626"/>
            <a:ext cx="8915400" cy="566738"/>
          </a:xfrm>
        </p:spPr>
        <p:txBody>
          <a:bodyPr>
            <a:normAutofit fontScale="90000"/>
          </a:bodyPr>
          <a:lstStyle/>
          <a:p>
            <a:r>
              <a:rPr lang="tr-TR" b="1" dirty="0">
                <a:solidFill>
                  <a:srgbClr val="FF0000"/>
                </a:solidFill>
              </a:rPr>
              <a:t>*KESİMİN ÖNEMİ</a:t>
            </a:r>
            <a:br>
              <a:rPr lang="tr-TR" dirty="0"/>
            </a:br>
            <a:endParaRPr lang="tr-TR" dirty="0"/>
          </a:p>
        </p:txBody>
      </p:sp>
      <p:pic>
        <p:nvPicPr>
          <p:cNvPr id="5" name="Resim Yer Tutucusu 4">
            <a:extLst>
              <a:ext uri="{FF2B5EF4-FFF2-40B4-BE49-F238E27FC236}">
                <a16:creationId xmlns:a16="http://schemas.microsoft.com/office/drawing/2014/main" id="{BB805894-183F-47D8-9D85-BE2C7218E9DC}"/>
              </a:ext>
            </a:extLst>
          </p:cNvPr>
          <p:cNvPicPr>
            <a:picLocks noGrp="1" noChangeAspect="1"/>
          </p:cNvPicPr>
          <p:nvPr>
            <p:ph type="pic" idx="1"/>
          </p:nvPr>
        </p:nvPicPr>
        <p:blipFill>
          <a:blip r:embed="rId2"/>
          <a:srcRect t="21769" b="21769"/>
          <a:stretch>
            <a:fillRect/>
          </a:stretch>
        </p:blipFill>
        <p:spPr>
          <a:xfrm>
            <a:off x="5878880" y="2057399"/>
            <a:ext cx="5625731" cy="2432535"/>
          </a:xfrm>
          <a:prstGeom prst="rect">
            <a:avLst/>
          </a:prstGeom>
        </p:spPr>
      </p:pic>
      <p:sp>
        <p:nvSpPr>
          <p:cNvPr id="3" name="İçerik Yer Tutucusu 2">
            <a:extLst>
              <a:ext uri="{FF2B5EF4-FFF2-40B4-BE49-F238E27FC236}">
                <a16:creationId xmlns:a16="http://schemas.microsoft.com/office/drawing/2014/main" id="{7A1ED36E-194C-4AA5-B2EA-706F9206EC5E}"/>
              </a:ext>
            </a:extLst>
          </p:cNvPr>
          <p:cNvSpPr>
            <a:spLocks noGrp="1"/>
          </p:cNvSpPr>
          <p:nvPr>
            <p:ph type="body" sz="half" idx="2"/>
          </p:nvPr>
        </p:nvSpPr>
        <p:spPr>
          <a:xfrm>
            <a:off x="371062" y="2057398"/>
            <a:ext cx="5367130" cy="2832653"/>
          </a:xfrm>
        </p:spPr>
        <p:txBody>
          <a:bodyPr>
            <a:normAutofit fontScale="62500" lnSpcReduction="20000"/>
          </a:bodyPr>
          <a:lstStyle/>
          <a:p>
            <a:pPr marL="457200" lvl="1" indent="0">
              <a:buNone/>
            </a:pPr>
            <a:endParaRPr lang="tr-TR" sz="4000" dirty="0">
              <a:solidFill>
                <a:srgbClr val="002060"/>
              </a:solidFill>
            </a:endParaRPr>
          </a:p>
          <a:p>
            <a:pPr lvl="1"/>
            <a:r>
              <a:rPr lang="tr-TR" sz="3400" dirty="0"/>
              <a:t>Ayakkabının saya kısmı hatasız bir şekilde hazırlanabilmesi için kesimin hatasız bir şekilde yapılabilmesi gerekmektedir. Kesimi yapacak kesici malzemenin hata ve kusurlarını görebilmeli </a:t>
            </a:r>
            <a:r>
              <a:rPr lang="tr-TR" sz="3400" dirty="0" err="1"/>
              <a:t>stampaların</a:t>
            </a:r>
            <a:r>
              <a:rPr lang="tr-TR" sz="3400" dirty="0"/>
              <a:t> deri üzerine ne şekilde yerleştirilmesini bilmelidir.</a:t>
            </a:r>
          </a:p>
          <a:p>
            <a:pPr lvl="1"/>
            <a:endParaRPr lang="tr-TR" sz="4000" dirty="0">
              <a:solidFill>
                <a:srgbClr val="002060"/>
              </a:solidFill>
            </a:endParaRPr>
          </a:p>
        </p:txBody>
      </p:sp>
    </p:spTree>
    <p:extLst>
      <p:ext uri="{BB962C8B-B14F-4D97-AF65-F5344CB8AC3E}">
        <p14:creationId xmlns:p14="http://schemas.microsoft.com/office/powerpoint/2010/main" val="330814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33DDAF6C-2274-4F64-ADAD-4DE51D5CD16E}"/>
              </a:ext>
            </a:extLst>
          </p:cNvPr>
          <p:cNvSpPr>
            <a:spLocks noGrp="1"/>
          </p:cNvSpPr>
          <p:nvPr>
            <p:ph type="title"/>
          </p:nvPr>
        </p:nvSpPr>
        <p:spPr>
          <a:xfrm>
            <a:off x="1246163" y="336990"/>
            <a:ext cx="10515600" cy="1325563"/>
          </a:xfrm>
        </p:spPr>
        <p:txBody>
          <a:bodyPr>
            <a:normAutofit/>
          </a:bodyPr>
          <a:lstStyle/>
          <a:p>
            <a:r>
              <a:rPr lang="tr-TR" dirty="0">
                <a:solidFill>
                  <a:srgbClr val="FF0000"/>
                </a:solidFill>
              </a:rPr>
              <a:t>ELDE KESİM</a:t>
            </a:r>
          </a:p>
        </p:txBody>
      </p:sp>
      <p:sp>
        <p:nvSpPr>
          <p:cNvPr id="6" name="Metin Yer Tutucusu 5">
            <a:extLst>
              <a:ext uri="{FF2B5EF4-FFF2-40B4-BE49-F238E27FC236}">
                <a16:creationId xmlns:a16="http://schemas.microsoft.com/office/drawing/2014/main" id="{7CEA03F8-C2A6-475E-984D-0E48D16ACEDC}"/>
              </a:ext>
            </a:extLst>
          </p:cNvPr>
          <p:cNvSpPr>
            <a:spLocks noGrp="1"/>
          </p:cNvSpPr>
          <p:nvPr>
            <p:ph idx="1"/>
          </p:nvPr>
        </p:nvSpPr>
        <p:spPr/>
        <p:txBody>
          <a:bodyPr>
            <a:normAutofit/>
          </a:bodyPr>
          <a:lstStyle/>
          <a:p>
            <a:pPr>
              <a:lnSpc>
                <a:spcPct val="107000"/>
              </a:lnSpc>
              <a:spcAft>
                <a:spcPts val="800"/>
              </a:spcAft>
            </a:pPr>
            <a:r>
              <a:rPr lang="tr-TR" sz="3600" dirty="0">
                <a:latin typeface="Calibri" panose="020F0502020204030204" pitchFamily="34" charset="0"/>
                <a:ea typeface="Calibri" panose="020F0502020204030204" pitchFamily="34" charset="0"/>
                <a:cs typeface="Times New Roman" panose="02020603050405020304" pitchFamily="18" charset="0"/>
              </a:rPr>
              <a:t>Sayayı meydana getirecek parçaların </a:t>
            </a:r>
            <a:r>
              <a:rPr lang="tr-TR" sz="3600" dirty="0" err="1">
                <a:latin typeface="Calibri" panose="020F0502020204030204" pitchFamily="34" charset="0"/>
                <a:ea typeface="Calibri" panose="020F0502020204030204" pitchFamily="34" charset="0"/>
                <a:cs typeface="Times New Roman" panose="02020603050405020304" pitchFamily="18" charset="0"/>
              </a:rPr>
              <a:t>stampasını</a:t>
            </a:r>
            <a:r>
              <a:rPr lang="tr-TR" sz="3600" dirty="0">
                <a:latin typeface="Calibri" panose="020F0502020204030204" pitchFamily="34" charset="0"/>
                <a:ea typeface="Calibri" panose="020F0502020204030204" pitchFamily="34" charset="0"/>
                <a:cs typeface="Times New Roman" panose="02020603050405020304" pitchFamily="18" charset="0"/>
              </a:rPr>
              <a:t> deri üzerine (suni deri tekstil malzemesi)deri kalite bölgelerine dikkat ederek uygun şekilde yerleştirerek maşalı kesim bıçağı ile el yardımı ile yapılan kesime denir.</a:t>
            </a:r>
          </a:p>
          <a:p>
            <a:endParaRPr lang="tr-TR" dirty="0"/>
          </a:p>
        </p:txBody>
      </p:sp>
    </p:spTree>
    <p:extLst>
      <p:ext uri="{BB962C8B-B14F-4D97-AF65-F5344CB8AC3E}">
        <p14:creationId xmlns:p14="http://schemas.microsoft.com/office/powerpoint/2010/main" val="3118410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7A9154D-7DBB-460C-A0DC-746E63F2F2A4}"/>
              </a:ext>
            </a:extLst>
          </p:cNvPr>
          <p:cNvSpPr>
            <a:spLocks noGrp="1"/>
          </p:cNvSpPr>
          <p:nvPr>
            <p:ph type="title"/>
          </p:nvPr>
        </p:nvSpPr>
        <p:spPr>
          <a:xfrm>
            <a:off x="838200" y="297962"/>
            <a:ext cx="10515600" cy="1325563"/>
          </a:xfrm>
        </p:spPr>
        <p:txBody>
          <a:bodyPr>
            <a:noAutofit/>
          </a:bodyPr>
          <a:lstStyle/>
          <a:p>
            <a:br>
              <a:rPr lang="tr-TR" sz="4400" dirty="0"/>
            </a:br>
            <a:r>
              <a:rPr lang="tr-TR" sz="4400" dirty="0"/>
              <a:t>       </a:t>
            </a:r>
            <a:r>
              <a:rPr lang="tr-TR" dirty="0">
                <a:solidFill>
                  <a:srgbClr val="FF0000"/>
                </a:solidFill>
              </a:rPr>
              <a:t>KESİM PRESİNDE KESİM</a:t>
            </a:r>
            <a:br>
              <a:rPr lang="tr-TR" dirty="0"/>
            </a:br>
            <a:br>
              <a:rPr lang="tr-TR" dirty="0"/>
            </a:br>
            <a:br>
              <a:rPr lang="tr-TR" dirty="0"/>
            </a:br>
            <a:br>
              <a:rPr lang="tr-TR" sz="4400" dirty="0">
                <a:solidFill>
                  <a:srgbClr val="00B0F0"/>
                </a:solidFill>
              </a:rPr>
            </a:br>
            <a:endParaRPr lang="tr-TR" sz="4400" dirty="0">
              <a:solidFill>
                <a:srgbClr val="00B0F0"/>
              </a:solidFill>
            </a:endParaRPr>
          </a:p>
        </p:txBody>
      </p:sp>
      <p:sp>
        <p:nvSpPr>
          <p:cNvPr id="4" name="Metin Yer Tutucusu 3">
            <a:extLst>
              <a:ext uri="{FF2B5EF4-FFF2-40B4-BE49-F238E27FC236}">
                <a16:creationId xmlns:a16="http://schemas.microsoft.com/office/drawing/2014/main" id="{79E77201-F7FF-4729-9D50-27255D8F752F}"/>
              </a:ext>
            </a:extLst>
          </p:cNvPr>
          <p:cNvSpPr>
            <a:spLocks noGrp="1"/>
          </p:cNvSpPr>
          <p:nvPr>
            <p:ph idx="1"/>
          </p:nvPr>
        </p:nvSpPr>
        <p:spPr>
          <a:xfrm>
            <a:off x="1260988" y="1750135"/>
            <a:ext cx="10761444" cy="4717170"/>
          </a:xfrm>
        </p:spPr>
        <p:txBody>
          <a:bodyPr>
            <a:normAutofit lnSpcReduction="10000"/>
          </a:bodyPr>
          <a:lstStyle/>
          <a:p>
            <a:r>
              <a:rPr lang="tr-TR" sz="2400" dirty="0"/>
              <a:t>  Kesim presinde kesim bıçakları yardımı ile yapılan kesime denir.</a:t>
            </a:r>
          </a:p>
          <a:p>
            <a:r>
              <a:rPr lang="tr-TR" sz="2400" dirty="0">
                <a:solidFill>
                  <a:srgbClr val="FF0000"/>
                </a:solidFill>
              </a:rPr>
              <a:t>Makinede kesmenin olumlu yanları</a:t>
            </a:r>
          </a:p>
          <a:p>
            <a:pPr algn="just"/>
            <a:r>
              <a:rPr lang="tr-TR" sz="2400" dirty="0"/>
              <a:t>•Kesim hızlıdır. </a:t>
            </a:r>
          </a:p>
          <a:p>
            <a:pPr algn="just"/>
            <a:r>
              <a:rPr lang="tr-TR" sz="2400" dirty="0"/>
              <a:t>•Düzgün ve benzer kesim sağlanır.</a:t>
            </a:r>
          </a:p>
          <a:p>
            <a:pPr algn="just"/>
            <a:r>
              <a:rPr lang="tr-TR" sz="2400" dirty="0"/>
              <a:t>•Kesim özrü olmaz.</a:t>
            </a:r>
          </a:p>
          <a:p>
            <a:pPr algn="just"/>
            <a:r>
              <a:rPr lang="tr-TR" sz="2400" dirty="0"/>
              <a:t>•Kesim işçiliği azdır.</a:t>
            </a:r>
          </a:p>
          <a:p>
            <a:r>
              <a:rPr lang="tr-TR" sz="2400" dirty="0">
                <a:solidFill>
                  <a:srgbClr val="FF0000"/>
                </a:solidFill>
              </a:rPr>
              <a:t>Makinede kesmenin olumsuz yanları</a:t>
            </a:r>
          </a:p>
          <a:p>
            <a:r>
              <a:rPr lang="tr-TR" sz="2400" dirty="0"/>
              <a:t>•Bıçak yapımı pahalıdır.</a:t>
            </a:r>
          </a:p>
          <a:p>
            <a:r>
              <a:rPr lang="tr-TR" sz="2400" dirty="0"/>
              <a:t>•Bıçakların depolama problemi vardır.</a:t>
            </a:r>
          </a:p>
          <a:p>
            <a:r>
              <a:rPr lang="tr-TR" sz="2400" dirty="0"/>
              <a:t>•Bıçaklar metalden yapıldığı için ağır olur.</a:t>
            </a:r>
          </a:p>
          <a:p>
            <a:endParaRPr lang="tr-TR" dirty="0"/>
          </a:p>
        </p:txBody>
      </p:sp>
      <p:sp>
        <p:nvSpPr>
          <p:cNvPr id="5" name="Resim Yer Tutucusu 2">
            <a:extLst>
              <a:ext uri="{FF2B5EF4-FFF2-40B4-BE49-F238E27FC236}">
                <a16:creationId xmlns:a16="http://schemas.microsoft.com/office/drawing/2014/main" id="{A50E4BEA-74FB-4D3B-A53D-1FE9A8E29771}"/>
              </a:ext>
            </a:extLst>
          </p:cNvPr>
          <p:cNvSpPr txBox="1">
            <a:spLocks/>
          </p:cNvSpPr>
          <p:nvPr/>
        </p:nvSpPr>
        <p:spPr>
          <a:xfrm>
            <a:off x="5335588" y="1139825"/>
            <a:ext cx="6172200" cy="4873625"/>
          </a:xfrm>
          <a:prstGeom prst="rect">
            <a:avLst/>
          </a:prstGeom>
        </p:spPr>
      </p:sp>
      <p:sp>
        <p:nvSpPr>
          <p:cNvPr id="6" name="Resim Yer Tutucusu 2">
            <a:extLst>
              <a:ext uri="{FF2B5EF4-FFF2-40B4-BE49-F238E27FC236}">
                <a16:creationId xmlns:a16="http://schemas.microsoft.com/office/drawing/2014/main" id="{45104BB2-D9B8-4475-9BB8-F55F2939B3E0}"/>
              </a:ext>
            </a:extLst>
          </p:cNvPr>
          <p:cNvSpPr txBox="1">
            <a:spLocks/>
          </p:cNvSpPr>
          <p:nvPr/>
        </p:nvSpPr>
        <p:spPr>
          <a:xfrm>
            <a:off x="5335588" y="1139825"/>
            <a:ext cx="6172200" cy="4873625"/>
          </a:xfrm>
          <a:prstGeom prst="rect">
            <a:avLst/>
          </a:prstGeom>
        </p:spPr>
      </p:sp>
    </p:spTree>
    <p:extLst>
      <p:ext uri="{BB962C8B-B14F-4D97-AF65-F5344CB8AC3E}">
        <p14:creationId xmlns:p14="http://schemas.microsoft.com/office/powerpoint/2010/main" val="2046865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34C452-4BE5-416E-9A6C-B4AB91F18568}"/>
              </a:ext>
            </a:extLst>
          </p:cNvPr>
          <p:cNvSpPr>
            <a:spLocks noGrp="1"/>
          </p:cNvSpPr>
          <p:nvPr>
            <p:ph type="title"/>
          </p:nvPr>
        </p:nvSpPr>
        <p:spPr/>
        <p:txBody>
          <a:bodyPr>
            <a:normAutofit/>
          </a:bodyPr>
          <a:lstStyle/>
          <a:p>
            <a:r>
              <a:rPr lang="tr-TR" dirty="0">
                <a:solidFill>
                  <a:srgbClr val="FF0000"/>
                </a:solidFill>
              </a:rPr>
              <a:t>*KESİMDE DİKKAT EDİLECEK ANA KURALLAR</a:t>
            </a:r>
          </a:p>
        </p:txBody>
      </p:sp>
      <p:sp>
        <p:nvSpPr>
          <p:cNvPr id="3" name="İçerik Yer Tutucusu 2">
            <a:extLst>
              <a:ext uri="{FF2B5EF4-FFF2-40B4-BE49-F238E27FC236}">
                <a16:creationId xmlns:a16="http://schemas.microsoft.com/office/drawing/2014/main" id="{6688F52A-3A36-4B90-901E-D0D6D08F718F}"/>
              </a:ext>
            </a:extLst>
          </p:cNvPr>
          <p:cNvSpPr>
            <a:spLocks noGrp="1"/>
          </p:cNvSpPr>
          <p:nvPr>
            <p:ph idx="1"/>
          </p:nvPr>
        </p:nvSpPr>
        <p:spPr/>
        <p:txBody>
          <a:bodyPr>
            <a:normAutofit fontScale="92500" lnSpcReduction="20000"/>
          </a:bodyPr>
          <a:lstStyle/>
          <a:p>
            <a:r>
              <a:rPr lang="tr-TR" sz="3200" dirty="0"/>
              <a:t>Kesici, derinin modele uygunluğunu kontrol eder. Kesici, deriyi inceler ve deri üzerindeki hataları gümüş kalem ile işaretler. Bu hatalar açıkça görülebilen hatalar olduğu gibi(nota izi, damar izleri vb.) derinin sırça tarafından görünmeyen (kasap izi vb.)hatalarda olabilir. Kesici, kestiği model saya parçalarının modelin neresi için kullanılacağını bilmelidir. Bu bilgilere göre kesim yaparsa daha ekonomik kesim yapmış olur.</a:t>
            </a:r>
          </a:p>
        </p:txBody>
      </p:sp>
    </p:spTree>
    <p:extLst>
      <p:ext uri="{BB962C8B-B14F-4D97-AF65-F5344CB8AC3E}">
        <p14:creationId xmlns:p14="http://schemas.microsoft.com/office/powerpoint/2010/main" val="3858872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74B9A15-B728-43CC-BAE8-0AE6F7472ED2}"/>
              </a:ext>
            </a:extLst>
          </p:cNvPr>
          <p:cNvSpPr>
            <a:spLocks noGrp="1"/>
          </p:cNvSpPr>
          <p:nvPr>
            <p:ph type="title"/>
          </p:nvPr>
        </p:nvSpPr>
        <p:spPr>
          <a:xfrm>
            <a:off x="1476376" y="390256"/>
            <a:ext cx="4201093" cy="5470794"/>
          </a:xfrm>
        </p:spPr>
        <p:txBody>
          <a:bodyPr>
            <a:normAutofit fontScale="90000"/>
          </a:bodyPr>
          <a:lstStyle/>
          <a:p>
            <a:r>
              <a:rPr lang="tr-TR" sz="4800" dirty="0">
                <a:solidFill>
                  <a:srgbClr val="FF0000"/>
                </a:solidFill>
              </a:rPr>
              <a:t> </a:t>
            </a: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br>
              <a:rPr lang="tr-TR" sz="4800" dirty="0">
                <a:solidFill>
                  <a:srgbClr val="FF0000"/>
                </a:solidFill>
              </a:rPr>
            </a:br>
            <a:r>
              <a:rPr lang="tr-TR" sz="4800" dirty="0">
                <a:solidFill>
                  <a:srgbClr val="FF0000"/>
                </a:solidFill>
              </a:rPr>
              <a:t>STAMPA       PARÇALARINI DERİ ÜZERİNE YERLEŞTİRİLMESİ</a:t>
            </a:r>
            <a:br>
              <a:rPr lang="tr-TR" sz="4800" dirty="0">
                <a:solidFill>
                  <a:srgbClr val="FF0000"/>
                </a:solidFill>
              </a:rPr>
            </a:br>
            <a:br>
              <a:rPr lang="tr-TR" sz="4800" dirty="0">
                <a:solidFill>
                  <a:srgbClr val="FF0000"/>
                </a:solidFill>
              </a:rPr>
            </a:br>
            <a:endParaRPr lang="tr-TR" sz="4800" dirty="0">
              <a:solidFill>
                <a:srgbClr val="FF0000"/>
              </a:solidFill>
            </a:endParaRPr>
          </a:p>
        </p:txBody>
      </p:sp>
      <p:sp>
        <p:nvSpPr>
          <p:cNvPr id="6" name="Resim Yer Tutucusu 5">
            <a:extLst>
              <a:ext uri="{FF2B5EF4-FFF2-40B4-BE49-F238E27FC236}">
                <a16:creationId xmlns:a16="http://schemas.microsoft.com/office/drawing/2014/main" id="{6F30947A-63C9-426D-A9D7-CCD0A88314AF}"/>
              </a:ext>
            </a:extLst>
          </p:cNvPr>
          <p:cNvSpPr>
            <a:spLocks noGrp="1"/>
          </p:cNvSpPr>
          <p:nvPr>
            <p:ph type="pic" idx="1"/>
          </p:nvPr>
        </p:nvSpPr>
        <p:spPr>
          <a:xfrm>
            <a:off x="7861110" y="2088106"/>
            <a:ext cx="4135272" cy="3279231"/>
          </a:xfrm>
        </p:spPr>
      </p:sp>
      <p:sp>
        <p:nvSpPr>
          <p:cNvPr id="3" name="İçerik Yer Tutucusu 2">
            <a:extLst>
              <a:ext uri="{FF2B5EF4-FFF2-40B4-BE49-F238E27FC236}">
                <a16:creationId xmlns:a16="http://schemas.microsoft.com/office/drawing/2014/main" id="{0C6B0829-9AED-4847-9A21-D3FB6FDFDE83}"/>
              </a:ext>
            </a:extLst>
          </p:cNvPr>
          <p:cNvSpPr>
            <a:spLocks noGrp="1"/>
          </p:cNvSpPr>
          <p:nvPr>
            <p:ph type="body" sz="half" idx="2"/>
          </p:nvPr>
        </p:nvSpPr>
        <p:spPr/>
        <p:txBody>
          <a:bodyPr>
            <a:normAutofit fontScale="77500" lnSpcReduction="20000"/>
          </a:bodyPr>
          <a:lstStyle/>
          <a:p>
            <a:endParaRPr lang="tr-TR" sz="4000" b="1" dirty="0"/>
          </a:p>
          <a:p>
            <a:endParaRPr lang="tr-TR" dirty="0"/>
          </a:p>
        </p:txBody>
      </p:sp>
      <p:pic>
        <p:nvPicPr>
          <p:cNvPr id="4" name="Resim 3">
            <a:extLst>
              <a:ext uri="{FF2B5EF4-FFF2-40B4-BE49-F238E27FC236}">
                <a16:creationId xmlns:a16="http://schemas.microsoft.com/office/drawing/2014/main" id="{1FD0A8EE-1756-42D6-9395-141423E1E3D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802606"/>
            <a:ext cx="6172200" cy="3811588"/>
          </a:xfrm>
          <a:prstGeom prst="rect">
            <a:avLst/>
          </a:prstGeom>
          <a:noFill/>
          <a:ln>
            <a:noFill/>
          </a:ln>
        </p:spPr>
      </p:pic>
    </p:spTree>
    <p:extLst>
      <p:ext uri="{BB962C8B-B14F-4D97-AF65-F5344CB8AC3E}">
        <p14:creationId xmlns:p14="http://schemas.microsoft.com/office/powerpoint/2010/main" val="1189074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646A7D-06C2-4661-B956-27A3EE9787AD}"/>
              </a:ext>
            </a:extLst>
          </p:cNvPr>
          <p:cNvSpPr>
            <a:spLocks noGrp="1"/>
          </p:cNvSpPr>
          <p:nvPr>
            <p:ph type="title"/>
          </p:nvPr>
        </p:nvSpPr>
        <p:spPr/>
        <p:txBody>
          <a:bodyPr>
            <a:normAutofit/>
          </a:bodyPr>
          <a:lstStyle/>
          <a:p>
            <a:r>
              <a:rPr lang="tr-TR" dirty="0"/>
              <a:t> </a:t>
            </a:r>
            <a:r>
              <a:rPr lang="tr-TR" dirty="0">
                <a:solidFill>
                  <a:srgbClr val="FF0000"/>
                </a:solidFill>
              </a:rPr>
              <a:t>ELDE KESİM ALIŞTIRMALARI</a:t>
            </a:r>
          </a:p>
        </p:txBody>
      </p:sp>
      <p:sp>
        <p:nvSpPr>
          <p:cNvPr id="4" name="Metin Yer Tutucusu 3">
            <a:extLst>
              <a:ext uri="{FF2B5EF4-FFF2-40B4-BE49-F238E27FC236}">
                <a16:creationId xmlns:a16="http://schemas.microsoft.com/office/drawing/2014/main" id="{AC1039B1-E2C4-43C5-B5DC-5166A3F0B998}"/>
              </a:ext>
            </a:extLst>
          </p:cNvPr>
          <p:cNvSpPr>
            <a:spLocks noGrp="1"/>
          </p:cNvSpPr>
          <p:nvPr>
            <p:ph idx="1"/>
          </p:nvPr>
        </p:nvSpPr>
        <p:spPr/>
        <p:txBody>
          <a:bodyPr>
            <a:normAutofit/>
          </a:bodyPr>
          <a:lstStyle/>
          <a:p>
            <a:endParaRPr lang="tr-TR" sz="2400" dirty="0"/>
          </a:p>
          <a:p>
            <a:endParaRPr lang="tr-TR" sz="2400" dirty="0"/>
          </a:p>
          <a:p>
            <a:r>
              <a:rPr lang="tr-TR" sz="4000" dirty="0"/>
              <a:t>Kavisli, köşeli, </a:t>
            </a:r>
            <a:r>
              <a:rPr lang="tr-TR" sz="4000" dirty="0" err="1"/>
              <a:t>helezonik</a:t>
            </a:r>
            <a:r>
              <a:rPr lang="tr-TR" sz="4000" dirty="0"/>
              <a:t>, ve geometrik formlarda kesim uygulamaları</a:t>
            </a:r>
            <a:br>
              <a:rPr lang="tr-TR" sz="4000" dirty="0"/>
            </a:br>
            <a:endParaRPr lang="tr-TR" sz="4000" dirty="0"/>
          </a:p>
        </p:txBody>
      </p:sp>
    </p:spTree>
    <p:extLst>
      <p:ext uri="{BB962C8B-B14F-4D97-AF65-F5344CB8AC3E}">
        <p14:creationId xmlns:p14="http://schemas.microsoft.com/office/powerpoint/2010/main" val="367998452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242</TotalTime>
  <Words>270</Words>
  <Application>Microsoft Office PowerPoint</Application>
  <PresentationFormat>Geniş ekran</PresentationFormat>
  <Paragraphs>29</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Century Gothic</vt:lpstr>
      <vt:lpstr>Times New Roman</vt:lpstr>
      <vt:lpstr>Wingdings 3</vt:lpstr>
      <vt:lpstr>Duman</vt:lpstr>
      <vt:lpstr>*DERİ KALİTE BÖLGELERİ </vt:lpstr>
      <vt:lpstr>*KESİMİN ÖNEMİ </vt:lpstr>
      <vt:lpstr>ELDE KESİM</vt:lpstr>
      <vt:lpstr>        KESİM PRESİNDE KESİM    </vt:lpstr>
      <vt:lpstr>*KESİMDE DİKKAT EDİLECEK ANA KURALLAR</vt:lpstr>
      <vt:lpstr>               STAMPA       PARÇALARINI DERİ ÜZERİNE YERLEŞTİRİLMESİ  </vt:lpstr>
      <vt:lpstr> ELDE KESİM ALIŞTIRMALARI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*DERİ KALİTE BÖLGELERİ </dc:title>
  <dc:creator>selami özal</dc:creator>
  <cp:lastModifiedBy>selami özal</cp:lastModifiedBy>
  <cp:revision>15</cp:revision>
  <dcterms:created xsi:type="dcterms:W3CDTF">2017-11-06T18:50:03Z</dcterms:created>
  <dcterms:modified xsi:type="dcterms:W3CDTF">2017-11-22T16:03:11Z</dcterms:modified>
</cp:coreProperties>
</file>