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2" r:id="rId3"/>
    <p:sldId id="263" r:id="rId4"/>
    <p:sldId id="259" r:id="rId5"/>
    <p:sldId id="260" r:id="rId6"/>
    <p:sldId id="264" r:id="rId7"/>
    <p:sldId id="265"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1" d="100"/>
          <a:sy n="61" d="100"/>
        </p:scale>
        <p:origin x="317" y="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6AFCF7-D6B4-44A4-8A45-D505B51AFD1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00B76D9-10E1-4493-AAE2-7DCF62898C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AA3EEC-4578-41BD-A308-F139FC8AC86B}"/>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5" name="Alt Bilgi Yer Tutucusu 4">
            <a:extLst>
              <a:ext uri="{FF2B5EF4-FFF2-40B4-BE49-F238E27FC236}">
                <a16:creationId xmlns:a16="http://schemas.microsoft.com/office/drawing/2014/main" id="{59E59254-1EEE-4DEF-B90E-1A891A3609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1F296D-5D58-4176-8BF2-7C37F1C4E9B8}"/>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1614799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7B5BB5-6A5C-4777-89B9-A6CC8E1ED4B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9BE7BD8-3C8C-4010-AED8-CBC40418C1E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5463F0A-5B43-45DB-85CA-418EC9BABD4E}"/>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5" name="Alt Bilgi Yer Tutucusu 4">
            <a:extLst>
              <a:ext uri="{FF2B5EF4-FFF2-40B4-BE49-F238E27FC236}">
                <a16:creationId xmlns:a16="http://schemas.microsoft.com/office/drawing/2014/main" id="{42A3D43E-09CB-40E0-BDD1-01F2B0F0D1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FFA95E1-BA86-40FB-ADAD-8FA9A4689DBC}"/>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28452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C9C0EF3-9EBE-497D-9ECC-5C48347ECEF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ECB1769-467C-48DA-8B06-9F20C555CA7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40E53EB-5B4B-4F3C-BD43-06638CE1B7DC}"/>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5" name="Alt Bilgi Yer Tutucusu 4">
            <a:extLst>
              <a:ext uri="{FF2B5EF4-FFF2-40B4-BE49-F238E27FC236}">
                <a16:creationId xmlns:a16="http://schemas.microsoft.com/office/drawing/2014/main" id="{1C1E2FBA-AEA4-4F99-9527-56A7B0D6084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F4A95B1-1A91-4278-8820-21DB15239F1C}"/>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3246007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30F550-4381-41D3-9B35-DDCABE1079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356B120-97EE-42CF-B566-E00EE13D90D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34403F5-699D-4236-A0A1-508158C21D2D}"/>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5" name="Alt Bilgi Yer Tutucusu 4">
            <a:extLst>
              <a:ext uri="{FF2B5EF4-FFF2-40B4-BE49-F238E27FC236}">
                <a16:creationId xmlns:a16="http://schemas.microsoft.com/office/drawing/2014/main" id="{ADAE8E01-8F03-4A66-8C39-8EA64016BA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C0FDA9C-7AB0-4966-90A8-B2D74C57A83F}"/>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3266037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E895C6-94FB-48D9-85EE-86EDD23A879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2263BD7-2C2C-4E77-B5AC-C9D6EB1B05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FA5C2F2-A613-4920-A18F-4FB4F80FB16E}"/>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5" name="Alt Bilgi Yer Tutucusu 4">
            <a:extLst>
              <a:ext uri="{FF2B5EF4-FFF2-40B4-BE49-F238E27FC236}">
                <a16:creationId xmlns:a16="http://schemas.microsoft.com/office/drawing/2014/main" id="{992EEECD-73BB-4E89-B655-D862F5AFE1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DA2901F-7612-4D1A-9910-E33B791A80D7}"/>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2107799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451BF4-A019-48BE-BA76-4513627853F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4C0961-776A-48C0-99AF-AF9911CAACF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1C11D1B-0EA3-4B06-AB33-AD7BE230023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F82DD52-4881-4AA5-967A-F5640FEBBD7A}"/>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6" name="Alt Bilgi Yer Tutucusu 5">
            <a:extLst>
              <a:ext uri="{FF2B5EF4-FFF2-40B4-BE49-F238E27FC236}">
                <a16:creationId xmlns:a16="http://schemas.microsoft.com/office/drawing/2014/main" id="{B47F5750-2932-4C4D-A920-6F429A5683B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2D2D74D-994A-4610-AC6C-71B067BA0702}"/>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1882311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A97ACC-6D92-4E66-83FE-615355ABC4F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4114D5F-1677-4888-90D3-4BA88F8B87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118AED2-13C1-46A2-80CC-F7F1DD3A2D3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C547381-6173-474F-90FE-3D7D95A052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A87788F-27C5-4380-B151-8BCA15D04E9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A4A4A93-6B9B-4DBC-AA25-31A1501D6049}"/>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8" name="Alt Bilgi Yer Tutucusu 7">
            <a:extLst>
              <a:ext uri="{FF2B5EF4-FFF2-40B4-BE49-F238E27FC236}">
                <a16:creationId xmlns:a16="http://schemas.microsoft.com/office/drawing/2014/main" id="{50EE8C56-B95C-404C-86CC-D7E0F7371CF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5F4237B-DFF8-4F26-9524-CD29F1355BBE}"/>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3281876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47A85D-EEA1-4626-8B34-0BB378BA962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C4DB0DD-7A34-44A7-AD81-4083C89DB7D2}"/>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4" name="Alt Bilgi Yer Tutucusu 3">
            <a:extLst>
              <a:ext uri="{FF2B5EF4-FFF2-40B4-BE49-F238E27FC236}">
                <a16:creationId xmlns:a16="http://schemas.microsoft.com/office/drawing/2014/main" id="{4B5BF65F-70B6-4E23-9B69-6DDE038A599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DF6C2A9-BD4B-47F6-B8F2-12E5F574D077}"/>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738750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DB44C7F-BA90-441A-BD1A-40931F8518D4}"/>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3" name="Alt Bilgi Yer Tutucusu 2">
            <a:extLst>
              <a:ext uri="{FF2B5EF4-FFF2-40B4-BE49-F238E27FC236}">
                <a16:creationId xmlns:a16="http://schemas.microsoft.com/office/drawing/2014/main" id="{5DB37C88-3D13-4563-83BB-B7684559B3B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58A199F-AA54-48A5-AB50-AE2B968D9475}"/>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3632528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2A3E15-68EF-4962-9309-C44F6268AC6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B70FCD4-20D7-4E68-87FF-817CF28752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9C9DA6-02D3-47BA-A453-70CB31059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242C850-8109-4744-903C-1703C26295B5}"/>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6" name="Alt Bilgi Yer Tutucusu 5">
            <a:extLst>
              <a:ext uri="{FF2B5EF4-FFF2-40B4-BE49-F238E27FC236}">
                <a16:creationId xmlns:a16="http://schemas.microsoft.com/office/drawing/2014/main" id="{AC715EAA-3E9F-4258-BC7C-2E970BE1EFB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B0D6C66-D696-4E57-B2BB-DB305E7874C4}"/>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2035717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0C4055-D543-4865-896F-320AD452018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2A898E4-0BE2-44A9-AAF1-2DB33D2E1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8337417-3A42-4785-A3CA-3886182CB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D20B6BE-0490-433A-9894-A3C5B8564776}"/>
              </a:ext>
            </a:extLst>
          </p:cNvPr>
          <p:cNvSpPr>
            <a:spLocks noGrp="1"/>
          </p:cNvSpPr>
          <p:nvPr>
            <p:ph type="dt" sz="half" idx="10"/>
          </p:nvPr>
        </p:nvSpPr>
        <p:spPr/>
        <p:txBody>
          <a:bodyPr/>
          <a:lstStyle/>
          <a:p>
            <a:fld id="{21C67C33-3851-479B-8E52-C8A58D27703C}" type="datetimeFigureOut">
              <a:rPr lang="tr-TR" smtClean="0"/>
              <a:t>30.04.2020</a:t>
            </a:fld>
            <a:endParaRPr lang="tr-TR"/>
          </a:p>
        </p:txBody>
      </p:sp>
      <p:sp>
        <p:nvSpPr>
          <p:cNvPr id="6" name="Alt Bilgi Yer Tutucusu 5">
            <a:extLst>
              <a:ext uri="{FF2B5EF4-FFF2-40B4-BE49-F238E27FC236}">
                <a16:creationId xmlns:a16="http://schemas.microsoft.com/office/drawing/2014/main" id="{A4A96B7B-9A79-4EC2-8509-BCACD53828A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2CE4AF9-DAD8-4657-8C13-D4C22784A39B}"/>
              </a:ext>
            </a:extLst>
          </p:cNvPr>
          <p:cNvSpPr>
            <a:spLocks noGrp="1"/>
          </p:cNvSpPr>
          <p:nvPr>
            <p:ph type="sldNum" sz="quarter" idx="12"/>
          </p:nvPr>
        </p:nvSpPr>
        <p:spPr/>
        <p:txBody>
          <a:bodyPr/>
          <a:lstStyle/>
          <a:p>
            <a:fld id="{006A0689-5FF1-4D86-B886-E1FE680F26F2}" type="slidenum">
              <a:rPr lang="tr-TR" smtClean="0"/>
              <a:t>‹#›</a:t>
            </a:fld>
            <a:endParaRPr lang="tr-TR"/>
          </a:p>
        </p:txBody>
      </p:sp>
    </p:spTree>
    <p:extLst>
      <p:ext uri="{BB962C8B-B14F-4D97-AF65-F5344CB8AC3E}">
        <p14:creationId xmlns:p14="http://schemas.microsoft.com/office/powerpoint/2010/main" val="466485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505A484-04E8-4B30-9FDC-CAD19E3739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74E79F1-6183-4597-BE4F-DFDCB59CF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0B4069-DC47-4434-83DB-67D6D79A53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67C33-3851-479B-8E52-C8A58D27703C}" type="datetimeFigureOut">
              <a:rPr lang="tr-TR" smtClean="0"/>
              <a:t>30.04.2020</a:t>
            </a:fld>
            <a:endParaRPr lang="tr-TR"/>
          </a:p>
        </p:txBody>
      </p:sp>
      <p:sp>
        <p:nvSpPr>
          <p:cNvPr id="5" name="Alt Bilgi Yer Tutucusu 4">
            <a:extLst>
              <a:ext uri="{FF2B5EF4-FFF2-40B4-BE49-F238E27FC236}">
                <a16:creationId xmlns:a16="http://schemas.microsoft.com/office/drawing/2014/main" id="{9AC174A7-53AF-44DF-8D40-21E16E3B7B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F71867E-30B7-47BE-B8D8-58D3AC6838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A0689-5FF1-4D86-B886-E1FE680F26F2}" type="slidenum">
              <a:rPr lang="tr-TR" smtClean="0"/>
              <a:t>‹#›</a:t>
            </a:fld>
            <a:endParaRPr lang="tr-TR"/>
          </a:p>
        </p:txBody>
      </p:sp>
    </p:spTree>
    <p:extLst>
      <p:ext uri="{BB962C8B-B14F-4D97-AF65-F5344CB8AC3E}">
        <p14:creationId xmlns:p14="http://schemas.microsoft.com/office/powerpoint/2010/main" val="1925695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EC49CB59-91A1-47B6-86C4-346CF47243AE}"/>
              </a:ext>
            </a:extLst>
          </p:cNvPr>
          <p:cNvSpPr>
            <a:spLocks noGrp="1"/>
          </p:cNvSpPr>
          <p:nvPr>
            <p:ph idx="1"/>
          </p:nvPr>
        </p:nvSpPr>
        <p:spPr>
          <a:xfrm>
            <a:off x="4167272" y="204952"/>
            <a:ext cx="7578038" cy="6653048"/>
          </a:xfrm>
        </p:spPr>
        <p:txBody>
          <a:bodyPr anchor="ctr">
            <a:normAutofit/>
          </a:bodyPr>
          <a:lstStyle/>
          <a:p>
            <a:pPr marL="0" indent="0">
              <a:buNone/>
            </a:pPr>
            <a:r>
              <a:rPr lang="tr-TR" sz="2600" b="1" dirty="0">
                <a:solidFill>
                  <a:srgbClr val="FF0000"/>
                </a:solidFill>
              </a:rPr>
              <a:t>BAŞARILI GİRİŞİMCİLİK  ÖRNEKLERİ</a:t>
            </a:r>
          </a:p>
          <a:p>
            <a:pPr marL="0" indent="0">
              <a:buNone/>
            </a:pPr>
            <a:r>
              <a:rPr lang="tr-TR" sz="2600" b="1" dirty="0"/>
              <a:t>Zayıf başlangıçların sebebi para değil hızdır. </a:t>
            </a:r>
            <a:r>
              <a:rPr lang="tr-TR" sz="2600" b="1" dirty="0" err="1"/>
              <a:t>Eric</a:t>
            </a:r>
            <a:r>
              <a:rPr lang="tr-TR" sz="2600" b="1" dirty="0"/>
              <a:t> </a:t>
            </a:r>
            <a:r>
              <a:rPr lang="tr-TR" sz="2600" b="1" dirty="0" err="1"/>
              <a:t>Ries</a:t>
            </a:r>
            <a:endParaRPr lang="tr-TR" sz="2600" b="1" dirty="0"/>
          </a:p>
          <a:p>
            <a:pPr marL="0" indent="0">
              <a:buNone/>
            </a:pPr>
            <a:r>
              <a:rPr lang="tr-TR" sz="2600" b="1" dirty="0"/>
              <a:t>“Doğru insanlar bir araya geldiklerinde, problemler fırsatlara dönüşebilir.” Robert </a:t>
            </a:r>
            <a:r>
              <a:rPr lang="tr-TR" sz="2600" b="1" dirty="0" err="1"/>
              <a:t>Redford</a:t>
            </a:r>
            <a:endParaRPr lang="tr-TR" sz="2600" b="1" dirty="0"/>
          </a:p>
          <a:p>
            <a:pPr marL="0" indent="0">
              <a:buNone/>
            </a:pPr>
            <a:r>
              <a:rPr lang="tr-TR" sz="2600" b="1" dirty="0"/>
              <a:t>İyi bir fikre sahip olmanın en iyi yolu, birçok fikre sahip olmaktır. Albert Einstein</a:t>
            </a:r>
          </a:p>
          <a:p>
            <a:pPr marL="0" indent="0">
              <a:buNone/>
            </a:pPr>
            <a:r>
              <a:rPr lang="tr-TR" sz="2600" b="1" dirty="0"/>
              <a:t>“Sadece güneşli günlerde yürürsen, hedefe ulaşamazsın.”</a:t>
            </a:r>
          </a:p>
          <a:p>
            <a:pPr marL="0" indent="0">
              <a:buNone/>
            </a:pPr>
            <a:r>
              <a:rPr lang="tr-TR" sz="2600" b="1" dirty="0"/>
              <a:t>“Başlamak için mükemmel olmak zorunda değilsin; fakat mükemmel olmak için başlamak zorundasın.” </a:t>
            </a:r>
            <a:r>
              <a:rPr lang="tr-TR" sz="2600" b="1" dirty="0" err="1"/>
              <a:t>Zig</a:t>
            </a:r>
            <a:r>
              <a:rPr lang="tr-TR" sz="2600" b="1" dirty="0"/>
              <a:t> </a:t>
            </a:r>
            <a:r>
              <a:rPr lang="tr-TR" sz="2600" b="1" dirty="0" err="1"/>
              <a:t>Ziglar</a:t>
            </a:r>
            <a:endParaRPr lang="tr-TR" sz="2600" b="1" dirty="0"/>
          </a:p>
        </p:txBody>
      </p:sp>
    </p:spTree>
    <p:extLst>
      <p:ext uri="{BB962C8B-B14F-4D97-AF65-F5344CB8AC3E}">
        <p14:creationId xmlns:p14="http://schemas.microsoft.com/office/powerpoint/2010/main" val="1586490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12F1F37-53CF-4D85-A088-0CEE44159581}"/>
              </a:ext>
            </a:extLst>
          </p:cNvPr>
          <p:cNvSpPr>
            <a:spLocks noGrp="1"/>
          </p:cNvSpPr>
          <p:nvPr>
            <p:ph idx="1"/>
          </p:nvPr>
        </p:nvSpPr>
        <p:spPr>
          <a:xfrm>
            <a:off x="189186" y="236483"/>
            <a:ext cx="11164614" cy="5861653"/>
          </a:xfrm>
        </p:spPr>
        <p:txBody>
          <a:bodyPr>
            <a:normAutofit fontScale="85000" lnSpcReduction="10000"/>
          </a:bodyPr>
          <a:lstStyle/>
          <a:p>
            <a:r>
              <a:rPr lang="tr-TR" b="1" dirty="0">
                <a:solidFill>
                  <a:srgbClr val="FF0000"/>
                </a:solidFill>
              </a:rPr>
              <a:t>BIOTA</a:t>
            </a:r>
          </a:p>
          <a:p>
            <a:r>
              <a:rPr lang="tr-TR" b="1" dirty="0"/>
              <a:t>Bitkilerin sunduğu çözümleri ortaya çıkarmak onun için artık bir hobi olmuştu. Hobi olarak başladığı bu iş onun için artık bir meraka dönüşmüştü. Askerlik bittikten sonra günlerini laboratuvarlarda geçirdi. Kadınların bıyık bölgesindeki aşırı kıllanmayı önleyici bir formül geliştirmek için günlerce araştırmalar ve deneyler ile uğraştı. Çalışmalarını ailesinden gizli yürütüyordu. Zira hem eşi, hem de anne ve babasından destek alamayacağını biliyordu. Ailesi, “kıldan tüyden iş olmaz” diyerek onu vazgeçirmeye çalışıyordu ve onun devlet memuru olmasını istiyordu. Deneylerini ilk olarak evinde mutfak tezgâhında yapıyordu. Eşi bu durumdan rahatsız olunca deneylerine evin dışında devam etti.</a:t>
            </a:r>
          </a:p>
          <a:p>
            <a:r>
              <a:rPr lang="tr-TR" b="1" dirty="0"/>
              <a:t>Binlerce deney sonucu geliştirdiği formüller ile ilk olarak </a:t>
            </a:r>
            <a:r>
              <a:rPr lang="tr-TR" b="1" dirty="0" err="1"/>
              <a:t>Bioder</a:t>
            </a:r>
            <a:r>
              <a:rPr lang="tr-TR" b="1" dirty="0"/>
              <a:t> ürününü keşfetti. Devamında ise saçların dökülmesini engelleyen </a:t>
            </a:r>
            <a:r>
              <a:rPr lang="tr-TR" b="1" dirty="0" err="1"/>
              <a:t>Bioxcin’in</a:t>
            </a:r>
            <a:r>
              <a:rPr lang="tr-TR" b="1" dirty="0"/>
              <a:t> formülünü buldu. Cihat Dündar </a:t>
            </a:r>
            <a:r>
              <a:rPr lang="tr-TR" b="1" dirty="0" err="1"/>
              <a:t>Bioder</a:t>
            </a:r>
            <a:r>
              <a:rPr lang="tr-TR" b="1" dirty="0"/>
              <a:t> ve </a:t>
            </a:r>
            <a:r>
              <a:rPr lang="tr-TR" b="1" dirty="0" err="1"/>
              <a:t>Bioxcin’in</a:t>
            </a:r>
            <a:r>
              <a:rPr lang="tr-TR" b="1" dirty="0"/>
              <a:t> ortaya çıkış sürecini şu sözlerle özetlemektedir:</a:t>
            </a:r>
          </a:p>
          <a:p>
            <a:r>
              <a:rPr lang="tr-TR" b="1" dirty="0"/>
              <a:t>“Bu işe hobi olarak başladım. Günlerim laboratuvarlarda geçti. Önce tüyleri azaltan </a:t>
            </a:r>
            <a:r>
              <a:rPr lang="tr-TR" b="1" dirty="0" err="1"/>
              <a:t>Bioder</a:t>
            </a:r>
            <a:r>
              <a:rPr lang="tr-TR" b="1" dirty="0"/>
              <a:t> ürününü keşfettim. Bu formül üzerinde çalışırken, bugün alanında pazar lideri olan </a:t>
            </a:r>
            <a:r>
              <a:rPr lang="tr-TR" b="1" dirty="0" err="1"/>
              <a:t>Bioxcin</a:t>
            </a:r>
            <a:r>
              <a:rPr lang="tr-TR" b="1" dirty="0"/>
              <a:t> ürünümüzün temelini oluşturan ‘saçların dökülmesini önleyen’ formülü buldum. Daha sonra da biriktirdiğim bu bilgiyi, kendi şirketimi kurarak insanların hizmetine sunmayı istedim. </a:t>
            </a:r>
          </a:p>
        </p:txBody>
      </p:sp>
    </p:spTree>
    <p:extLst>
      <p:ext uri="{BB962C8B-B14F-4D97-AF65-F5344CB8AC3E}">
        <p14:creationId xmlns:p14="http://schemas.microsoft.com/office/powerpoint/2010/main" val="815700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FE29DFAB-F2C2-419E-B98D-8B14E7EA9196}"/>
              </a:ext>
            </a:extLst>
          </p:cNvPr>
          <p:cNvSpPr>
            <a:spLocks noGrp="1"/>
          </p:cNvSpPr>
          <p:nvPr>
            <p:ph idx="1"/>
          </p:nvPr>
        </p:nvSpPr>
        <p:spPr>
          <a:xfrm>
            <a:off x="360342" y="543147"/>
            <a:ext cx="11188191" cy="6075930"/>
          </a:xfrm>
        </p:spPr>
        <p:txBody>
          <a:bodyPr>
            <a:normAutofit/>
          </a:bodyPr>
          <a:lstStyle/>
          <a:p>
            <a:pPr marL="0" indent="0">
              <a:buNone/>
            </a:pPr>
            <a:r>
              <a:rPr lang="tr-TR" b="1" dirty="0" err="1">
                <a:solidFill>
                  <a:srgbClr val="FF0000"/>
                </a:solidFill>
              </a:rPr>
              <a:t>Bioto</a:t>
            </a:r>
            <a:endParaRPr lang="tr-TR" b="1" dirty="0">
              <a:solidFill>
                <a:srgbClr val="FF0000"/>
              </a:solidFill>
            </a:endParaRPr>
          </a:p>
          <a:p>
            <a:r>
              <a:rPr lang="tr-TR" b="1" dirty="0"/>
              <a:t>Bir hayal ile 2002 yılında başlayan yolculuğumuz,</a:t>
            </a:r>
          </a:p>
          <a:p>
            <a:r>
              <a:rPr lang="tr-TR" b="1" dirty="0"/>
              <a:t>gururla belirtmeliyim ki bugün ülkemizde ve dünya çapında başarılarla devam ediyor”.</a:t>
            </a:r>
          </a:p>
          <a:p>
            <a:r>
              <a:rPr lang="tr-TR" b="1" dirty="0"/>
              <a:t>Sağlık ve güzellik sorunlarına etkin ve uzun vadeli bitkisel çözümler üretme amacıyla 2002 yılında kurulan </a:t>
            </a:r>
            <a:r>
              <a:rPr lang="tr-TR" b="1" dirty="0" err="1"/>
              <a:t>Biota</a:t>
            </a:r>
            <a:r>
              <a:rPr lang="tr-TR" b="1" dirty="0"/>
              <a:t> Laboratuvarları günümüzde </a:t>
            </a:r>
            <a:r>
              <a:rPr lang="tr-TR" b="1" dirty="0" err="1"/>
              <a:t>Bioxcin</a:t>
            </a:r>
            <a:r>
              <a:rPr lang="tr-TR" b="1" dirty="0"/>
              <a:t>, </a:t>
            </a:r>
            <a:r>
              <a:rPr lang="tr-TR" b="1" dirty="0" err="1"/>
              <a:t>Bioder</a:t>
            </a:r>
            <a:r>
              <a:rPr lang="tr-TR" b="1" dirty="0"/>
              <a:t>, </a:t>
            </a:r>
            <a:r>
              <a:rPr lang="tr-TR" b="1" dirty="0" err="1"/>
              <a:t>Bioblas</a:t>
            </a:r>
            <a:r>
              <a:rPr lang="tr-TR" b="1" dirty="0"/>
              <a:t>, </a:t>
            </a:r>
            <a:r>
              <a:rPr lang="tr-TR" b="1" dirty="0" err="1"/>
              <a:t>Biomen</a:t>
            </a:r>
            <a:r>
              <a:rPr lang="tr-TR" b="1" dirty="0"/>
              <a:t>, </a:t>
            </a:r>
            <a:r>
              <a:rPr lang="tr-TR" b="1" dirty="0" err="1"/>
              <a:t>Restorex</a:t>
            </a:r>
            <a:r>
              <a:rPr lang="tr-TR" b="1" dirty="0"/>
              <a:t> ve </a:t>
            </a:r>
            <a:r>
              <a:rPr lang="tr-TR" b="1" dirty="0" err="1"/>
              <a:t>Nutraxin</a:t>
            </a:r>
            <a:r>
              <a:rPr lang="tr-TR" b="1" dirty="0"/>
              <a:t> gibi markaları barındırmaktadır. Yüzde yüz Türk şirketi olan </a:t>
            </a:r>
            <a:r>
              <a:rPr lang="tr-TR" b="1" dirty="0" err="1"/>
              <a:t>Biota</a:t>
            </a:r>
            <a:r>
              <a:rPr lang="tr-TR" b="1" dirty="0"/>
              <a:t>, 2002 yılında 15-20 kişi ile başladığı üretimine bugün yüzlerce çalışan ile devam etmektedir. </a:t>
            </a:r>
            <a:r>
              <a:rPr lang="tr-TR" b="1" dirty="0" err="1"/>
              <a:t>Biota</a:t>
            </a:r>
            <a:r>
              <a:rPr lang="tr-TR" b="1" dirty="0"/>
              <a:t> fabrikası bugün Türkiye’nin ilk, Avrupa’nın ise üçüncü en büyük </a:t>
            </a:r>
            <a:r>
              <a:rPr lang="tr-TR" b="1" dirty="0" err="1"/>
              <a:t>dermokozmetik</a:t>
            </a:r>
            <a:r>
              <a:rPr lang="tr-TR" b="1" dirty="0"/>
              <a:t> tesisi olarak çalışmalarına devam etmektedir. Cihat Dündar’ın genç girişimcilere ise tavsiyesi şu şekildedir:</a:t>
            </a:r>
          </a:p>
          <a:p>
            <a:r>
              <a:rPr lang="tr-TR" b="1" dirty="0"/>
              <a:t>“Başarılı bir girişim için ilk etapta paraya gerek yok. Paradan daha öncelikli olan inanç, azim ve cesarettir.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599613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1A1C0E-69E7-4AF8-9D4D-D6C854587C01}"/>
              </a:ext>
            </a:extLst>
          </p:cNvPr>
          <p:cNvSpPr>
            <a:spLocks noGrp="1"/>
          </p:cNvSpPr>
          <p:nvPr>
            <p:ph idx="1"/>
          </p:nvPr>
        </p:nvSpPr>
        <p:spPr>
          <a:xfrm>
            <a:off x="713984" y="488515"/>
            <a:ext cx="10639816" cy="5688448"/>
          </a:xfrm>
        </p:spPr>
        <p:txBody>
          <a:bodyPr>
            <a:normAutofit fontScale="62500" lnSpcReduction="20000"/>
          </a:bodyPr>
          <a:lstStyle/>
          <a:p>
            <a:r>
              <a:rPr lang="tr-TR" sz="3400" b="1" dirty="0">
                <a:solidFill>
                  <a:srgbClr val="FF0000"/>
                </a:solidFill>
              </a:rPr>
              <a:t>Udemy.com </a:t>
            </a:r>
          </a:p>
          <a:p>
            <a:r>
              <a:rPr lang="tr-TR" sz="3400" b="1" dirty="0"/>
              <a:t>Eren Bali, Malatya’da doğdu. Birinci sınıftan beşinci sınıfa kadar tüm öğrencilerin aynı sınıfta,</a:t>
            </a:r>
          </a:p>
          <a:p>
            <a:r>
              <a:rPr lang="tr-TR" sz="3400" b="1" dirty="0"/>
              <a:t>tek bir öğretmenle eğitim gördüğü bir ilkokulda eğitim aldı. Bu dönemlerde, İnternetteki eğitim</a:t>
            </a:r>
          </a:p>
          <a:p>
            <a:r>
              <a:rPr lang="tr-TR" sz="3400" b="1" dirty="0"/>
              <a:t>siteleri aracılığı ile geliştirdiği Matematik bilgisi sayesinde Malatya Fen Lisesi’ni, sonrasında da</a:t>
            </a:r>
          </a:p>
          <a:p>
            <a:r>
              <a:rPr lang="tr-TR" sz="3400" b="1" dirty="0"/>
              <a:t>ODTÜ’yü kazandı. Başarılı öğrencilik yıllarından sonra Eren Bali, bu sürede çektiği sıkıntıları</a:t>
            </a:r>
          </a:p>
          <a:p>
            <a:r>
              <a:rPr lang="tr-TR" sz="3400" b="1" dirty="0"/>
              <a:t>çözmek üzere bir iş fikri geliştirdi. Ekip arkadaşı Oktay Çağlar ile eğitim vermek isteyenler</a:t>
            </a:r>
          </a:p>
          <a:p>
            <a:r>
              <a:rPr lang="tr-TR" sz="3400" b="1" dirty="0"/>
              <a:t>ile almak isteyenleri buluşturduğu bir eğitim </a:t>
            </a:r>
            <a:r>
              <a:rPr lang="tr-TR" sz="3400" b="1" dirty="0" err="1"/>
              <a:t>portalı</a:t>
            </a:r>
            <a:r>
              <a:rPr lang="tr-TR" sz="3400" b="1" dirty="0"/>
              <a:t> tasarladı. Geliştirdiği iş fikrini çoğu ABD’de</a:t>
            </a:r>
          </a:p>
          <a:p>
            <a:r>
              <a:rPr lang="tr-TR" sz="3400" b="1" dirty="0"/>
              <a:t>bulunan 50 yatırımcıya anlattı ancak hepsinden ret aldı. Yine de yılmayan ekip, sonunda bir</a:t>
            </a:r>
          </a:p>
          <a:p>
            <a:r>
              <a:rPr lang="tr-TR" sz="3400" b="1" dirty="0"/>
              <a:t>yatırımcıyı fikre inandırmayı başardı ve aldığı yatırım ile “</a:t>
            </a:r>
            <a:r>
              <a:rPr lang="tr-TR" sz="3400" b="1" dirty="0" err="1"/>
              <a:t>udemy.com”u</a:t>
            </a:r>
            <a:r>
              <a:rPr lang="tr-TR" sz="3400" b="1" dirty="0"/>
              <a:t> kurdu. Bugün ABD’de</a:t>
            </a:r>
          </a:p>
          <a:p>
            <a:r>
              <a:rPr lang="tr-TR" sz="3400" b="1" dirty="0"/>
              <a:t>bulunan meşhur Silikon Vadisi’nin önemli girişimleri arasında sayılan </a:t>
            </a:r>
            <a:r>
              <a:rPr lang="tr-TR" sz="3400" b="1" dirty="0" err="1"/>
              <a:t>udemy.com’un</a:t>
            </a:r>
            <a:r>
              <a:rPr lang="tr-TR" sz="3400" b="1" dirty="0"/>
              <a:t> 500</a:t>
            </a:r>
          </a:p>
          <a:p>
            <a:r>
              <a:rPr lang="tr-TR" sz="3400" b="1" dirty="0"/>
              <a:t>binden fazla kayıtlı öğrencisi var ve eğitim platformunun 2016 yılındaki piyasa değeri 710</a:t>
            </a:r>
          </a:p>
          <a:p>
            <a:r>
              <a:rPr lang="tr-TR" sz="3400" b="1" dirty="0"/>
              <a:t>milyon $ düzeyinde. Eren Bali, udemy.com ile elde ettiği başarıyı, sağlık girişimi olan </a:t>
            </a:r>
            <a:r>
              <a:rPr lang="tr-TR" sz="3400" b="1" dirty="0" err="1"/>
              <a:t>Carbon</a:t>
            </a:r>
            <a:endParaRPr lang="tr-TR" sz="3400" b="1" dirty="0"/>
          </a:p>
          <a:p>
            <a:r>
              <a:rPr lang="tr-TR" sz="3400" b="1" dirty="0" err="1"/>
              <a:t>Health</a:t>
            </a:r>
            <a:r>
              <a:rPr lang="tr-TR" sz="3400" b="1" dirty="0"/>
              <a:t> ile devam ettirme yolunda ilerlemektedir.</a:t>
            </a:r>
          </a:p>
          <a:p>
            <a:endParaRPr lang="tr-TR" dirty="0"/>
          </a:p>
        </p:txBody>
      </p:sp>
    </p:spTree>
    <p:extLst>
      <p:ext uri="{BB962C8B-B14F-4D97-AF65-F5344CB8AC3E}">
        <p14:creationId xmlns:p14="http://schemas.microsoft.com/office/powerpoint/2010/main" val="11694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7F03F65-E5D2-4ECF-B972-986CF913107B}"/>
              </a:ext>
            </a:extLst>
          </p:cNvPr>
          <p:cNvSpPr>
            <a:spLocks noGrp="1"/>
          </p:cNvSpPr>
          <p:nvPr>
            <p:ph idx="1"/>
          </p:nvPr>
        </p:nvSpPr>
        <p:spPr>
          <a:xfrm>
            <a:off x="513567" y="225468"/>
            <a:ext cx="10840233" cy="5951495"/>
          </a:xfrm>
        </p:spPr>
        <p:txBody>
          <a:bodyPr>
            <a:normAutofit fontScale="70000" lnSpcReduction="20000"/>
          </a:bodyPr>
          <a:lstStyle/>
          <a:p>
            <a:r>
              <a:rPr lang="tr-TR" dirty="0"/>
              <a:t>Yemek Sepeti</a:t>
            </a:r>
          </a:p>
          <a:p>
            <a:r>
              <a:rPr lang="tr-TR" dirty="0"/>
              <a:t>Girişimcilikte değer her zaman iki konu üzerine kurgulanmak zorundadır: Fırsat ve sorunlar. Başarılı</a:t>
            </a:r>
          </a:p>
          <a:p>
            <a:r>
              <a:rPr lang="tr-TR" dirty="0"/>
              <a:t>bir girişimci için henüz karşılanmayan veya yeterince nitelikli karşılanmamış istek ve ihtiyaçlar kadar</a:t>
            </a:r>
          </a:p>
          <a:p>
            <a:r>
              <a:rPr lang="tr-TR" dirty="0"/>
              <a:t>insanların yaşadığı sorunlar da önemli fırsatları içinde barındırır. Örneğin, “yemeksepeti.com” firması,</a:t>
            </a:r>
          </a:p>
          <a:p>
            <a:r>
              <a:rPr lang="tr-TR" dirty="0"/>
              <a:t>Türkiye’de henüz mevcut olmayan yemek sipariş hizmetini bize sunarak pazarda çok önemli bir başarı</a:t>
            </a:r>
          </a:p>
          <a:p>
            <a:r>
              <a:rPr lang="tr-TR" dirty="0"/>
              <a:t>kazanmıştır. Bu fırsat tespiti, girişimcinin pazarda eksikliğini gördüğü bir hizmeti ortaya çıkarmış</a:t>
            </a:r>
          </a:p>
          <a:p>
            <a:r>
              <a:rPr lang="tr-TR" dirty="0"/>
              <a:t>ve girişimcisine çok para ve şöhret kazandırmıştır. Ancak sadece fırsatlar değil, insanların yaşadığı</a:t>
            </a:r>
          </a:p>
          <a:p>
            <a:r>
              <a:rPr lang="tr-TR" dirty="0"/>
              <a:t>sorunlar da fırsata dönüştürülebilir. örneği tersinden incelenirse firma, evine yemek</a:t>
            </a:r>
          </a:p>
          <a:p>
            <a:r>
              <a:rPr lang="tr-TR" dirty="0"/>
              <a:t>sipariş vermede sorun yaşayan (kısıtlı seçenek, kötü servis </a:t>
            </a:r>
            <a:r>
              <a:rPr lang="tr-TR" dirty="0" err="1"/>
              <a:t>vs</a:t>
            </a:r>
            <a:r>
              <a:rPr lang="tr-TR" dirty="0"/>
              <a:t>) kişilere nitelikli çözümler üretmiştir.</a:t>
            </a:r>
          </a:p>
          <a:p>
            <a:r>
              <a:rPr lang="tr-TR" dirty="0"/>
              <a:t>Dolayısıyla girişimcilikte fırsat veya sorun aslında aynı anlama gelmektedir. Girişimci ya bir soruna</a:t>
            </a:r>
          </a:p>
          <a:p>
            <a:r>
              <a:rPr lang="tr-TR" dirty="0"/>
              <a:t>çözüm üretecek ya da bir fırsatı değerlendirip hedef kitlesi için değer yaratacaktır. Bu nedenle</a:t>
            </a:r>
          </a:p>
          <a:p>
            <a:r>
              <a:rPr lang="tr-TR" dirty="0"/>
              <a:t>girişimcinin sürekli olarak fırsatları araştıran ve bunları kendi yaptığı veya yapmayı düşündüğü iş ile</a:t>
            </a:r>
          </a:p>
          <a:p>
            <a:r>
              <a:rPr lang="tr-TR" dirty="0"/>
              <a:t>ilgili değerlendiren bir yönünün olması gereklidir. Bu yönün gelişmesi de aslında girişimcinin nereye</a:t>
            </a:r>
          </a:p>
          <a:p>
            <a:r>
              <a:rPr lang="tr-TR" dirty="0"/>
              <a:t>bakması ve neleri değerlendirmesi gerektiğini bilmesini gerektirmektedir.</a:t>
            </a:r>
          </a:p>
          <a:p>
            <a:endParaRPr lang="tr-TR" dirty="0"/>
          </a:p>
        </p:txBody>
      </p:sp>
    </p:spTree>
    <p:extLst>
      <p:ext uri="{BB962C8B-B14F-4D97-AF65-F5344CB8AC3E}">
        <p14:creationId xmlns:p14="http://schemas.microsoft.com/office/powerpoint/2010/main" val="82496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4534B72-662C-44B8-913C-38C5143A2FAE}"/>
              </a:ext>
            </a:extLst>
          </p:cNvPr>
          <p:cNvSpPr>
            <a:spLocks noGrp="1"/>
          </p:cNvSpPr>
          <p:nvPr>
            <p:ph idx="1"/>
          </p:nvPr>
        </p:nvSpPr>
        <p:spPr>
          <a:xfrm>
            <a:off x="237995" y="363255"/>
            <a:ext cx="11115805" cy="6350696"/>
          </a:xfrm>
        </p:spPr>
        <p:txBody>
          <a:bodyPr>
            <a:normAutofit/>
          </a:bodyPr>
          <a:lstStyle/>
          <a:p>
            <a:r>
              <a:rPr lang="tr-TR" sz="3600" dirty="0" err="1">
                <a:solidFill>
                  <a:srgbClr val="FF0000"/>
                </a:solidFill>
              </a:rPr>
              <a:t>Bee’o</a:t>
            </a:r>
            <a:endParaRPr lang="tr-TR" sz="3600" dirty="0">
              <a:solidFill>
                <a:srgbClr val="FF0000"/>
              </a:solidFill>
            </a:endParaRPr>
          </a:p>
          <a:p>
            <a:r>
              <a:rPr lang="tr-TR" dirty="0"/>
              <a:t>Yeni fırsat arayan girişimciler, rakiplerini aynen taklit etmek yerine fırsat olarak kullanabileceği fikir kaynaklarını araştırmak ve bunları sürekli olarak gözden geçirmek durumundadır. Bu kaynaklar şunlardır;</a:t>
            </a:r>
          </a:p>
          <a:p>
            <a:r>
              <a:rPr lang="tr-TR" dirty="0"/>
              <a:t>Gıda yüksek mühendisi Aslı Elif </a:t>
            </a:r>
            <a:r>
              <a:rPr lang="tr-TR" dirty="0" err="1"/>
              <a:t>Tanuğur</a:t>
            </a:r>
            <a:r>
              <a:rPr lang="tr-TR" dirty="0"/>
              <a:t> yüksek ateş nedeniyle sürekli hastalanan oğlunun bağışıklık sistemini kuvvetlendirmek amacıyla geliştirdiği </a:t>
            </a:r>
            <a:r>
              <a:rPr lang="tr-TR" dirty="0" err="1"/>
              <a:t>propolis</a:t>
            </a:r>
            <a:r>
              <a:rPr lang="tr-TR" dirty="0"/>
              <a:t> özütü ve arı sütü bileşenleriyle bal sektörüne sağlıklı ve güvenilir yeni ürünler kazandırdı. Girişimcilikteki başarısını kısa sürede ödüllerle de taçlandıran </a:t>
            </a:r>
            <a:r>
              <a:rPr lang="tr-TR" dirty="0" err="1"/>
              <a:t>Tanuğur’un</a:t>
            </a:r>
            <a:r>
              <a:rPr lang="tr-TR" dirty="0"/>
              <a:t> “</a:t>
            </a:r>
            <a:r>
              <a:rPr lang="tr-TR" dirty="0" err="1"/>
              <a:t>Bee’o</a:t>
            </a:r>
            <a:r>
              <a:rPr lang="tr-TR" dirty="0"/>
              <a:t>” markası, en son Amerika’dan </a:t>
            </a:r>
            <a:r>
              <a:rPr lang="tr-TR" dirty="0" err="1"/>
              <a:t>inovatif</a:t>
            </a:r>
            <a:r>
              <a:rPr lang="tr-TR" dirty="0"/>
              <a:t> ürünler kategorisinde birincilik ödülü aldı.</a:t>
            </a:r>
          </a:p>
          <a:p>
            <a:r>
              <a:rPr lang="tr-TR" dirty="0" err="1"/>
              <a:t>Tanuğur</a:t>
            </a:r>
            <a:r>
              <a:rPr lang="tr-TR" dirty="0"/>
              <a:t>, 3 yıl önce İstanbul Teknik Üniversitesi (İTÜ) Arı </a:t>
            </a:r>
            <a:r>
              <a:rPr lang="tr-TR" dirty="0" err="1"/>
              <a:t>Teknokent’te</a:t>
            </a:r>
            <a:r>
              <a:rPr lang="tr-TR" dirty="0"/>
              <a:t> 40 metrekarelik alanda başladığı yolculuğu bugün bin metrekarelik alanda 38 kişilik ekiple sürdürüyor.</a:t>
            </a:r>
          </a:p>
          <a:p>
            <a:endParaRPr lang="tr-TR" dirty="0"/>
          </a:p>
        </p:txBody>
      </p:sp>
    </p:spTree>
    <p:extLst>
      <p:ext uri="{BB962C8B-B14F-4D97-AF65-F5344CB8AC3E}">
        <p14:creationId xmlns:p14="http://schemas.microsoft.com/office/powerpoint/2010/main" val="179175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5351F6-019F-4269-8B6A-DDA577F92D1A}"/>
              </a:ext>
            </a:extLst>
          </p:cNvPr>
          <p:cNvSpPr>
            <a:spLocks noGrp="1"/>
          </p:cNvSpPr>
          <p:nvPr>
            <p:ph idx="1"/>
          </p:nvPr>
        </p:nvSpPr>
        <p:spPr>
          <a:xfrm>
            <a:off x="526093" y="0"/>
            <a:ext cx="10827707" cy="6176963"/>
          </a:xfrm>
        </p:spPr>
        <p:txBody>
          <a:bodyPr>
            <a:normAutofit lnSpcReduction="10000"/>
          </a:bodyPr>
          <a:lstStyle/>
          <a:p>
            <a:r>
              <a:rPr lang="tr-TR" b="1" dirty="0" err="1">
                <a:solidFill>
                  <a:srgbClr val="FF0000"/>
                </a:solidFill>
              </a:rPr>
              <a:t>Bee’o</a:t>
            </a:r>
            <a:endParaRPr lang="tr-TR" b="1" dirty="0">
              <a:solidFill>
                <a:srgbClr val="FF0000"/>
              </a:solidFill>
            </a:endParaRPr>
          </a:p>
          <a:p>
            <a:r>
              <a:rPr lang="tr-TR" dirty="0"/>
              <a:t>Türkiye’nin ilk ve tek yerli </a:t>
            </a:r>
            <a:r>
              <a:rPr lang="tr-TR" dirty="0" err="1"/>
              <a:t>propolisini</a:t>
            </a:r>
            <a:r>
              <a:rPr lang="tr-TR" dirty="0"/>
              <a:t>, arı sütü ve ham balın şifasıyla birleştirerek “</a:t>
            </a:r>
            <a:r>
              <a:rPr lang="tr-TR" dirty="0" err="1"/>
              <a:t>Bee’o</a:t>
            </a:r>
            <a:r>
              <a:rPr lang="tr-TR" dirty="0"/>
              <a:t>” markasını oluşturduklarını anlatan </a:t>
            </a:r>
            <a:r>
              <a:rPr lang="tr-TR" dirty="0" err="1"/>
              <a:t>Tanuğur</a:t>
            </a:r>
            <a:r>
              <a:rPr lang="tr-TR" dirty="0"/>
              <a:t>, sözlerini şöyle sürdürdü: “Dünyanın ikinci arıcılık ülkesindeyiz. Türkiye’de 7 milyon arı kovanı var fakat </a:t>
            </a:r>
            <a:r>
              <a:rPr lang="tr-TR" dirty="0" err="1"/>
              <a:t>propolis</a:t>
            </a:r>
            <a:r>
              <a:rPr lang="tr-TR" dirty="0"/>
              <a:t> ve arı sütü üreten üretici yoktu.</a:t>
            </a:r>
          </a:p>
          <a:p>
            <a:r>
              <a:rPr lang="tr-TR" dirty="0"/>
              <a:t>Çoğu bal, bir kısmı da çok az polen üretiyordu. Üreticinin bir kısmı </a:t>
            </a:r>
            <a:r>
              <a:rPr lang="tr-TR" dirty="0" err="1"/>
              <a:t>propolisi</a:t>
            </a:r>
            <a:r>
              <a:rPr lang="tr-TR" dirty="0"/>
              <a:t> bilmiyor bir kısmı da pazar bulamadığı için üretmiyordu. Çin’den </a:t>
            </a:r>
            <a:r>
              <a:rPr lang="tr-TR" dirty="0" err="1"/>
              <a:t>propolis</a:t>
            </a:r>
            <a:r>
              <a:rPr lang="tr-TR" dirty="0"/>
              <a:t> ve arı sütü ucuza geldiği için de yerli üreticiler bunları üretmiyordu.</a:t>
            </a:r>
          </a:p>
          <a:p>
            <a:r>
              <a:rPr lang="tr-TR" dirty="0"/>
              <a:t>Raflardaki ürünleri incelediğimde orijinlerinin Çin olduğunu gördüm çünkü Çin, dünyadaki arıcılık ülkelerinin birincisi. Ama maalesef, ürünleri çok fazla hile yapılan ve güvenilir olmayan ürünler. Ben o ürünlerin hepsini analiz ettim, zaten balla ilgili birçok testi Türkiye’de ilk defa yapmaya başlayan, metotlarını geliştiren kişiyim. Yüksek lisansım da balda orijin tespiti üzerine.”</a:t>
            </a:r>
          </a:p>
          <a:p>
            <a:endParaRPr lang="tr-TR" dirty="0"/>
          </a:p>
        </p:txBody>
      </p:sp>
    </p:spTree>
    <p:extLst>
      <p:ext uri="{BB962C8B-B14F-4D97-AF65-F5344CB8AC3E}">
        <p14:creationId xmlns:p14="http://schemas.microsoft.com/office/powerpoint/2010/main" val="2801838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452FCD-92B2-4CE7-BC70-30DC8503D86E}"/>
              </a:ext>
            </a:extLst>
          </p:cNvPr>
          <p:cNvSpPr>
            <a:spLocks noGrp="1"/>
          </p:cNvSpPr>
          <p:nvPr>
            <p:ph idx="1"/>
          </p:nvPr>
        </p:nvSpPr>
        <p:spPr>
          <a:xfrm>
            <a:off x="275573" y="137786"/>
            <a:ext cx="11916427" cy="6720214"/>
          </a:xfrm>
        </p:spPr>
        <p:txBody>
          <a:bodyPr>
            <a:normAutofit fontScale="25000" lnSpcReduction="20000"/>
          </a:bodyPr>
          <a:lstStyle/>
          <a:p>
            <a:pPr marL="0" indent="0">
              <a:buNone/>
            </a:pPr>
            <a:r>
              <a:rPr lang="tr-TR" sz="6200" b="1" dirty="0" err="1">
                <a:solidFill>
                  <a:srgbClr val="FF0000"/>
                </a:solidFill>
              </a:rPr>
              <a:t>Bee’o</a:t>
            </a:r>
            <a:endParaRPr lang="tr-TR" sz="6200" b="1" dirty="0">
              <a:solidFill>
                <a:srgbClr val="FF0000"/>
              </a:solidFill>
            </a:endParaRPr>
          </a:p>
          <a:p>
            <a:r>
              <a:rPr lang="tr-TR" sz="6200" b="1" dirty="0" err="1"/>
              <a:t>Tanuğur</a:t>
            </a:r>
            <a:r>
              <a:rPr lang="tr-TR" sz="6200" b="1" dirty="0"/>
              <a:t>, KOSGEB desteğiyle İTÜ Arı </a:t>
            </a:r>
            <a:r>
              <a:rPr lang="tr-TR" sz="6200" b="1" dirty="0" err="1"/>
              <a:t>Teknokent’te</a:t>
            </a:r>
            <a:r>
              <a:rPr lang="tr-TR" sz="6200" b="1" dirty="0"/>
              <a:t> firmayı kurduklarını, ilk önce İstanbul</a:t>
            </a:r>
          </a:p>
          <a:p>
            <a:r>
              <a:rPr lang="tr-TR" sz="6200" b="1" dirty="0"/>
              <a:t>ve çevresindeki arıcılarla görüşerek </a:t>
            </a:r>
            <a:r>
              <a:rPr lang="tr-TR" sz="6200" b="1" dirty="0" err="1"/>
              <a:t>propolis</a:t>
            </a:r>
            <a:r>
              <a:rPr lang="tr-TR" sz="6200" b="1" dirty="0"/>
              <a:t> üretmeyi anlattıklarını, bugün Türkiye’nin birçok</a:t>
            </a:r>
          </a:p>
          <a:p>
            <a:r>
              <a:rPr lang="tr-TR" sz="6200" b="1" dirty="0"/>
              <a:t>ilindeki 300 sözleşmeli arıcı ile çalıştıklarını ve 80 bine yakın kovandan ürün aldıklarını söyledi.</a:t>
            </a:r>
          </a:p>
          <a:p>
            <a:r>
              <a:rPr lang="tr-TR" sz="6200" b="1" dirty="0"/>
              <a:t>Farklı ülkelerden 300’ün üzerinde numune topladıklarını, bunları da laboratuvar ortamında</a:t>
            </a:r>
          </a:p>
          <a:p>
            <a:r>
              <a:rPr lang="tr-TR" sz="6200" b="1" dirty="0"/>
              <a:t>incelediklerini aktaran </a:t>
            </a:r>
            <a:r>
              <a:rPr lang="tr-TR" sz="6200" b="1" dirty="0" err="1"/>
              <a:t>Tanuğur</a:t>
            </a:r>
            <a:r>
              <a:rPr lang="tr-TR" sz="6200" b="1" dirty="0"/>
              <a:t>, bu ürünlerin yüzde 95’inin istenilen özellikte olmadığını, içinde</a:t>
            </a:r>
          </a:p>
          <a:p>
            <a:r>
              <a:rPr lang="tr-TR" sz="6200" b="1" dirty="0"/>
              <a:t>çok az </a:t>
            </a:r>
            <a:r>
              <a:rPr lang="tr-TR" sz="6200" b="1" dirty="0" err="1"/>
              <a:t>propolis</a:t>
            </a:r>
            <a:r>
              <a:rPr lang="tr-TR" sz="6200" b="1" dirty="0"/>
              <a:t> bulunduğunu belirtti. </a:t>
            </a:r>
            <a:r>
              <a:rPr lang="tr-TR" sz="6200" b="1" dirty="0" err="1"/>
              <a:t>Tanuğur</a:t>
            </a:r>
            <a:r>
              <a:rPr lang="tr-TR" sz="6200" b="1" dirty="0"/>
              <a:t>, ilk önce İnternet üzerinden satışını yaptıkları</a:t>
            </a:r>
          </a:p>
          <a:p>
            <a:r>
              <a:rPr lang="tr-TR" sz="6200" b="1" dirty="0"/>
              <a:t>ürünlerinin bugün Amerika’da kurdukları firma üzerinden satışa sunulduğunu söyledi.</a:t>
            </a:r>
          </a:p>
          <a:p>
            <a:r>
              <a:rPr lang="tr-TR" sz="6200" b="1" dirty="0"/>
              <a:t>Girişimci olmak isteyen kadınlara da tavsiyelerde bulunan </a:t>
            </a:r>
            <a:r>
              <a:rPr lang="tr-TR" sz="6200" b="1" dirty="0" err="1"/>
              <a:t>Tanuğur</a:t>
            </a:r>
            <a:r>
              <a:rPr lang="tr-TR" sz="6200" b="1" dirty="0"/>
              <a:t>, toplumda genelde</a:t>
            </a:r>
          </a:p>
          <a:p>
            <a:r>
              <a:rPr lang="tr-TR" sz="6200" b="1" dirty="0"/>
              <a:t>erkeklerin teşvik edildiğini, kadınlarda ise durumun biraz daha farklı olduğunu söyledi.</a:t>
            </a:r>
          </a:p>
          <a:p>
            <a:r>
              <a:rPr lang="tr-TR" sz="6200" b="1" dirty="0"/>
              <a:t>Kadın girişimcilerin, adım atacakları iş kolunda uzmanlarsa olumsuz eleştirileri duymaması</a:t>
            </a:r>
          </a:p>
          <a:p>
            <a:r>
              <a:rPr lang="tr-TR" sz="6200" b="1" dirty="0"/>
              <a:t>gerektiğini dile getiren </a:t>
            </a:r>
            <a:r>
              <a:rPr lang="tr-TR" sz="6200" b="1" dirty="0" err="1"/>
              <a:t>Tanuğur</a:t>
            </a:r>
            <a:r>
              <a:rPr lang="tr-TR" sz="6200" b="1" dirty="0"/>
              <a:t>, sözlerine şöyle devam etti: “İnsanların bildiği işleri yapması</a:t>
            </a:r>
          </a:p>
          <a:p>
            <a:r>
              <a:rPr lang="tr-TR" sz="6200" b="1" dirty="0"/>
              <a:t>doğru oluyor çünkü o zaman karşılaşabileceğiniz riskleri daha iyi analiz edip daha iyi öngörüp</a:t>
            </a:r>
          </a:p>
          <a:p>
            <a:r>
              <a:rPr lang="tr-TR" sz="6200" b="1" dirty="0"/>
              <a:t>baştan ona göre tedbirinizi daha iyi alabiliyorsunuz. Öbür türlü bir sürü sürprizle karşılaşıp</a:t>
            </a:r>
          </a:p>
          <a:p>
            <a:r>
              <a:rPr lang="tr-TR" sz="6200" b="1" dirty="0"/>
              <a:t>yolda birkaç kez tökezleyebilir ve birkaç kere batabilirsiniz. Ama bu da girişimcilikte çok</a:t>
            </a:r>
          </a:p>
          <a:p>
            <a:r>
              <a:rPr lang="tr-TR" sz="6200" b="1" dirty="0"/>
              <a:t>normal. Bir işi batırmanız, tekrar girişim yapmayacaksınız anlamına gelmez. Bu çok normaldir,</a:t>
            </a:r>
          </a:p>
          <a:p>
            <a:r>
              <a:rPr lang="tr-TR" sz="6200" b="1" dirty="0"/>
              <a:t>bundan öğrenilir, ders alınır, tekrar başlanır, ondan da yılmamak lazım ama iyi bildiğiniz bir işi</a:t>
            </a:r>
          </a:p>
          <a:p>
            <a:r>
              <a:rPr lang="tr-TR" sz="6200" b="1" dirty="0"/>
              <a:t>yaparsanız tek seferde, tek kurşunla doğru hedefi vurabilirsiniz. Pazar varsa bunun başarısız</a:t>
            </a:r>
          </a:p>
          <a:p>
            <a:r>
              <a:rPr lang="tr-TR" sz="6200" b="1" dirty="0"/>
              <a:t>olması için ya da başarılı olmaması için hiçbir neden yok. Burada tek ihtiyacınız olan zaman,</a:t>
            </a:r>
          </a:p>
          <a:p>
            <a:r>
              <a:rPr lang="tr-TR" sz="6200" b="1" dirty="0"/>
              <a:t>emek ve çalışma.”</a:t>
            </a:r>
          </a:p>
          <a:p>
            <a:r>
              <a:rPr lang="tr-TR" sz="6200" b="1" dirty="0"/>
              <a:t>Kaynak: “Girişimciliğiyle bal sektörünün kraliçesi oldu” adlı haberden uyarlanmıştır. https://www.</a:t>
            </a:r>
          </a:p>
          <a:p>
            <a:r>
              <a:rPr lang="tr-TR" sz="6200" b="1" dirty="0"/>
              <a:t>aa.com. tr/tr/</a:t>
            </a:r>
            <a:r>
              <a:rPr lang="tr-TR" sz="6200" b="1" dirty="0" err="1"/>
              <a:t>girisimci-kadinlar</a:t>
            </a:r>
            <a:r>
              <a:rPr lang="tr-TR" sz="6200" b="1" dirty="0"/>
              <a:t>/</a:t>
            </a:r>
            <a:r>
              <a:rPr lang="tr-TR" sz="6200" b="1" dirty="0" err="1"/>
              <a:t>girisimciligiyle</a:t>
            </a:r>
            <a:r>
              <a:rPr lang="tr-TR" sz="6200" b="1" dirty="0"/>
              <a:t>-bal-</a:t>
            </a:r>
            <a:r>
              <a:rPr lang="tr-TR" sz="6200" b="1" dirty="0" err="1"/>
              <a:t>sektorunun</a:t>
            </a:r>
            <a:r>
              <a:rPr lang="tr-TR" sz="6200" b="1" dirty="0"/>
              <a:t>-</a:t>
            </a:r>
            <a:r>
              <a:rPr lang="tr-TR" sz="6200" b="1" dirty="0" err="1"/>
              <a:t>kralicesi</a:t>
            </a:r>
            <a:r>
              <a:rPr lang="tr-TR" sz="6200" b="1" dirty="0"/>
              <a:t>-oldu/910907#, erişim tarihi:</a:t>
            </a:r>
          </a:p>
          <a:p>
            <a:r>
              <a:rPr lang="tr-TR" sz="6200" b="1" dirty="0"/>
              <a:t>25.09.2017</a:t>
            </a:r>
          </a:p>
          <a:p>
            <a:endParaRPr lang="tr-TR" dirty="0"/>
          </a:p>
        </p:txBody>
      </p:sp>
    </p:spTree>
    <p:extLst>
      <p:ext uri="{BB962C8B-B14F-4D97-AF65-F5344CB8AC3E}">
        <p14:creationId xmlns:p14="http://schemas.microsoft.com/office/powerpoint/2010/main" val="28233981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1282</Words>
  <Application>Microsoft Office PowerPoint</Application>
  <PresentationFormat>Geniş ekran</PresentationFormat>
  <Paragraphs>73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4</cp:revision>
  <dcterms:created xsi:type="dcterms:W3CDTF">2020-04-30T20:59:20Z</dcterms:created>
  <dcterms:modified xsi:type="dcterms:W3CDTF">2020-04-30T21:28:48Z</dcterms:modified>
</cp:coreProperties>
</file>