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5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1" d="100"/>
          <a:sy n="91" d="100"/>
        </p:scale>
        <p:origin x="-126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0F1C-C017-4EC4-94D7-4689EAE9A636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C9194C0-8598-4490-ADB3-1FE1EE60D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6188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0F1C-C017-4EC4-94D7-4689EAE9A636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C9194C0-8598-4490-ADB3-1FE1EE60D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6318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0F1C-C017-4EC4-94D7-4689EAE9A636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C9194C0-8598-4490-ADB3-1FE1EE60D2CC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22028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0F1C-C017-4EC4-94D7-4689EAE9A636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C9194C0-8598-4490-ADB3-1FE1EE60D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87876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0F1C-C017-4EC4-94D7-4689EAE9A636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C9194C0-8598-4490-ADB3-1FE1EE60D2CC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27927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0F1C-C017-4EC4-94D7-4689EAE9A636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C9194C0-8598-4490-ADB3-1FE1EE60D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2430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0F1C-C017-4EC4-94D7-4689EAE9A636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94C0-8598-4490-ADB3-1FE1EE60D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4151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0F1C-C017-4EC4-94D7-4689EAE9A636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94C0-8598-4490-ADB3-1FE1EE60D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0540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0F1C-C017-4EC4-94D7-4689EAE9A636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94C0-8598-4490-ADB3-1FE1EE60D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1304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0F1C-C017-4EC4-94D7-4689EAE9A636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C9194C0-8598-4490-ADB3-1FE1EE60D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7839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0F1C-C017-4EC4-94D7-4689EAE9A636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C9194C0-8598-4490-ADB3-1FE1EE60D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223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0F1C-C017-4EC4-94D7-4689EAE9A636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C9194C0-8598-4490-ADB3-1FE1EE60D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2208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0F1C-C017-4EC4-94D7-4689EAE9A636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94C0-8598-4490-ADB3-1FE1EE60D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9074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0F1C-C017-4EC4-94D7-4689EAE9A636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94C0-8598-4490-ADB3-1FE1EE60D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6320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0F1C-C017-4EC4-94D7-4689EAE9A636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94C0-8598-4490-ADB3-1FE1EE60D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4259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0F1C-C017-4EC4-94D7-4689EAE9A636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C9194C0-8598-4490-ADB3-1FE1EE60D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231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80F1C-C017-4EC4-94D7-4689EAE9A636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C9194C0-8598-4490-ADB3-1FE1EE60D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1703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Peter Berger- Kutsal Şemsiye «Din ve Dünya Kurma»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338491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83150" y="1695718"/>
            <a:ext cx="8915400" cy="3777622"/>
          </a:xfrm>
        </p:spPr>
        <p:txBody>
          <a:bodyPr>
            <a:normAutofit lnSpcReduction="10000"/>
          </a:bodyPr>
          <a:lstStyle/>
          <a:p>
            <a:r>
              <a:rPr lang="tr-TR" dirty="0"/>
              <a:t>Kimliğin diyalektik oluşumu;</a:t>
            </a:r>
          </a:p>
          <a:p>
            <a:pPr marL="0" indent="0">
              <a:buNone/>
            </a:pPr>
            <a:r>
              <a:rPr lang="tr-TR" dirty="0"/>
              <a:t>Fert, başkaları nasıl hitap ediyorsa öylece oluşan bir kişiliktir.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Fert dünyayı başkaları ile diyalogda iken algılar.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Diyaloga devam edebildiği sürece kimlik ve dünyanın gerçekleri fikrini sürdürebilir.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Dünyanın </a:t>
            </a:r>
            <a:r>
              <a:rPr lang="tr-TR" dirty="0" err="1"/>
              <a:t>subjektif</a:t>
            </a:r>
            <a:r>
              <a:rPr lang="tr-TR" dirty="0"/>
              <a:t> gerçekliği </a:t>
            </a:r>
            <a:r>
              <a:rPr lang="tr-TR" b="1" dirty="0"/>
              <a:t>diyalogun</a:t>
            </a:r>
            <a:r>
              <a:rPr lang="tr-TR" dirty="0"/>
              <a:t> ince ipliğine bağlıdır.</a:t>
            </a:r>
          </a:p>
          <a:p>
            <a:r>
              <a:rPr lang="tr-TR" b="1" dirty="0"/>
              <a:t>Devamlılık</a:t>
            </a:r>
            <a:r>
              <a:rPr lang="tr-TR" dirty="0"/>
              <a:t> toplumsal </a:t>
            </a:r>
            <a:r>
              <a:rPr lang="tr-TR" b="1" dirty="0"/>
              <a:t>düzen</a:t>
            </a:r>
            <a:r>
              <a:rPr lang="tr-TR" dirty="0"/>
              <a:t> için şarttır.</a:t>
            </a:r>
          </a:p>
          <a:p>
            <a:endParaRPr lang="tr-TR" dirty="0"/>
          </a:p>
        </p:txBody>
      </p:sp>
      <p:cxnSp>
        <p:nvCxnSpPr>
          <p:cNvPr id="5" name="Düz Ok Bağlayıcısı 4"/>
          <p:cNvCxnSpPr/>
          <p:nvPr/>
        </p:nvCxnSpPr>
        <p:spPr>
          <a:xfrm>
            <a:off x="3992451" y="2434108"/>
            <a:ext cx="0" cy="2575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>
            <a:off x="3979572" y="3223921"/>
            <a:ext cx="0" cy="2575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3897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38452" y="1644203"/>
            <a:ext cx="8915400" cy="3777622"/>
          </a:xfrm>
        </p:spPr>
        <p:txBody>
          <a:bodyPr>
            <a:normAutofit/>
          </a:bodyPr>
          <a:lstStyle/>
          <a:p>
            <a:pPr algn="just"/>
            <a:r>
              <a:rPr lang="tr-TR" sz="2000" dirty="0"/>
              <a:t>İçselleşme toplumsal dünyanın nesnel gerçekliğinin aynı zamanda </a:t>
            </a:r>
            <a:r>
              <a:rPr lang="tr-TR" sz="2000" dirty="0" err="1"/>
              <a:t>subjektif</a:t>
            </a:r>
            <a:r>
              <a:rPr lang="tr-TR" sz="2000" dirty="0"/>
              <a:t> bir gerçeklik olduğunu da gösterir.</a:t>
            </a:r>
          </a:p>
          <a:p>
            <a:pPr algn="just"/>
            <a:r>
              <a:rPr lang="tr-TR" sz="2000" dirty="0"/>
              <a:t>Birey pasif bir </a:t>
            </a:r>
            <a:r>
              <a:rPr lang="tr-TR" sz="2000" dirty="0" err="1"/>
              <a:t>içselleştirici</a:t>
            </a:r>
            <a:r>
              <a:rPr lang="tr-TR" sz="2000" dirty="0"/>
              <a:t> değil, aynı zamanda toplumsal dünyanın ve kendisinin ortak üreticisidir.</a:t>
            </a:r>
          </a:p>
          <a:p>
            <a:pPr algn="just"/>
            <a:r>
              <a:rPr lang="tr-TR" sz="2000" dirty="0"/>
              <a:t>Sosyal </a:t>
            </a:r>
            <a:r>
              <a:rPr lang="tr-TR" sz="2000" b="1" dirty="0"/>
              <a:t>etkileşim</a:t>
            </a:r>
            <a:r>
              <a:rPr lang="tr-TR" sz="2000" dirty="0"/>
              <a:t> sosyal aktörün çeşitli manalarının </a:t>
            </a:r>
            <a:r>
              <a:rPr lang="tr-TR" sz="2000" b="1" dirty="0"/>
              <a:t>ortak bir </a:t>
            </a:r>
            <a:r>
              <a:rPr lang="tr-TR" sz="2000" b="1" dirty="0" err="1"/>
              <a:t>mânâ</a:t>
            </a:r>
            <a:r>
              <a:rPr lang="tr-TR" sz="2000" b="1" dirty="0"/>
              <a:t> düzeni</a:t>
            </a:r>
            <a:r>
              <a:rPr lang="tr-TR" sz="2000" dirty="0"/>
              <a:t> içerisinde </a:t>
            </a:r>
            <a:r>
              <a:rPr lang="tr-TR" sz="2000" b="1" dirty="0"/>
              <a:t>bütünleştiğini</a:t>
            </a:r>
            <a:r>
              <a:rPr lang="tr-TR" sz="2000" dirty="0"/>
              <a:t> gösterir.</a:t>
            </a:r>
          </a:p>
          <a:p>
            <a:pPr algn="just"/>
            <a:r>
              <a:rPr lang="tr-TR" sz="2000" dirty="0"/>
              <a:t>Toplumsal dünya hem objektif hem de </a:t>
            </a:r>
            <a:r>
              <a:rPr lang="tr-TR" sz="2000" dirty="0" err="1"/>
              <a:t>subjektif</a:t>
            </a:r>
            <a:r>
              <a:rPr lang="tr-TR" sz="2000" dirty="0"/>
              <a:t> olarak anlamlı bir düzen oluşturur.</a:t>
            </a:r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2130910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Objektif düzen &gt;&gt;&gt;&gt; nesneleşme süreci içerisinde verilir.</a:t>
            </a:r>
          </a:p>
          <a:p>
            <a:pPr marL="0" indent="0" algn="just">
              <a:buNone/>
            </a:pPr>
            <a:r>
              <a:rPr lang="tr-TR" dirty="0"/>
              <a:t>Objektif yasa sosyalleşme esnasında içselleştirilir.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Fert, kendi öz </a:t>
            </a:r>
            <a:r>
              <a:rPr lang="tr-TR" dirty="0" err="1"/>
              <a:t>subjektif</a:t>
            </a:r>
            <a:r>
              <a:rPr lang="tr-TR" dirty="0"/>
              <a:t> tecrübesinin düzenleyicisi olmak üzere onu üstlenir.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Üstlenme ile fert, özel biyografisini anlamlandırabilir.</a:t>
            </a:r>
          </a:p>
          <a:p>
            <a:pPr marL="0" indent="0" algn="just">
              <a:buNone/>
            </a:pPr>
            <a:endParaRPr lang="tr-TR" dirty="0"/>
          </a:p>
        </p:txBody>
      </p:sp>
      <p:sp>
        <p:nvSpPr>
          <p:cNvPr id="10" name="Aşağı Ok 9"/>
          <p:cNvSpPr/>
          <p:nvPr/>
        </p:nvSpPr>
        <p:spPr>
          <a:xfrm>
            <a:off x="4739425" y="2936383"/>
            <a:ext cx="437882" cy="5151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Aşağı Ok 10"/>
          <p:cNvSpPr/>
          <p:nvPr/>
        </p:nvSpPr>
        <p:spPr>
          <a:xfrm>
            <a:off x="4739425" y="4254321"/>
            <a:ext cx="437882" cy="5151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505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Toplumsal dünyadan uzaklaşma (</a:t>
            </a:r>
            <a:r>
              <a:rPr lang="tr-TR" b="1" dirty="0" err="1"/>
              <a:t>anomi</a:t>
            </a:r>
            <a:r>
              <a:rPr lang="tr-TR" dirty="0"/>
              <a:t>) fert için tehdittir. Birey </a:t>
            </a:r>
            <a:r>
              <a:rPr lang="tr-TR" dirty="0" err="1"/>
              <a:t>anomi</a:t>
            </a:r>
            <a:r>
              <a:rPr lang="tr-TR" dirty="0"/>
              <a:t> ile istikametini kaybeder.</a:t>
            </a:r>
          </a:p>
          <a:p>
            <a:r>
              <a:rPr lang="tr-TR" dirty="0" err="1"/>
              <a:t>Anomi</a:t>
            </a:r>
            <a:r>
              <a:rPr lang="tr-TR" dirty="0"/>
              <a:t>, toplumsal olduğu kadar bireysel öneme de sahiptir.</a:t>
            </a:r>
          </a:p>
          <a:p>
            <a:r>
              <a:rPr lang="tr-TR" dirty="0"/>
              <a:t>Çünkü bireyin </a:t>
            </a:r>
            <a:r>
              <a:rPr lang="tr-TR" b="1" dirty="0"/>
              <a:t>anlamlandırma</a:t>
            </a:r>
            <a:r>
              <a:rPr lang="tr-TR" dirty="0"/>
              <a:t> ve </a:t>
            </a:r>
            <a:r>
              <a:rPr lang="tr-TR" b="1" dirty="0"/>
              <a:t>kendi kimliğini tanımasında </a:t>
            </a:r>
            <a:r>
              <a:rPr lang="tr-TR" dirty="0"/>
              <a:t>temel olan düzen, </a:t>
            </a:r>
            <a:r>
              <a:rPr lang="tr-TR" dirty="0" err="1"/>
              <a:t>anomi</a:t>
            </a:r>
            <a:r>
              <a:rPr lang="tr-TR" dirty="0"/>
              <a:t> ile çözülme sürecine girmiş olur. </a:t>
            </a:r>
          </a:p>
          <a:p>
            <a:r>
              <a:rPr lang="tr-TR" dirty="0"/>
              <a:t>Sosyalleşme, düzenin olduğu gibi kabul edilmesinin içselleştirildiği oranda başarılı olur.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78077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15725" y="1412383"/>
            <a:ext cx="8915400" cy="3777622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Düzen ile ilgili yapıların sağlamlaştırılması noktasında din devreye girer. </a:t>
            </a:r>
          </a:p>
          <a:p>
            <a:pPr>
              <a:lnSpc>
                <a:spcPct val="200000"/>
              </a:lnSpc>
            </a:pPr>
            <a:r>
              <a:rPr lang="tr-TR" b="1" dirty="0"/>
              <a:t>Din</a:t>
            </a:r>
            <a:r>
              <a:rPr lang="tr-TR" dirty="0"/>
              <a:t>, kendisi ile </a:t>
            </a:r>
            <a:r>
              <a:rPr lang="tr-TR" b="1" dirty="0"/>
              <a:t>kutsal kozmos </a:t>
            </a:r>
            <a:r>
              <a:rPr lang="tr-TR" dirty="0"/>
              <a:t>kurulduğu insani bir girişimdir.</a:t>
            </a:r>
          </a:p>
          <a:p>
            <a:pPr>
              <a:lnSpc>
                <a:spcPct val="200000"/>
              </a:lnSpc>
            </a:pPr>
            <a:r>
              <a:rPr lang="tr-TR" dirty="0"/>
              <a:t>Her ne kadar kutsal, insan dışı bir şey olarak algılansa da yine de kendisi ile ilgili olmakla insana işaret eder. Bu yüzden kozmos dinin ortaya koyduğu hem </a:t>
            </a:r>
            <a:r>
              <a:rPr lang="tr-TR" b="1" dirty="0"/>
              <a:t>aşkındır</a:t>
            </a:r>
            <a:r>
              <a:rPr lang="tr-TR" dirty="0"/>
              <a:t> hem de </a:t>
            </a:r>
            <a:r>
              <a:rPr lang="tr-TR" b="1" dirty="0"/>
              <a:t>insanı içine alır.</a:t>
            </a:r>
          </a:p>
          <a:p>
            <a:pPr>
              <a:lnSpc>
                <a:spcPct val="200000"/>
              </a:lnSpc>
            </a:pPr>
            <a:r>
              <a:rPr lang="tr-TR" dirty="0"/>
              <a:t>Kutsal kozmos, insanın hayatını düzene koyar. </a:t>
            </a:r>
          </a:p>
          <a:p>
            <a:pPr>
              <a:lnSpc>
                <a:spcPct val="200000"/>
              </a:lnSpc>
            </a:pPr>
            <a:endParaRPr lang="tr-TR" dirty="0"/>
          </a:p>
          <a:p>
            <a:pPr>
              <a:lnSpc>
                <a:spcPct val="20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63049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264555"/>
            <a:ext cx="8915400" cy="3777622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tr-TR" b="1" dirty="0"/>
              <a:t>Din</a:t>
            </a:r>
            <a:r>
              <a:rPr lang="tr-TR" dirty="0"/>
              <a:t>;</a:t>
            </a:r>
          </a:p>
          <a:p>
            <a:pPr>
              <a:lnSpc>
                <a:spcPct val="200000"/>
              </a:lnSpc>
            </a:pPr>
            <a:r>
              <a:rPr lang="tr-TR" dirty="0"/>
              <a:t>Evrenin tamamını insan açısından kavramanın girişimidir.</a:t>
            </a:r>
          </a:p>
          <a:p>
            <a:pPr>
              <a:lnSpc>
                <a:spcPct val="200000"/>
              </a:lnSpc>
            </a:pPr>
            <a:r>
              <a:rPr lang="tr-TR" dirty="0"/>
              <a:t>İnsanın dünya kurmasında stratejik bir rol oynamıştır.</a:t>
            </a:r>
          </a:p>
          <a:p>
            <a:pPr>
              <a:lnSpc>
                <a:spcPct val="200000"/>
              </a:lnSpc>
            </a:pPr>
            <a:r>
              <a:rPr lang="tr-TR" dirty="0"/>
              <a:t>İnsanın kendisini dışsallaştırma ve kendi öz manalarını realiteye aşılamasının en yüce sınırını ifade eder.</a:t>
            </a:r>
          </a:p>
          <a:p>
            <a:pPr>
              <a:lnSpc>
                <a:spcPct val="200000"/>
              </a:lnSpc>
            </a:pPr>
            <a:r>
              <a:rPr lang="tr-TR" dirty="0"/>
              <a:t>Beşeri düzenin, varlığın bütününe yansıtıldığını ifade eder.</a:t>
            </a:r>
          </a:p>
        </p:txBody>
      </p:sp>
    </p:spTree>
    <p:extLst>
      <p:ext uri="{BB962C8B-B14F-4D97-AF65-F5344CB8AC3E}">
        <p14:creationId xmlns:p14="http://schemas.microsoft.com/office/powerpoint/2010/main" val="3988651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Toplumun temel diyalektik süreci üç aşamadan oluşur: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3048000" y="2274838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400" dirty="0"/>
              <a:t>1.Dışsallaşma: zihnen ve </a:t>
            </a:r>
            <a:r>
              <a:rPr lang="tr-TR" sz="2400" dirty="0" err="1"/>
              <a:t>fiziken</a:t>
            </a:r>
            <a:r>
              <a:rPr lang="tr-TR" sz="2400" dirty="0"/>
              <a:t> insanın dünyaya taşmasını,</a:t>
            </a:r>
          </a:p>
          <a:p>
            <a:r>
              <a:rPr lang="tr-TR" sz="2400" dirty="0"/>
              <a:t>2. Nesnelleşme: kendi üreticisini dışa dönük </a:t>
            </a:r>
            <a:r>
              <a:rPr lang="tr-TR" sz="2400" dirty="0" err="1"/>
              <a:t>olgusallık</a:t>
            </a:r>
            <a:r>
              <a:rPr lang="tr-TR" sz="2400" dirty="0"/>
              <a:t> olarak anlamayı,</a:t>
            </a:r>
          </a:p>
          <a:p>
            <a:r>
              <a:rPr lang="tr-TR" sz="2400" dirty="0"/>
              <a:t>3. içselleşme: realitenin objektif dünyadan </a:t>
            </a:r>
            <a:r>
              <a:rPr lang="tr-TR" sz="2400" dirty="0" err="1"/>
              <a:t>subjektif</a:t>
            </a:r>
            <a:r>
              <a:rPr lang="tr-TR" sz="2400" dirty="0"/>
              <a:t> bilinç yapısına aktarılırken insanlar tarafından kendi içlerine mal edilmesi süreçlerini ifade eder.</a:t>
            </a:r>
          </a:p>
        </p:txBody>
      </p:sp>
    </p:spTree>
    <p:extLst>
      <p:ext uri="{BB962C8B-B14F-4D97-AF65-F5344CB8AC3E}">
        <p14:creationId xmlns:p14="http://schemas.microsoft.com/office/powerpoint/2010/main" val="3332133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 Dışsallaşma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57393" y="1592688"/>
            <a:ext cx="8915400" cy="3777622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Antropolojik bir zorunluluktur.</a:t>
            </a:r>
          </a:p>
          <a:p>
            <a:r>
              <a:rPr lang="tr-TR" dirty="0"/>
              <a:t>İnsan özü itibarıyla ve baştan beri dışı açılmaktadır.</a:t>
            </a:r>
          </a:p>
          <a:p>
            <a:r>
              <a:rPr lang="tr-TR" dirty="0"/>
              <a:t>İnsan diğer canlıların doğumla beraber kazandığı kim özellikleri doğumdan sonraki bir yıl içinde kazanır. Bu da insanın </a:t>
            </a:r>
            <a:r>
              <a:rPr lang="tr-TR" b="1" dirty="0"/>
              <a:t>eksik olarak </a:t>
            </a:r>
            <a:r>
              <a:rPr lang="tr-TR" dirty="0"/>
              <a:t>doğup </a:t>
            </a:r>
            <a:r>
              <a:rPr lang="tr-TR" b="1" dirty="0"/>
              <a:t>tamamlanması</a:t>
            </a:r>
            <a:r>
              <a:rPr lang="tr-TR" dirty="0"/>
              <a:t> sürecinin çevre ile etkileşim içerisinde girince tamamlandığını gösterir.</a:t>
            </a:r>
          </a:p>
          <a:p>
            <a:r>
              <a:rPr lang="tr-TR" b="1" dirty="0"/>
              <a:t>Eksik doğma</a:t>
            </a:r>
            <a:r>
              <a:rPr lang="tr-TR" dirty="0"/>
              <a:t>, insanın içgüdüsel yapısının nispeten oturmamış niteliği ile alakalıdır.</a:t>
            </a:r>
          </a:p>
          <a:p>
            <a:r>
              <a:rPr lang="tr-TR" dirty="0"/>
              <a:t>Diğer türler tamamlanmış bir dünyaya doğarken (kedi dünyası, at dünyası gibi…) insanın kendisine verilmiş yalın bir </a:t>
            </a:r>
            <a:r>
              <a:rPr lang="tr-TR" b="1" dirty="0"/>
              <a:t>insan</a:t>
            </a:r>
            <a:r>
              <a:rPr lang="tr-TR" dirty="0"/>
              <a:t> </a:t>
            </a:r>
            <a:r>
              <a:rPr lang="tr-TR" b="1" dirty="0"/>
              <a:t>dünyası</a:t>
            </a:r>
            <a:r>
              <a:rPr lang="tr-TR" dirty="0"/>
              <a:t> yoktur. </a:t>
            </a:r>
          </a:p>
          <a:p>
            <a:r>
              <a:rPr lang="tr-TR" dirty="0"/>
              <a:t>İnsanın dünya kurma çabası onun biyolojik yapısından bağımsız değildir. </a:t>
            </a:r>
          </a:p>
          <a:p>
            <a:endParaRPr lang="tr-TR" dirty="0"/>
          </a:p>
          <a:p>
            <a:r>
              <a:rPr lang="tr-TR" sz="2200" dirty="0"/>
              <a:t>Eksik doğma &gt;&gt;&gt;&gt; tamamlanmak gereği&gt;&gt;&gt;&gt;dünya kurma </a:t>
            </a:r>
          </a:p>
        </p:txBody>
      </p:sp>
    </p:spTree>
    <p:extLst>
      <p:ext uri="{BB962C8B-B14F-4D97-AF65-F5344CB8AC3E}">
        <p14:creationId xmlns:p14="http://schemas.microsoft.com/office/powerpoint/2010/main" val="4130617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/>
              <a:t>Kültür-Toplum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29359" y="1419102"/>
            <a:ext cx="8915400" cy="4827152"/>
          </a:xfrm>
        </p:spPr>
        <p:txBody>
          <a:bodyPr>
            <a:normAutofit/>
          </a:bodyPr>
          <a:lstStyle/>
          <a:p>
            <a:r>
              <a:rPr lang="tr-TR" dirty="0"/>
              <a:t>Dışsallaşma sürecinde insanın inşa ettiği beşeri dünya </a:t>
            </a:r>
            <a:r>
              <a:rPr lang="tr-TR" b="1" dirty="0"/>
              <a:t>kültürdür</a:t>
            </a:r>
            <a:r>
              <a:rPr lang="tr-TR" dirty="0"/>
              <a:t>.</a:t>
            </a:r>
          </a:p>
          <a:p>
            <a:r>
              <a:rPr lang="tr-TR" dirty="0"/>
              <a:t>Kültür insanın ürettiklerinin toplamından ibarettir.</a:t>
            </a:r>
          </a:p>
          <a:p>
            <a:r>
              <a:rPr lang="tr-TR" dirty="0"/>
              <a:t>Kültür nesnel oluşu ile geçerliliğini artırır</a:t>
            </a:r>
          </a:p>
          <a:p>
            <a:r>
              <a:rPr lang="tr-TR" b="1" dirty="0"/>
              <a:t>Toplum</a:t>
            </a:r>
            <a:r>
              <a:rPr lang="tr-TR" dirty="0"/>
              <a:t> ise manevi kültürün, insanın hemcinsleri ile olan ilişkilerine temel oluşturan bir veçhesidir. </a:t>
            </a:r>
          </a:p>
          <a:p>
            <a:r>
              <a:rPr lang="tr-TR" dirty="0"/>
              <a:t>Homo </a:t>
            </a:r>
            <a:r>
              <a:rPr lang="tr-TR" dirty="0" err="1"/>
              <a:t>sapiens</a:t>
            </a:r>
            <a:r>
              <a:rPr lang="tr-TR" dirty="0"/>
              <a:t> sosyal bir hayvandır. Bu sebeple  toplum her ne kadar ürün gibi görünse de esasen </a:t>
            </a:r>
            <a:r>
              <a:rPr lang="tr-TR" b="1" dirty="0"/>
              <a:t>ürün olmanın ötesindedir</a:t>
            </a:r>
            <a:r>
              <a:rPr lang="tr-TR" dirty="0"/>
              <a:t>.</a:t>
            </a:r>
          </a:p>
          <a:p>
            <a:r>
              <a:rPr lang="tr-TR" dirty="0"/>
              <a:t>Yani toplum sadece </a:t>
            </a:r>
            <a:r>
              <a:rPr lang="tr-TR" b="1" dirty="0"/>
              <a:t>sonuç</a:t>
            </a:r>
            <a:r>
              <a:rPr lang="tr-TR" dirty="0"/>
              <a:t> değil aynı zamanda bir </a:t>
            </a:r>
            <a:r>
              <a:rPr lang="tr-TR" b="1" dirty="0"/>
              <a:t>koşuldur. </a:t>
            </a:r>
          </a:p>
          <a:p>
            <a:r>
              <a:rPr lang="tr-TR" dirty="0"/>
              <a:t>Her insan topluluğu bir dünya kurma girişimidir. </a:t>
            </a:r>
            <a:endParaRPr lang="tr-TR" b="1" dirty="0"/>
          </a:p>
          <a:p>
            <a:endParaRPr lang="tr-TR" b="1" dirty="0"/>
          </a:p>
          <a:p>
            <a:r>
              <a:rPr lang="tr-TR" b="1" dirty="0"/>
              <a:t>Toplum insanın dünya kurma aktivitesinde temel oluşturur ve dünyanın ayakta kalmasına zemin hazırlar. Toplum insan aktivitesinin bir ürünü olarak insanın dışsallaşmasının kökleşen biçimidir.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096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852710"/>
            <a:ext cx="8911687" cy="1280890"/>
          </a:xfrm>
        </p:spPr>
        <p:txBody>
          <a:bodyPr/>
          <a:lstStyle/>
          <a:p>
            <a:r>
              <a:rPr lang="tr-TR" dirty="0"/>
              <a:t>2. Nesnelleşme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İnsan tarafından üretilen dünya </a:t>
            </a:r>
            <a:r>
              <a:rPr lang="tr-TR" b="1" dirty="0"/>
              <a:t>nesnel bir gerçeklik hüviyeti </a:t>
            </a:r>
            <a:r>
              <a:rPr lang="tr-TR" dirty="0"/>
              <a:t>kazanır. </a:t>
            </a:r>
          </a:p>
          <a:p>
            <a:r>
              <a:rPr lang="tr-TR" dirty="0"/>
              <a:t>Kültürel ürünlerin kazandığı nesnellik, hem maddi hem de manevi kültür ile alakalıdır.</a:t>
            </a:r>
          </a:p>
          <a:p>
            <a:r>
              <a:rPr lang="tr-TR" dirty="0"/>
              <a:t>İnsan bir süre sonra  kendi ürettiğinin (kara saban, dil, gramer vb.) nesnesi olur. Kendi denetiminde olanın denetimi altına girer. Sonra yeniden denetimi altına alacak bir sihir bulabilir.</a:t>
            </a:r>
          </a:p>
          <a:p>
            <a:r>
              <a:rPr lang="tr-TR" dirty="0"/>
              <a:t>İnsanın kendi ürettiği deryada boğulma ihtimali de vardır.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1376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68750" y="1068947"/>
            <a:ext cx="8915400" cy="4597577"/>
          </a:xfrm>
        </p:spPr>
        <p:txBody>
          <a:bodyPr>
            <a:normAutofit/>
          </a:bodyPr>
          <a:lstStyle/>
          <a:p>
            <a:r>
              <a:rPr lang="tr-TR" dirty="0"/>
              <a:t>Kültürün nesnelliği;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İnsanı bilincin dışındaki gerçek dünyanın nesneleri toplamı olarak karşılaması ile nesnel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Grup içinde yaşanılıp kavranabilmesi bakımından da nesnel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 Kültür içerisinde olmak demek özel bir nesnellikler dünyasını başkalarıyla paylaşmak demektir.</a:t>
            </a:r>
          </a:p>
          <a:p>
            <a:r>
              <a:rPr lang="tr-TR" dirty="0"/>
              <a:t>Toplumun nesnelliği;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Toplum, nesnelleştirilmiş insan aktivitesidir.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Toplumun zorlayıcı nesnelliği </a:t>
            </a:r>
            <a:r>
              <a:rPr lang="tr-TR" b="1" dirty="0"/>
              <a:t>hizaya getiricidir.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Hizaya </a:t>
            </a:r>
            <a:r>
              <a:rPr lang="tr-TR" dirty="0" err="1"/>
              <a:t>getiriciliğe</a:t>
            </a:r>
            <a:r>
              <a:rPr lang="tr-TR" dirty="0"/>
              <a:t> siyasi ve hukuki kurumlar en belirgin örneklerdir.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Toplumu bir bütün olarak karakterize eder.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9786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49055" y="708338"/>
            <a:ext cx="8915400" cy="50097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dirty="0"/>
              <a:t>Toplum (nesnel gerçeklik ) </a:t>
            </a:r>
          </a:p>
          <a:p>
            <a:pPr algn="ctr"/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dünya (bireyin ikameti için temin edilen yer) 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öz yaşam öyküleri (dünya tarafından kuşatılır )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Öz yaşam öyküsü, dünya tarafından kuşatıldığı sürece nesneldir. </a:t>
            </a:r>
          </a:p>
        </p:txBody>
      </p:sp>
      <p:sp>
        <p:nvSpPr>
          <p:cNvPr id="7" name="Aşağı Ok 6"/>
          <p:cNvSpPr/>
          <p:nvPr/>
        </p:nvSpPr>
        <p:spPr>
          <a:xfrm>
            <a:off x="5870663" y="2492293"/>
            <a:ext cx="450761" cy="5022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Aşağı Ok 7"/>
          <p:cNvSpPr/>
          <p:nvPr/>
        </p:nvSpPr>
        <p:spPr>
          <a:xfrm>
            <a:off x="5881374" y="1228428"/>
            <a:ext cx="450761" cy="5022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Aşağı Ok 8"/>
          <p:cNvSpPr/>
          <p:nvPr/>
        </p:nvSpPr>
        <p:spPr>
          <a:xfrm>
            <a:off x="5894248" y="3709007"/>
            <a:ext cx="450761" cy="5022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9987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 İçselleşme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Bilinç tarafından üretilen toplumsal nesnelleşmeler dünyası, bilinci dışsal bir gerçeklik olarak karşısına alır. Bu, içselleşme olarak anlaşılmaktan çok tabiat dünyasının kavranması şeklinde tanımlanabilir.</a:t>
            </a:r>
          </a:p>
          <a:p>
            <a:r>
              <a:rPr lang="tr-TR" dirty="0"/>
              <a:t>Toplum ferdin bilincini şekillendiren vasıta görevi yapar ve fert </a:t>
            </a:r>
            <a:r>
              <a:rPr lang="tr-TR" b="1" dirty="0"/>
              <a:t>içselleşme</a:t>
            </a:r>
            <a:r>
              <a:rPr lang="tr-TR" dirty="0"/>
              <a:t> cereyan edene kadar hem dünyanın unsurlarını </a:t>
            </a:r>
            <a:r>
              <a:rPr lang="tr-TR" b="1" dirty="0"/>
              <a:t>dışsal gerçeklik fenomeni </a:t>
            </a:r>
            <a:r>
              <a:rPr lang="tr-TR" dirty="0"/>
              <a:t>olarak anlar hem de öz benliğine ait </a:t>
            </a:r>
            <a:r>
              <a:rPr lang="tr-TR" b="1" dirty="0"/>
              <a:t>içsel bir fenomen </a:t>
            </a:r>
            <a:r>
              <a:rPr lang="tr-TR" dirty="0"/>
              <a:t>olarak anlar.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1808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89212" y="1126386"/>
            <a:ext cx="8911687" cy="1280890"/>
          </a:xfrm>
        </p:spPr>
        <p:txBody>
          <a:bodyPr/>
          <a:lstStyle/>
          <a:p>
            <a:r>
              <a:rPr lang="tr-TR" sz="2800" dirty="0"/>
              <a:t>Sosyalleşme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Toplumun nesnelleşmiş manaları sonraki nesle aktarma sorunu, sosyalleşme ile çözülür.</a:t>
            </a:r>
          </a:p>
          <a:p>
            <a:r>
              <a:rPr lang="tr-TR" dirty="0"/>
              <a:t>Sosyalleşme bir öğrenme sürecidir.</a:t>
            </a:r>
          </a:p>
          <a:p>
            <a:r>
              <a:rPr lang="tr-TR" dirty="0"/>
              <a:t>Ferdin nesnelleşmiş manaları kendi benliğine çekip </a:t>
            </a:r>
            <a:r>
              <a:rPr lang="tr-TR" b="1" dirty="0"/>
              <a:t>kendinin</a:t>
            </a:r>
            <a:r>
              <a:rPr lang="tr-TR" dirty="0"/>
              <a:t> </a:t>
            </a:r>
            <a:r>
              <a:rPr lang="tr-TR" b="1" dirty="0"/>
              <a:t>manası</a:t>
            </a:r>
            <a:r>
              <a:rPr lang="tr-TR" dirty="0"/>
              <a:t> yapmasını sağlayan bir süreç.</a:t>
            </a:r>
          </a:p>
          <a:p>
            <a:r>
              <a:rPr lang="tr-TR" dirty="0"/>
              <a:t>Sosyalleşme </a:t>
            </a:r>
            <a:r>
              <a:rPr lang="tr-TR" b="1" dirty="0"/>
              <a:t>nesnel gerçeklik </a:t>
            </a:r>
            <a:r>
              <a:rPr lang="tr-TR" dirty="0"/>
              <a:t>ile </a:t>
            </a:r>
            <a:r>
              <a:rPr lang="tr-TR" b="1" dirty="0"/>
              <a:t>ferdin öznel dünyası </a:t>
            </a:r>
            <a:r>
              <a:rPr lang="tr-TR" dirty="0"/>
              <a:t>arasında bağ kurabildiği ölçüde başarılıdır.</a:t>
            </a:r>
          </a:p>
          <a:p>
            <a:r>
              <a:rPr lang="tr-TR" dirty="0"/>
              <a:t>Sosyalleşme, içselleştirmede başarılı değilse tutarlı bir girişim olmayı sürdürmesi zorlaşır.</a:t>
            </a:r>
          </a:p>
          <a:p>
            <a:r>
              <a:rPr lang="tr-TR" dirty="0"/>
              <a:t>Dünya kurma aktivitesi her zaman kolektif bir girişimdir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83216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252</TotalTime>
  <Words>855</Words>
  <Application>Microsoft Office PowerPoint</Application>
  <PresentationFormat>Özel</PresentationFormat>
  <Paragraphs>92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Duman</vt:lpstr>
      <vt:lpstr>Peter Berger- Kutsal Şemsiye «Din ve Dünya Kurma» </vt:lpstr>
      <vt:lpstr>Toplumun temel diyalektik süreci üç aşamadan oluşur:</vt:lpstr>
      <vt:lpstr>1. Dışsallaşma</vt:lpstr>
      <vt:lpstr>Kültür-Toplum</vt:lpstr>
      <vt:lpstr>2. Nesnelleşme</vt:lpstr>
      <vt:lpstr>PowerPoint Sunusu</vt:lpstr>
      <vt:lpstr>PowerPoint Sunusu</vt:lpstr>
      <vt:lpstr>3. İçselleşme</vt:lpstr>
      <vt:lpstr>Sosyalleşme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MOTUN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Peter Berger-Din ve Dünya Kurma</dc:title>
  <dc:creator>hilal</dc:creator>
  <cp:lastModifiedBy>user</cp:lastModifiedBy>
  <cp:revision>14</cp:revision>
  <dcterms:created xsi:type="dcterms:W3CDTF">2019-10-06T19:12:20Z</dcterms:created>
  <dcterms:modified xsi:type="dcterms:W3CDTF">2019-10-12T12:06:13Z</dcterms:modified>
</cp:coreProperties>
</file>