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65" r:id="rId3"/>
    <p:sldId id="266" r:id="rId4"/>
    <p:sldId id="261" r:id="rId5"/>
    <p:sldId id="262" r:id="rId6"/>
    <p:sldId id="267" r:id="rId7"/>
    <p:sldId id="268" r:id="rId8"/>
    <p:sldId id="269" r:id="rId9"/>
    <p:sldId id="270" r:id="rId10"/>
    <p:sldId id="271" r:id="rId11"/>
    <p:sldId id="272" r:id="rId12"/>
    <p:sldId id="27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935" autoAdjust="0"/>
  </p:normalViewPr>
  <p:slideViewPr>
    <p:cSldViewPr>
      <p:cViewPr varScale="1">
        <p:scale>
          <a:sx n="57" d="100"/>
          <a:sy n="57" d="100"/>
        </p:scale>
        <p:origin x="1550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08F7F-C37C-4C17-877C-52230A90A626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87C8B3-2912-4425-AB85-48C59E513D6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7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Maksimum</a:t>
            </a:r>
            <a:r>
              <a:rPr lang="en-US" dirty="0" smtClean="0"/>
              <a:t> </a:t>
            </a:r>
            <a:r>
              <a:rPr lang="en-US" dirty="0" err="1" smtClean="0"/>
              <a:t>Performans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r>
              <a:rPr lang="en-US" dirty="0" smtClean="0"/>
              <a:t>: </a:t>
            </a:r>
            <a:r>
              <a:rPr lang="en-US" dirty="0" err="1" smtClean="0"/>
              <a:t>Yetenek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başarı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endParaRPr lang="en-US" dirty="0" smtClean="0"/>
          </a:p>
          <a:p>
            <a:r>
              <a:rPr lang="en-US" dirty="0" err="1" smtClean="0"/>
              <a:t>Davranış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r>
              <a:rPr lang="en-US" dirty="0" smtClean="0"/>
              <a:t>: </a:t>
            </a:r>
            <a:r>
              <a:rPr lang="en-US" dirty="0" err="1" smtClean="0"/>
              <a:t>Kişilik</a:t>
            </a:r>
            <a:r>
              <a:rPr lang="en-US" dirty="0" smtClean="0"/>
              <a:t> </a:t>
            </a:r>
            <a:r>
              <a:rPr lang="en-US" dirty="0" err="1" smtClean="0"/>
              <a:t>testleri</a:t>
            </a:r>
            <a:r>
              <a:rPr lang="en-US" dirty="0" smtClean="0"/>
              <a:t>, </a:t>
            </a:r>
            <a:r>
              <a:rPr lang="en-US" dirty="0" err="1" smtClean="0"/>
              <a:t>ilgi</a:t>
            </a:r>
            <a:r>
              <a:rPr lang="en-US" dirty="0" smtClean="0"/>
              <a:t> </a:t>
            </a:r>
            <a:r>
              <a:rPr lang="en-US" dirty="0" err="1" smtClean="0"/>
              <a:t>envanterleri</a:t>
            </a:r>
            <a:r>
              <a:rPr lang="en-US" dirty="0" smtClean="0"/>
              <a:t>, </a:t>
            </a:r>
            <a:r>
              <a:rPr lang="en-US" dirty="0" err="1" smtClean="0"/>
              <a:t>tutum</a:t>
            </a:r>
            <a:r>
              <a:rPr lang="en-US" dirty="0" smtClean="0"/>
              <a:t> </a:t>
            </a:r>
            <a:r>
              <a:rPr lang="en-US" dirty="0" err="1" smtClean="0"/>
              <a:t>ölçekleri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7C8B3-2912-4425-AB85-48C59E513D6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17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779A9BB-E751-4BCC-A038-F126BF4EA288}" type="datetimeFigureOut">
              <a:rPr lang="en-US" smtClean="0"/>
              <a:pPr/>
              <a:t>2/18/2018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1E25F21-F703-4A0A-BDD5-2540C61536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Test Teknikleri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41712" y="3810000"/>
            <a:ext cx="6400800" cy="990600"/>
          </a:xfrm>
        </p:spPr>
        <p:txBody>
          <a:bodyPr/>
          <a:lstStyle/>
          <a:p>
            <a:r>
              <a:rPr lang="tr-TR" dirty="0" smtClean="0"/>
              <a:t>Yrd. Doç. </a:t>
            </a:r>
            <a:r>
              <a:rPr lang="en-US" dirty="0" smtClean="0"/>
              <a:t>Dr. Gökhan Atik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Kişilik bireyin tüm özelliklerini (ilgi, yetenek, alışkanlık, tutum, uyum gibi) kapsar.</a:t>
            </a:r>
          </a:p>
          <a:p>
            <a:endParaRPr lang="tr-TR" dirty="0" smtClean="0"/>
          </a:p>
          <a:p>
            <a:r>
              <a:rPr lang="tr-TR" dirty="0" smtClean="0"/>
              <a:t>Kişilik envanterleri daha çok duygusal sorunları olan bireylere psikolojik danışma yardımı sunma amacı ile kullanılmaktadır. Envanter maddeleri normal-anormal, uyumlu-uyumsuz gibi boyutlardan oluşmaktadır.</a:t>
            </a:r>
          </a:p>
          <a:p>
            <a:endParaRPr lang="tr-TR" dirty="0" smtClean="0"/>
          </a:p>
          <a:p>
            <a:r>
              <a:rPr lang="tr-TR" dirty="0" smtClean="0"/>
              <a:t>Meslek seçimi, işe hazırlık ve mesleki rehberlik için de kişilik envanterleri mevcuttur.</a:t>
            </a:r>
          </a:p>
          <a:p>
            <a:endParaRPr lang="tr-TR" dirty="0" smtClean="0"/>
          </a:p>
          <a:p>
            <a:r>
              <a:rPr lang="tr-TR" dirty="0" smtClean="0"/>
              <a:t>Kişilik envanterleri davranış ölçekleridir, daha çok bireylerin kişisel ve sosyal nitelikleri ve uyum düzeylerini ölçmek için geliştirilmiştir (Özgüven, 1994).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Kişilik Envanterleri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Tutum, bir bireye atfedilen ve onun bir obje veya durum ile ilgili düşünce, duygu ve davranışlarını düzenli biçimde oluşturan bir eğilim” olarak tanımlanabilir (Kağıt</a:t>
            </a:r>
            <a:r>
              <a:rPr lang="en-US" dirty="0" err="1" smtClean="0"/>
              <a:t>çı</a:t>
            </a:r>
            <a:r>
              <a:rPr lang="tr-TR" dirty="0" smtClean="0"/>
              <a:t>başı, 1985).</a:t>
            </a:r>
            <a:endParaRPr lang="en-US" dirty="0" smtClean="0"/>
          </a:p>
          <a:p>
            <a:endParaRPr lang="tr-TR" dirty="0" smtClean="0"/>
          </a:p>
          <a:p>
            <a:r>
              <a:rPr lang="tr-TR" dirty="0" smtClean="0"/>
              <a:t>Tutumlar dolaylı olarak ölçülebilir. </a:t>
            </a:r>
            <a:endParaRPr lang="en-US" dirty="0" smtClean="0"/>
          </a:p>
          <a:p>
            <a:endParaRPr lang="tr-TR" dirty="0" smtClean="0"/>
          </a:p>
          <a:p>
            <a:r>
              <a:rPr lang="tr-TR" dirty="0" err="1" smtClean="0"/>
              <a:t>Likert</a:t>
            </a:r>
            <a:r>
              <a:rPr lang="tr-TR" dirty="0" smtClean="0"/>
              <a:t> tipi tutum ölçekleri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Tutum Ölçekleri</a:t>
            </a:r>
            <a:endParaRPr lang="tr-TR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30891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Testlerin geliştirilme amacının dışında kullanılmaması</a:t>
            </a:r>
          </a:p>
          <a:p>
            <a:r>
              <a:rPr lang="tr-TR" dirty="0" smtClean="0"/>
              <a:t>Testler farklı dillere çevrilirken o kültüre uyarlamasının yapılması</a:t>
            </a:r>
          </a:p>
          <a:p>
            <a:r>
              <a:rPr lang="tr-TR" dirty="0" smtClean="0"/>
              <a:t>Bu alanda yetişmemiş kişilerce kullanılmaması</a:t>
            </a:r>
          </a:p>
          <a:p>
            <a:r>
              <a:rPr lang="tr-TR" dirty="0" smtClean="0"/>
              <a:t>Test sonuçlarının bireyi etiketlemek amacıyla kullanılmaması</a:t>
            </a:r>
          </a:p>
          <a:p>
            <a:r>
              <a:rPr lang="tr-TR" dirty="0" smtClean="0"/>
              <a:t>Testlerin geçerli ve güvenilir olması</a:t>
            </a:r>
          </a:p>
          <a:p>
            <a:r>
              <a:rPr lang="tr-TR" dirty="0" smtClean="0"/>
              <a:t>Testler izinsiz kullanılmamalı</a:t>
            </a:r>
          </a:p>
          <a:p>
            <a:r>
              <a:rPr lang="tr-TR" dirty="0" smtClean="0"/>
              <a:t>Test sonuçları kesin değildir, bir veridir ve birey hakkında toplanan tüm verilerle birlikte değerlendirilmelidir.</a:t>
            </a:r>
          </a:p>
          <a:p>
            <a:r>
              <a:rPr lang="tr-TR" dirty="0" smtClean="0"/>
              <a:t>Test uygulanırken, sonuçların nasıl kullanılacağı ve kimlerle paylaşılacağı saptanmalıdır.</a:t>
            </a:r>
          </a:p>
          <a:p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 smtClean="0"/>
              <a:t>Testlerin Kullanımında Dikkate Alınacak Bazı Kurallar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26943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1950’li yıllar</a:t>
            </a:r>
            <a:r>
              <a:rPr lang="en-US" dirty="0" smtClean="0"/>
              <a:t>a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geçen</a:t>
            </a:r>
            <a:r>
              <a:rPr lang="en-US" dirty="0" smtClean="0"/>
              <a:t> </a:t>
            </a:r>
            <a:r>
              <a:rPr lang="en-US" dirty="0" err="1" smtClean="0"/>
              <a:t>süre</a:t>
            </a:r>
            <a:r>
              <a:rPr lang="en-US" dirty="0" smtClean="0"/>
              <a:t>,</a:t>
            </a:r>
            <a:r>
              <a:rPr lang="tr-TR" dirty="0" smtClean="0"/>
              <a:t> testlerin altın çağı</a:t>
            </a:r>
            <a:r>
              <a:rPr lang="en-US" smtClean="0"/>
              <a:t>…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C. </a:t>
            </a:r>
            <a:r>
              <a:rPr lang="tr-TR" dirty="0" err="1" smtClean="0"/>
              <a:t>Rogers</a:t>
            </a:r>
            <a:r>
              <a:rPr lang="tr-TR" dirty="0" smtClean="0"/>
              <a:t>, “Benlik Kuramı”: Testlere olan ilgide azalış (çünkü testler dışsal ve dolaylı teknikler), daha çok bireyin dünyasına odaklanma</a:t>
            </a:r>
          </a:p>
          <a:p>
            <a:endParaRPr lang="tr-TR" dirty="0" smtClean="0"/>
          </a:p>
          <a:p>
            <a:r>
              <a:rPr lang="tr-TR" dirty="0" smtClean="0"/>
              <a:t>Düşük geçerlik ve güvenirlikler, kuramsal sınırlılıklar, etik kuralların ihlalleri gibi nedenler testlere olan ilgiyi azalmıştır.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Testler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Testler ile psikolojik özellikler nesnel olarak ölçülebilir.</a:t>
            </a:r>
          </a:p>
          <a:p>
            <a:endParaRPr lang="tr-TR" dirty="0" smtClean="0"/>
          </a:p>
          <a:p>
            <a:r>
              <a:rPr lang="tr-TR" dirty="0" smtClean="0"/>
              <a:t>Ölçme; varlıklara, özelliklere, belli kurallara uyularak sembolik değerler vermektir. Testlerde bireyin özellikleri sayılarla ifade edilir.</a:t>
            </a:r>
          </a:p>
          <a:p>
            <a:endParaRPr lang="tr-TR" dirty="0" smtClean="0"/>
          </a:p>
          <a:p>
            <a:r>
              <a:rPr lang="tr-TR" dirty="0" smtClean="0"/>
              <a:t>Ölçülen nitelikler benzer gruplarla karşılaştırılabilir ve yordama bulunulabilir.</a:t>
            </a:r>
          </a:p>
          <a:p>
            <a:endParaRPr lang="tr-TR" dirty="0" smtClean="0"/>
          </a:p>
          <a:p>
            <a:r>
              <a:rPr lang="tr-TR" dirty="0" smtClean="0"/>
              <a:t>Psikolojik testler, bireyin davranışını standart koşullar altında gözlemlemeye yarayan araçlardır.</a:t>
            </a:r>
          </a:p>
          <a:p>
            <a:endParaRPr lang="tr-TR" dirty="0" smtClean="0"/>
          </a:p>
          <a:p>
            <a:r>
              <a:rPr lang="tr-TR" dirty="0" smtClean="0"/>
              <a:t>“Psikolojik testler; bireylerin herhangi bir niteliğini ölçmek amacıyla, nitelikler evrenini temsil edecek şekilde seçilmiş standart uyarıcılar takımıdır” (Özgüven, 1994).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Testler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Yordama</a:t>
            </a:r>
          </a:p>
          <a:p>
            <a:r>
              <a:rPr lang="tr-TR" dirty="0" smtClean="0"/>
              <a:t>Nedenleri Saptama</a:t>
            </a:r>
          </a:p>
          <a:p>
            <a:r>
              <a:rPr lang="tr-TR" dirty="0" smtClean="0"/>
              <a:t>Bireysel Farkları Anlama</a:t>
            </a:r>
          </a:p>
          <a:p>
            <a:r>
              <a:rPr lang="tr-TR" dirty="0" smtClean="0"/>
              <a:t>Kendini Tanıma</a:t>
            </a:r>
          </a:p>
          <a:p>
            <a:r>
              <a:rPr lang="tr-TR" dirty="0" smtClean="0"/>
              <a:t>Yönlendirme</a:t>
            </a:r>
          </a:p>
          <a:p>
            <a:r>
              <a:rPr lang="tr-TR" dirty="0" smtClean="0"/>
              <a:t>Değerlendirme</a:t>
            </a:r>
          </a:p>
          <a:p>
            <a:r>
              <a:rPr lang="tr-TR" dirty="0" smtClean="0"/>
              <a:t>İzleme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Testlerin Kullanım Amaçları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Yetenek Testleri</a:t>
            </a:r>
          </a:p>
          <a:p>
            <a:r>
              <a:rPr lang="tr-TR" dirty="0" smtClean="0"/>
              <a:t>Başarı Testleri</a:t>
            </a:r>
          </a:p>
          <a:p>
            <a:r>
              <a:rPr lang="tr-TR" dirty="0" smtClean="0"/>
              <a:t>İlgi Envanterleri</a:t>
            </a:r>
          </a:p>
          <a:p>
            <a:r>
              <a:rPr lang="tr-TR" dirty="0" smtClean="0"/>
              <a:t>Kişilik Envanterleri</a:t>
            </a:r>
          </a:p>
          <a:p>
            <a:r>
              <a:rPr lang="tr-TR" dirty="0" smtClean="0"/>
              <a:t>Tutum Ölçekleri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Testlerin Sınıflandırılması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Yetenek testleri bireyin ne yaptığını değil, en iyi neleri yapabildiğini gösterir. </a:t>
            </a:r>
          </a:p>
          <a:p>
            <a:endParaRPr lang="tr-TR" dirty="0" smtClean="0"/>
          </a:p>
          <a:p>
            <a:r>
              <a:rPr lang="tr-TR" dirty="0" smtClean="0"/>
              <a:t>Yetenek “eğitim yolu ile bilgi ve beceri kazanma gücünün karakteristik belirtisi sayılan özellikler bütünüdür” (Kuzgun, 1992).</a:t>
            </a:r>
          </a:p>
          <a:p>
            <a:endParaRPr lang="tr-TR" dirty="0" smtClean="0"/>
          </a:p>
          <a:p>
            <a:r>
              <a:rPr lang="tr-TR" dirty="0" smtClean="0"/>
              <a:t>Eğitimde öğrencinin yetenekleri bilinirse, ilerideki başarısını kestirmek kolaylaşır.</a:t>
            </a:r>
          </a:p>
          <a:p>
            <a:endParaRPr lang="tr-TR" dirty="0" smtClean="0"/>
          </a:p>
          <a:p>
            <a:r>
              <a:rPr lang="tr-TR" b="1" dirty="0" smtClean="0"/>
              <a:t>Akademik Yetenek</a:t>
            </a:r>
            <a:r>
              <a:rPr lang="tr-TR" dirty="0" smtClean="0"/>
              <a:t>: Sayısal akıl yürütme, sözcükler arası ilişkileri görebilme, soyut düşünme</a:t>
            </a:r>
          </a:p>
          <a:p>
            <a:endParaRPr lang="tr-TR" dirty="0" smtClean="0"/>
          </a:p>
          <a:p>
            <a:r>
              <a:rPr lang="tr-TR" b="1" dirty="0" smtClean="0"/>
              <a:t>Özel Yetenek</a:t>
            </a:r>
            <a:r>
              <a:rPr lang="tr-TR" dirty="0" smtClean="0"/>
              <a:t>: Müzik yeteneği, resim özel yeteneği gibi</a:t>
            </a:r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Yetenek Testleri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Başarı testleri, eğitim sürecinde öğrenilenlerin ölçülmesi amacıyla, belirli bilgi düzeyleri için ve belirli ünite ya da ders alanlarında hazırlanmış testlerdir.</a:t>
            </a:r>
          </a:p>
          <a:p>
            <a:endParaRPr lang="tr-TR" dirty="0" smtClean="0"/>
          </a:p>
          <a:p>
            <a:r>
              <a:rPr lang="tr-TR" dirty="0" smtClean="0"/>
              <a:t>Başarı testlerinin sağladığı bilgiler:</a:t>
            </a:r>
          </a:p>
          <a:p>
            <a:pPr lvl="1"/>
            <a:r>
              <a:rPr lang="tr-TR" dirty="0" smtClean="0"/>
              <a:t>Öğrenme miktarı</a:t>
            </a:r>
          </a:p>
          <a:p>
            <a:pPr lvl="1"/>
            <a:r>
              <a:rPr lang="tr-TR" dirty="0" smtClean="0"/>
              <a:t>Öğrenme oranı</a:t>
            </a:r>
          </a:p>
          <a:p>
            <a:pPr lvl="1"/>
            <a:r>
              <a:rPr lang="tr-TR" dirty="0" smtClean="0"/>
              <a:t>Bireyin belli bir alandaki başarısının diğer alanlar ile karşılaştırılması</a:t>
            </a:r>
          </a:p>
          <a:p>
            <a:pPr lvl="1"/>
            <a:r>
              <a:rPr lang="tr-TR" dirty="0" smtClean="0"/>
              <a:t>Öğrencinin başarısını sınıftaki diğer öğrenciler ile karşılaştırma</a:t>
            </a:r>
          </a:p>
          <a:p>
            <a:pPr lvl="1"/>
            <a:r>
              <a:rPr lang="tr-TR" dirty="0" smtClean="0"/>
              <a:t>Öğrenme eksikliklerini saptama</a:t>
            </a:r>
          </a:p>
          <a:p>
            <a:pPr lvl="1"/>
            <a:r>
              <a:rPr lang="tr-TR" dirty="0" smtClean="0"/>
              <a:t>Gelecek öğrenmeler için yordama yapma</a:t>
            </a:r>
          </a:p>
          <a:p>
            <a:pPr lvl="1"/>
            <a:r>
              <a:rPr lang="tr-TR" dirty="0" smtClean="0"/>
              <a:t>Eğitsel ve mesleki planlamalar için bilgi toplama</a:t>
            </a:r>
          </a:p>
          <a:p>
            <a:endParaRPr lang="tr-TR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Başarı Testleri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b="1" dirty="0"/>
              <a:t>İ</a:t>
            </a:r>
            <a:r>
              <a:rPr lang="tr-TR" b="1" dirty="0" smtClean="0"/>
              <a:t>lgi</a:t>
            </a:r>
            <a:r>
              <a:rPr lang="tr-TR" dirty="0" smtClean="0"/>
              <a:t>: “Bireyin, bir objeye, bir eyleme veya bir kimseye, olguya, belirli bir süreklilikle bağlanması, ilişki </a:t>
            </a:r>
            <a:r>
              <a:rPr lang="tr-TR" dirty="0" err="1" smtClean="0"/>
              <a:t>kurması”dır</a:t>
            </a:r>
            <a:r>
              <a:rPr lang="tr-TR" dirty="0" smtClean="0"/>
              <a:t> (Özoğlu, 1997).</a:t>
            </a:r>
          </a:p>
          <a:p>
            <a:endParaRPr lang="tr-TR" dirty="0" smtClean="0"/>
          </a:p>
          <a:p>
            <a:r>
              <a:rPr lang="tr-TR" dirty="0" smtClean="0"/>
              <a:t>İlgiler doğuştan gelen özellikler değildir. Bireylerin ilgileri ancak çevreleri ile etkileşim sonucu kazanılır.</a:t>
            </a:r>
          </a:p>
          <a:p>
            <a:endParaRPr lang="tr-TR" dirty="0" smtClean="0"/>
          </a:p>
          <a:p>
            <a:r>
              <a:rPr lang="tr-TR" dirty="0" smtClean="0"/>
              <a:t>İlgiler 4 şekilde saptanabilir:</a:t>
            </a:r>
            <a:endParaRPr lang="en-US" dirty="0" smtClean="0"/>
          </a:p>
          <a:p>
            <a:endParaRPr lang="tr-TR" dirty="0" smtClean="0"/>
          </a:p>
          <a:p>
            <a:pPr lvl="1"/>
            <a:r>
              <a:rPr lang="tr-TR" dirty="0" smtClean="0"/>
              <a:t>Belirtilen ilgi</a:t>
            </a:r>
          </a:p>
          <a:p>
            <a:pPr lvl="1"/>
            <a:r>
              <a:rPr lang="tr-TR" dirty="0" smtClean="0"/>
              <a:t>Gözlenen ilgi</a:t>
            </a:r>
          </a:p>
          <a:p>
            <a:pPr lvl="1"/>
            <a:r>
              <a:rPr lang="tr-TR" dirty="0" smtClean="0"/>
              <a:t>Başarı testleri ile belirlenen ilgi</a:t>
            </a:r>
          </a:p>
          <a:p>
            <a:pPr lvl="1"/>
            <a:r>
              <a:rPr lang="tr-TR" dirty="0" smtClean="0"/>
              <a:t>İlgi envanterleri ile belirlenen ilgi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İlgi Envanterleri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3847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tr-TR" sz="2400" dirty="0" smtClean="0"/>
              <a:t>İlgi envanterlerinin kullanımında dikkat edilmesi gereken unsurlar:</a:t>
            </a:r>
          </a:p>
          <a:p>
            <a:pPr>
              <a:spcBef>
                <a:spcPts val="0"/>
              </a:spcBef>
            </a:pPr>
            <a:endParaRPr lang="tr-TR" sz="1800" dirty="0" smtClean="0"/>
          </a:p>
          <a:p>
            <a:pPr lvl="1">
              <a:spcBef>
                <a:spcPts val="0"/>
              </a:spcBef>
            </a:pPr>
            <a:r>
              <a:rPr lang="tr-TR" sz="1800" dirty="0" smtClean="0"/>
              <a:t>Çocukluk döneminde çeşitlilik gösteren ilgiler, zaman ayrışmaya başlar. </a:t>
            </a:r>
            <a:r>
              <a:rPr lang="tr-TR" sz="1800" dirty="0"/>
              <a:t>İ</a:t>
            </a:r>
            <a:r>
              <a:rPr lang="tr-TR" sz="1800" dirty="0" smtClean="0"/>
              <a:t>lgiler ergenlik döneminde kararsızlık gösterirken, 25 yaşından sonra durağan hale gelir. Onun için ilgiler 17 yaşlarında ölçülmelidir. </a:t>
            </a:r>
          </a:p>
          <a:p>
            <a:pPr lvl="1">
              <a:spcBef>
                <a:spcPts val="0"/>
              </a:spcBef>
            </a:pPr>
            <a:r>
              <a:rPr lang="tr-TR" sz="1800" dirty="0" smtClean="0"/>
              <a:t>Bireyin </a:t>
            </a:r>
            <a:r>
              <a:rPr lang="tr-TR" sz="1800" dirty="0" smtClean="0"/>
              <a:t>ilgilendiği alan, onun başarılı olacağı anlamına gelmez.</a:t>
            </a:r>
          </a:p>
          <a:p>
            <a:pPr lvl="1">
              <a:spcBef>
                <a:spcPts val="0"/>
              </a:spcBef>
            </a:pPr>
            <a:r>
              <a:rPr lang="tr-TR" sz="1800" dirty="0" smtClean="0"/>
              <a:t>İlgi </a:t>
            </a:r>
            <a:r>
              <a:rPr lang="tr-TR" sz="1800" dirty="0" smtClean="0"/>
              <a:t>envanterleri bireyin ilgisi olduğu alanda yetenekli olduğunu göstermez.</a:t>
            </a:r>
          </a:p>
          <a:p>
            <a:pPr lvl="1">
              <a:spcBef>
                <a:spcPts val="0"/>
              </a:spcBef>
            </a:pPr>
            <a:r>
              <a:rPr lang="tr-TR" sz="1800" dirty="0" smtClean="0"/>
              <a:t>İlgi </a:t>
            </a:r>
            <a:r>
              <a:rPr lang="tr-TR" sz="1800" dirty="0" smtClean="0"/>
              <a:t>envanterleri, belli sayıda alanlarla sınırlıdır. Oysa, bireylerin ilgi alanları geniştir.</a:t>
            </a:r>
          </a:p>
          <a:p>
            <a:pPr lvl="1">
              <a:spcBef>
                <a:spcPts val="0"/>
              </a:spcBef>
            </a:pPr>
            <a:r>
              <a:rPr lang="tr-TR" sz="1800" dirty="0" smtClean="0"/>
              <a:t>İlgi </a:t>
            </a:r>
            <a:r>
              <a:rPr lang="tr-TR" sz="1800" dirty="0" smtClean="0"/>
              <a:t>enva</a:t>
            </a:r>
            <a:r>
              <a:rPr lang="en-US" sz="1800" dirty="0" smtClean="0"/>
              <a:t>n</a:t>
            </a:r>
            <a:r>
              <a:rPr lang="tr-TR" sz="1800" dirty="0" smtClean="0"/>
              <a:t>terlerinin sonuçlar</a:t>
            </a:r>
            <a:r>
              <a:rPr lang="en-US" sz="1800" dirty="0" smtClean="0"/>
              <a:t>ı</a:t>
            </a:r>
            <a:r>
              <a:rPr lang="tr-TR" sz="1800" dirty="0" smtClean="0"/>
              <a:t>, başka verilerle birlikte değerlendirilmelidir. </a:t>
            </a:r>
          </a:p>
          <a:p>
            <a:pPr lvl="1">
              <a:spcBef>
                <a:spcPts val="0"/>
              </a:spcBef>
            </a:pPr>
            <a:r>
              <a:rPr lang="tr-TR" sz="1800" dirty="0" smtClean="0"/>
              <a:t>İlgi </a:t>
            </a:r>
            <a:r>
              <a:rPr lang="tr-TR" sz="1800" dirty="0" smtClean="0"/>
              <a:t>envanterle</a:t>
            </a:r>
            <a:r>
              <a:rPr lang="en-US" sz="1800" dirty="0" err="1" smtClean="0"/>
              <a:t>ri</a:t>
            </a:r>
            <a:r>
              <a:rPr lang="tr-TR" sz="1800" dirty="0" smtClean="0"/>
              <a:t> yetenek testleri ile birlikte kullanılmalıdır.</a:t>
            </a:r>
            <a:r>
              <a:rPr lang="tr-TR" sz="2000" dirty="0" smtClean="0"/>
              <a:t> </a:t>
            </a:r>
            <a:endParaRPr lang="tr-TR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İlgi Envanterleri (Devamı…)</a:t>
            </a:r>
            <a:endParaRPr lang="tr-T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906</TotalTime>
  <Words>677</Words>
  <Application>Microsoft Office PowerPoint</Application>
  <PresentationFormat>Ekran Gösterisi (4:3)</PresentationFormat>
  <Paragraphs>99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Calibri</vt:lpstr>
      <vt:lpstr>Lucida Sans Unicode</vt:lpstr>
      <vt:lpstr>Verdana</vt:lpstr>
      <vt:lpstr>Wingdings 2</vt:lpstr>
      <vt:lpstr>Wingdings 3</vt:lpstr>
      <vt:lpstr>Concourse</vt:lpstr>
      <vt:lpstr>Test Teknikleri</vt:lpstr>
      <vt:lpstr>Testler</vt:lpstr>
      <vt:lpstr>Testler</vt:lpstr>
      <vt:lpstr>Testlerin Kullanım Amaçları</vt:lpstr>
      <vt:lpstr>Testlerin Sınıflandırılması</vt:lpstr>
      <vt:lpstr>Yetenek Testleri</vt:lpstr>
      <vt:lpstr>Başarı Testleri</vt:lpstr>
      <vt:lpstr>İlgi Envanterleri</vt:lpstr>
      <vt:lpstr>İlgi Envanterleri (Devamı…)</vt:lpstr>
      <vt:lpstr>Kişilik Envanterleri</vt:lpstr>
      <vt:lpstr>Tutum Ölçekleri</vt:lpstr>
      <vt:lpstr>Testlerin Kullanımında Dikkate Alınacak Bazı Kurallar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Bireyi Tanıma Teknikleri I</dc:title>
  <dc:creator>Reviewer</dc:creator>
  <cp:lastModifiedBy>Gökhan Atik</cp:lastModifiedBy>
  <cp:revision>67</cp:revision>
  <dcterms:created xsi:type="dcterms:W3CDTF">2013-11-17T19:42:21Z</dcterms:created>
  <dcterms:modified xsi:type="dcterms:W3CDTF">2018-02-18T20:26:21Z</dcterms:modified>
</cp:coreProperties>
</file>