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81" r:id="rId5"/>
    <p:sldId id="363" r:id="rId6"/>
    <p:sldId id="499" r:id="rId7"/>
    <p:sldId id="388" r:id="rId8"/>
    <p:sldId id="389" r:id="rId9"/>
    <p:sldId id="518" r:id="rId10"/>
    <p:sldId id="519" r:id="rId11"/>
    <p:sldId id="364" r:id="rId12"/>
    <p:sldId id="390" r:id="rId13"/>
    <p:sldId id="391" r:id="rId14"/>
    <p:sldId id="392" r:id="rId15"/>
    <p:sldId id="520" r:id="rId16"/>
    <p:sldId id="521" r:id="rId17"/>
    <p:sldId id="39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22" id="{8AD2D611-7691-4F60-8213-28D37D880F6C}">
          <p14:sldIdLst>
            <p14:sldId id="281"/>
            <p14:sldId id="363"/>
            <p14:sldId id="499"/>
            <p14:sldId id="388"/>
            <p14:sldId id="389"/>
            <p14:sldId id="518"/>
            <p14:sldId id="519"/>
            <p14:sldId id="364"/>
            <p14:sldId id="390"/>
            <p14:sldId id="391"/>
            <p14:sldId id="392"/>
            <p14:sldId id="520"/>
            <p14:sldId id="521"/>
            <p14:sldId id="393"/>
          </p14:sldIdLst>
        </p14:section>
        <p14:section name="Varsayılan Bölüm" id="{7EF9EF79-680C-4140-AFD8-556FC2FF2CA2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69468C-60F6-4AFF-BC9E-856E36545F3E}" v="1" dt="2020-05-27T14:39:00.7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F99270-D15C-428D-8549-607D2F0907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Medeni hukuk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F85A618-A1CC-496A-A6C8-3C538276A8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</p:spTree>
    <p:extLst>
      <p:ext uri="{BB962C8B-B14F-4D97-AF65-F5344CB8AC3E}">
        <p14:creationId xmlns:p14="http://schemas.microsoft.com/office/powerpoint/2010/main" val="2320697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27A690-918F-4587-9F6E-093E9420E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EVLİLİK BİRLİĞİNİN ORGANİZASYONU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95789E-157D-4619-BD26-6993F0ADA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17" y="2015732"/>
            <a:ext cx="11097087" cy="41720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EŞLERİN EVLİLİK BİRLİĞİNİN GİDERLERİNE KATILMASI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Birlik giderleri kavramı</a:t>
            </a:r>
          </a:p>
          <a:p>
            <a:pPr lvl="1"/>
            <a:r>
              <a:rPr lang="tr-TR" dirty="0"/>
              <a:t>Gıda, barınma, giyim, kişisel bakım, sağlık ve kültür harcamaları, sosyal güvenlik harcamaları bu kapsamdadır.</a:t>
            </a:r>
          </a:p>
          <a:p>
            <a:pPr lvl="1"/>
            <a:r>
              <a:rPr lang="tr-TR" dirty="0"/>
              <a:t>Eşlerin birlik giderlerine katkısı elde edilen kazançla sağlanabilir veya ev işlerinin görülmesi, çocukların bakımı, diğer eşe mesleğinde yardım şeklinde de gerçekleşebilir.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Haciz ve </a:t>
            </a:r>
            <a:r>
              <a:rPr lang="tr-TR" dirty="0" err="1"/>
              <a:t>devredilebilirlik</a:t>
            </a:r>
            <a:endParaRPr lang="tr-TR" dirty="0"/>
          </a:p>
          <a:p>
            <a:pPr lvl="1"/>
            <a:r>
              <a:rPr lang="tr-TR" dirty="0"/>
              <a:t>Eşlerin birlik giderlerine katkı alacağı bütün olarak devredilemez ve haczedilemez.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Zamanaşımı</a:t>
            </a:r>
          </a:p>
          <a:p>
            <a:pPr lvl="1"/>
            <a:r>
              <a:rPr lang="tr-TR" dirty="0"/>
              <a:t>Katkı alacakları, muaccel olduğu tarihten itibaren 10 yıl içinde zamanaşımına uğrar. Evlilik birliği süresince zamanaşımı durur.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Sona erme</a:t>
            </a:r>
          </a:p>
          <a:p>
            <a:pPr lvl="1"/>
            <a:r>
              <a:rPr lang="tr-TR" dirty="0"/>
              <a:t>Evlilik </a:t>
            </a:r>
            <a:r>
              <a:rPr lang="tr-TR" dirty="0" err="1"/>
              <a:t>birliğin,n</a:t>
            </a:r>
            <a:r>
              <a:rPr lang="tr-TR" dirty="0"/>
              <a:t> sona ermesi halinde birlik giderlerine katılma yükümü de sona erer.</a:t>
            </a:r>
          </a:p>
          <a:p>
            <a:pPr marL="0" indent="0">
              <a:buNone/>
            </a:pPr>
            <a:r>
              <a:rPr lang="tr-TR" dirty="0"/>
              <a:t>EŞLERİN MESLEK VE İŞİ</a:t>
            </a:r>
          </a:p>
          <a:p>
            <a:r>
              <a:rPr lang="tr-TR" dirty="0"/>
              <a:t>Eşlerin, eşit olarak meslek ve iş seçme, seçilen iş ve mesleği yürütme ve meslek değiştirme hakkı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775271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8294D4-0AB1-4285-B66B-D2DD7CCF5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EVLİLİK BİRLİĞİNİN ORGANİZASYONU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1ED226-D5F5-4B78-A53A-CD52D607B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EŞLERİN HUKUKİ İŞLEMLER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Kural: Eşlerin her biri, diğeri ve üçüncü kişilerle her türlü hukuki işlemi yapabilir.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Aile konutu üzerindeki tasarruflar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Aile konutu kavramı, TMK m. 194’ ün zamansal ve </a:t>
            </a:r>
            <a:r>
              <a:rPr lang="tr-TR" dirty="0" err="1"/>
              <a:t>işlemsel</a:t>
            </a:r>
            <a:r>
              <a:rPr lang="tr-TR" dirty="0"/>
              <a:t> sınırları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Aile konutu tek bir konuttur.  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Aile konutunun varlığı için konut fiilen kullanılmaya başlanmış olmalıdır.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Yazlık, yayla evi gibi ikincil nitelikteki konutlar aile konutu sayılmaz.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Konutun geçerli bir hakka dayanılarak kullanılması gerekir.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Eşlerin haklı sebep olmaksızın fiilen ayrı yaşamaları halinde bile aile konutu niteliği devam eder.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Eşler anlaşarak aile konutu niteliğine son verebilir.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Aile konutu ile ilgili kira sözleşmesinin feshi, aile konutunu devretmeye ye da aile konutu üzerindeki hakları sınırlamaya yönelik işlemler için diğer eşin rızası gerekir.</a:t>
            </a:r>
          </a:p>
          <a:p>
            <a:pPr marL="914400" lvl="1" indent="-45720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7705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0BCC8C-7B2C-4E27-B0E2-71C6F3B52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EVLİLİK BİRLİĞİNİN ORGANİZASYONU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30E6B8C-1D4F-4245-A54D-9F1F18E2D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639" y="2015732"/>
            <a:ext cx="11256885" cy="4100983"/>
          </a:xfrm>
        </p:spPr>
        <p:txBody>
          <a:bodyPr>
            <a:normAutofit/>
          </a:bodyPr>
          <a:lstStyle/>
          <a:p>
            <a:pPr marL="800100" lvl="1" indent="-342900">
              <a:buFont typeface="+mj-lt"/>
              <a:buAutoNum type="arabicPeriod" startAt="2"/>
            </a:pPr>
            <a:r>
              <a:rPr lang="tr-TR" dirty="0"/>
              <a:t>TMK m. 194’ teki sınırlamanın hukuki niteliği</a:t>
            </a:r>
          </a:p>
          <a:p>
            <a:pPr lvl="2"/>
            <a:r>
              <a:rPr lang="tr-TR" dirty="0"/>
              <a:t>Fiil ehliyeti sınırlaması görüşü</a:t>
            </a:r>
          </a:p>
          <a:p>
            <a:pPr lvl="2"/>
            <a:r>
              <a:rPr lang="tr-TR" dirty="0"/>
              <a:t>Katılma hakkından doğan sınırlama görüşü</a:t>
            </a:r>
          </a:p>
          <a:p>
            <a:pPr lvl="2"/>
            <a:r>
              <a:rPr lang="tr-TR" dirty="0"/>
              <a:t>Tasarruf yetkisi sınırlaması görüşü</a:t>
            </a:r>
          </a:p>
          <a:p>
            <a:pPr marL="914400" lvl="1" indent="-457200">
              <a:buFont typeface="+mj-lt"/>
              <a:buAutoNum type="arabicPeriod" startAt="2"/>
            </a:pPr>
            <a:r>
              <a:rPr lang="tr-TR" dirty="0"/>
              <a:t>Diğer eşin izni ve izin verilmemesinin sonuçları</a:t>
            </a:r>
          </a:p>
          <a:p>
            <a:pPr lvl="2"/>
            <a:r>
              <a:rPr lang="tr-TR" dirty="0"/>
              <a:t>İznin önceden soyut ve genel biçimde verilmesi mümkün değildir.</a:t>
            </a:r>
          </a:p>
          <a:p>
            <a:pPr lvl="2"/>
            <a:r>
              <a:rPr lang="tr-TR" dirty="0"/>
              <a:t>Sonradan icazet verilebilir.</a:t>
            </a:r>
          </a:p>
          <a:p>
            <a:pPr lvl="2"/>
            <a:r>
              <a:rPr lang="tr-TR" dirty="0"/>
              <a:t>İzin şekle tabi değildir ancak açık olmalıdır.</a:t>
            </a:r>
          </a:p>
          <a:p>
            <a:pPr lvl="2"/>
            <a:r>
              <a:rPr lang="tr-TR" dirty="0"/>
              <a:t>İzin verilmeden yapılan işlem geçersizdir. Ancak icazet verilirse başından itibaren geçerli hale gelir.</a:t>
            </a:r>
          </a:p>
          <a:p>
            <a:pPr lvl="2"/>
            <a:r>
              <a:rPr lang="tr-TR" dirty="0"/>
              <a:t>İzin veya icazet verilmeden yapılan işlem, işlemi yapan eşi ve üçüncü kişiyi bağlamaz.</a:t>
            </a:r>
          </a:p>
          <a:p>
            <a:pPr marL="914400" lvl="2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4356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720369-F8B4-4180-998F-5B5E98306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EVLİLİK BİRLİĞİNİN ORGANİZASYONU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E03E2C-B131-4599-A762-F6F394CF5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72004"/>
          </a:xfrm>
        </p:spPr>
        <p:txBody>
          <a:bodyPr/>
          <a:lstStyle/>
          <a:p>
            <a:pPr marL="914400" lvl="1" indent="-457200">
              <a:buFont typeface="+mj-lt"/>
              <a:buAutoNum type="arabicPeriod" startAt="4"/>
            </a:pPr>
            <a:r>
              <a:rPr lang="tr-TR" dirty="0"/>
              <a:t>Hakimin hak sahibi eşi tek başına işlem yapmaya yetkili kılması</a:t>
            </a:r>
          </a:p>
          <a:p>
            <a:pPr lvl="2"/>
            <a:r>
              <a:rPr lang="tr-TR" dirty="0"/>
              <a:t>İzne yetkili eşin komada olması veya nerede olduğunun bilinememesi gibi iznin alınamadığı hallerde ve </a:t>
            </a:r>
          </a:p>
          <a:p>
            <a:pPr lvl="2"/>
            <a:r>
              <a:rPr lang="tr-TR" dirty="0"/>
              <a:t>İzne yetkili eşin haklı sebep olmaksızın izni vermekten kaçınması halinde; hakim işlem yapacak eşi tek başına hareket etmeye yetkili kılar.</a:t>
            </a:r>
          </a:p>
          <a:p>
            <a:pPr marL="914400" lvl="1" indent="-457200">
              <a:buFont typeface="+mj-lt"/>
              <a:buAutoNum type="arabicPeriod" startAt="4"/>
            </a:pPr>
            <a:r>
              <a:rPr lang="tr-TR" dirty="0"/>
              <a:t>Geçersizliğin iyiniyetli üçüncü kişilere etkisi ve aile konutunun şerhi</a:t>
            </a:r>
          </a:p>
          <a:p>
            <a:pPr lvl="2"/>
            <a:r>
              <a:rPr lang="tr-TR" dirty="0"/>
              <a:t>Aile konutu üzerindeki hakta tasarruf eden eşin işlem yaptığı üçüncü kişinin </a:t>
            </a:r>
            <a:r>
              <a:rPr lang="tr-TR" dirty="0" err="1"/>
              <a:t>iyiniyeti</a:t>
            </a:r>
            <a:r>
              <a:rPr lang="tr-TR" dirty="0"/>
              <a:t> korunmaz. </a:t>
            </a:r>
          </a:p>
          <a:p>
            <a:pPr lvl="2"/>
            <a:r>
              <a:rPr lang="tr-TR" dirty="0"/>
              <a:t>Bu işlem sonucunda tapu kütüğüne yapılan tescil, yolsuz tescildir ve düzeltilmesi için «tapu kütüğünün düzeltilmesi davası» açılır.</a:t>
            </a:r>
          </a:p>
          <a:p>
            <a:pPr lvl="2"/>
            <a:r>
              <a:rPr lang="tr-TR" dirty="0"/>
              <a:t>İzne yetkili eş, tek başına aile konutu şerhine yönelik talepte bulunabilir.</a:t>
            </a:r>
          </a:p>
          <a:p>
            <a:pPr lvl="2"/>
            <a:r>
              <a:rPr lang="tr-TR" dirty="0"/>
              <a:t>Şerhin fonksiyonu kurucu değil, açıklayıcıdır.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9595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2FECB6-58C0-4F7D-9EC4-5318DA839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EVLİLİK BİRLİĞİNİN ORGANİZASYONU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F3EFD2-0D20-4D8A-8C73-D0FBD3698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93" y="2015732"/>
            <a:ext cx="11105965" cy="419863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EVLİLİK BİRLİĞİNİN TEMSİLİ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Yasal düzenleme: TMK m. 188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Hukuki nitelik: </a:t>
            </a:r>
            <a:r>
              <a:rPr lang="tr-TR" dirty="0" err="1"/>
              <a:t>Sui</a:t>
            </a:r>
            <a:r>
              <a:rPr lang="tr-TR" dirty="0"/>
              <a:t> </a:t>
            </a:r>
            <a:r>
              <a:rPr lang="tr-TR" dirty="0" err="1"/>
              <a:t>generis</a:t>
            </a:r>
            <a:r>
              <a:rPr lang="tr-TR" dirty="0"/>
              <a:t> bir aile hukuku kurumudur.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Ehliyet: Temsile yetkili eş tam ehliyetli olmalıdır.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Ailenin ortak ihtiyaçları kavramı: Eşlerin bireysel ve mesleki nitelikli ihtiyaçları dışında kalan, ortak evde yaşayan aile üyelerinin ortak ihtiyaçlarıdır.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Evlilik birliğinin temsili türleri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Olağan temsil yetkisi: Eşler, evlilik birliğinin sürekli ihtiyaçlarını karşılamaya yönelik işlemleri yapmada tek başlarına yetkilidirler.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Olağanüstü temsil yetkisi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Eşlerin diğer aile ihtiyaçları için evlilik birliğini tek başına temsili: Eşin yetkilendirilmesi, Yargısal yetkilendirme, İvedi işlemler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Sorumluluk: Eşler, tek başlarına veya birlikte, evlilik birliğini temsil yetkisi kapsamında yaptıkları işlemlerden dolayı üçüncü kişilere karşı </a:t>
            </a:r>
            <a:r>
              <a:rPr lang="tr-TR" dirty="0" err="1"/>
              <a:t>müteselsilen</a:t>
            </a:r>
            <a:r>
              <a:rPr lang="tr-TR" dirty="0"/>
              <a:t> sorumludurlar.</a:t>
            </a:r>
          </a:p>
        </p:txBody>
      </p:sp>
    </p:spTree>
    <p:extLst>
      <p:ext uri="{BB962C8B-B14F-4D97-AF65-F5344CB8AC3E}">
        <p14:creationId xmlns:p14="http://schemas.microsoft.com/office/powerpoint/2010/main" val="390117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CE876C-91F5-468C-A978-D20C00F06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C5C4FC-1C41-48AC-BB8B-F2885563C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2430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AYRILIK KARARI VE SONUÇLARI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Ayrılık kararı</a:t>
            </a:r>
          </a:p>
          <a:p>
            <a:pPr lvl="1"/>
            <a:r>
              <a:rPr lang="tr-TR" dirty="0"/>
              <a:t>Ayrılığa karar verilmesi halinde, kararda, 1 yıl ile 3 yıl arasında tayin edilecek ayrılık süresi de gösterilir. Süre kararın kesinleşmesinden itibaren başlar.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Ayrılık kararının sonuçları</a:t>
            </a:r>
          </a:p>
          <a:p>
            <a:pPr lvl="1"/>
            <a:r>
              <a:rPr lang="tr-TR" dirty="0"/>
              <a:t>Ayrılık süresince evlilik birliği devam eder.</a:t>
            </a:r>
          </a:p>
          <a:p>
            <a:pPr lvl="1"/>
            <a:r>
              <a:rPr lang="tr-TR" dirty="0"/>
              <a:t>Yalnızca ortak hayata ayrılık süresince ara verilmiştir.</a:t>
            </a:r>
          </a:p>
          <a:p>
            <a:pPr lvl="1"/>
            <a:r>
              <a:rPr lang="tr-TR" dirty="0"/>
              <a:t>Eşlerin sadakat yükümlülüğü ve diğer yükümlülükleri devam eder.</a:t>
            </a:r>
          </a:p>
          <a:p>
            <a:pPr lvl="1"/>
            <a:r>
              <a:rPr lang="tr-TR" dirty="0"/>
              <a:t>Eşlerden birinin talebi üzerine tedbir nafakasına hükmedilebilir.</a:t>
            </a:r>
          </a:p>
          <a:p>
            <a:pPr lvl="1"/>
            <a:r>
              <a:rPr lang="tr-TR" dirty="0"/>
              <a:t>Çocuk ile kişisel ilişkiler ve iştirak nafakası hakkında da karar verilir.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Ayrılık süresinin sonunda tarafların durumu</a:t>
            </a:r>
          </a:p>
          <a:p>
            <a:pPr lvl="1"/>
            <a:r>
              <a:rPr lang="tr-TR" dirty="0"/>
              <a:t>Ayrılık kararında öngörülen sürenin dolmasıyla ayrılık kendiliğinden sona erer.</a:t>
            </a:r>
          </a:p>
          <a:p>
            <a:pPr lvl="1"/>
            <a:r>
              <a:rPr lang="tr-TR" dirty="0"/>
              <a:t>Eşlerin ayrılık süresi dolmadan ortak hayatı sürdürmeye başlamaları halinde de ayrılık sona erer.</a:t>
            </a:r>
          </a:p>
          <a:p>
            <a:pPr lvl="1"/>
            <a:r>
              <a:rPr lang="tr-TR" dirty="0"/>
              <a:t>Ayrılık süresinin sonunda ortak hayata başlanamamışsa m. 172/2’ ye göre boşanma davası açılabilir.</a:t>
            </a:r>
          </a:p>
        </p:txBody>
      </p:sp>
    </p:spTree>
    <p:extLst>
      <p:ext uri="{BB962C8B-B14F-4D97-AF65-F5344CB8AC3E}">
        <p14:creationId xmlns:p14="http://schemas.microsoft.com/office/powerpoint/2010/main" val="337676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74C7E9-7B9B-46A9-9665-E07F44FF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F5D23F-3C21-41E2-823A-4EFBEBBD2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100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BOŞANMA KARARI VE SONUÇLARI</a:t>
            </a:r>
          </a:p>
          <a:p>
            <a:pPr marL="0" indent="0">
              <a:buNone/>
            </a:pPr>
            <a:r>
              <a:rPr lang="tr-TR" dirty="0"/>
              <a:t>Boşanma Kararının Eşler Yönünden Sonuçları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Evlilik birliği sona erer ve eşler yeniden evlenebilir.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Mal rejimi tasfiye edilir.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Evlenmeyle kazanılan kişisel durum korunur. Ancak boşanan kadın, evlenmeden önceki soyadına dönmek zorundadır. İstisna : m. 173/2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Eşlerin birbirine karşı miras hukukundan doğan hakları sona erer.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Eşlerin birbirinden olan alacakları için evlilik boyunca duran zamanaşımı işlemeye başlar.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0387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698CC3-DB08-4E23-9EE8-D059C763B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28BB5A3-DD80-445F-8EDD-4BA75A725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34068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Boşanma Kararının Çocuklar Yönünden Sonuçları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Velayet</a:t>
            </a:r>
          </a:p>
          <a:p>
            <a:pPr lvl="1"/>
            <a:r>
              <a:rPr lang="tr-TR" dirty="0"/>
              <a:t>Hakimin velayet konusundaki takdir yetkisi çok geniştir.</a:t>
            </a:r>
          </a:p>
          <a:p>
            <a:pPr lvl="1"/>
            <a:r>
              <a:rPr lang="tr-TR" dirty="0"/>
              <a:t>Ana ve babanın anlaşmaları hakimi bağlamaz. Hakim yalnızca çocuğun menfaati ile bağlıdır.</a:t>
            </a:r>
          </a:p>
          <a:p>
            <a:pPr lvl="1"/>
            <a:r>
              <a:rPr lang="tr-TR" dirty="0"/>
              <a:t>Çocuğun velayetine ilişkin karar nihai değildir; durumun değişmesi halinde gerekli değişiklikler yapılır.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Çocukla kişisel ilişki kurulması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Çocukla, kendisine velayet verilmemiş olan ana ya da baba arasındaki kişisel ilişki düzenlenir.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Çocukla üçüncü kişiler arasındaki ilişki düzenlenir.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Çocuğa iştirak nafakası bağlanması</a:t>
            </a:r>
          </a:p>
          <a:p>
            <a:pPr lvl="1"/>
            <a:r>
              <a:rPr lang="tr-TR" dirty="0"/>
              <a:t>Kendisine velayet verilmemiş olan eş, çocuğun bakım masraflarına gücü nispetinde katılmak zorundadır.</a:t>
            </a:r>
          </a:p>
          <a:p>
            <a:pPr lvl="1"/>
            <a:r>
              <a:rPr lang="tr-TR" dirty="0"/>
              <a:t>Nafaka miktarı belirlenirken ödeyecek kişinin ve velayet sahibinin mali gücü ile çocuğun ihtiyaçları dikkate alınır.</a:t>
            </a:r>
          </a:p>
        </p:txBody>
      </p:sp>
    </p:spTree>
    <p:extLst>
      <p:ext uri="{BB962C8B-B14F-4D97-AF65-F5344CB8AC3E}">
        <p14:creationId xmlns:p14="http://schemas.microsoft.com/office/powerpoint/2010/main" val="325659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4F0EBA-D9F8-49EA-B59B-06546A175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21EFBA-A42C-413F-A477-7D8503383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542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Boşanmanın Mali Sonuçları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Maddi tazminat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Maddi tazminat isteyen eşin boşanmada kusurunun bulunmaması ya da daha az kusurlu olması gerekir.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Davalı taraf, boşanma sebebinde kusurlu olmalıdır.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Davacının mevcut veya beklenen bir menfaati zedelenmiş olmalıdır.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Maddi tazminatın miktarı tarafların mali ve sosyal durumları ile kusur derecesine göre tayin edilir.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Manevi tazminat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Davalı kusurlu olmalıdır.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Davacının kişilik hakkı zedelenmelidir.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Manevi tazminat olarak yalnızca para ödenmesine hükmedilebilir. </a:t>
            </a:r>
          </a:p>
        </p:txBody>
      </p:sp>
    </p:spTree>
    <p:extLst>
      <p:ext uri="{BB962C8B-B14F-4D97-AF65-F5344CB8AC3E}">
        <p14:creationId xmlns:p14="http://schemas.microsoft.com/office/powerpoint/2010/main" val="423585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98FF89-6A86-449A-865D-943A1FF68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33EFCC-C975-448D-9673-3D0DA24CC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027" y="2015732"/>
            <a:ext cx="11176988" cy="418975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tr-TR" dirty="0"/>
              <a:t>Yoksulluk nafakası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Taraflardan biri talepte bulunmalıdır.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Talep eden eşin kusursuz ya da daha az kusurlu olması gerekir.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Nafaka isteyen eş yoksulluğa düşmüş olmalıdır.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Nafaka, bunu ödeyecek olan eşin mali gücü ile orantılı olmalıdır.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tr-TR" dirty="0"/>
              <a:t>Maddi tazminat ve yoksulluk nafakasının ödenmesi: Toptan veya irat şeklinde olabilir. Ancak manevi tazminat irat şeklinde ödenemez.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tr-TR" dirty="0"/>
              <a:t>Nafaka ve tazminatın değiştirilmesi: Toptan ödenen maddi tazminat ve nafakada değişiklik yapılamaz. İrat şeklinde ödenen maddi tazminat ve nafaka, talep halinde, artırılabilir veya azaltılabilir.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3396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3A05C7-2B0C-452B-AF2B-FD368409B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C29B73-D90B-46A8-BF64-8D3849B01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09860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tr-TR" dirty="0"/>
              <a:t>Nafaka ya da maddi tazminatın sona ermesi: </a:t>
            </a:r>
          </a:p>
          <a:p>
            <a:pPr lvl="1"/>
            <a:r>
              <a:rPr lang="tr-TR" dirty="0"/>
              <a:t>Toptan ödenen maddi tazminat ve nafakada söz konusu olmaz.</a:t>
            </a:r>
          </a:p>
          <a:p>
            <a:pPr lvl="1"/>
            <a:r>
              <a:rPr lang="tr-TR" dirty="0"/>
              <a:t>Taraflardan birinin ölmesi veya yeniden evlenmesi halinde irat şeklinde ödenen maddi tazminat ve nafaka kendiliğinden sona erer.</a:t>
            </a:r>
          </a:p>
          <a:p>
            <a:pPr lvl="1"/>
            <a:r>
              <a:rPr lang="tr-TR" dirty="0"/>
              <a:t>Maddi tazminat ve nafakanın hakim kararıyla sona erme nedenleri şunlardır:</a:t>
            </a:r>
          </a:p>
          <a:p>
            <a:pPr lvl="2"/>
            <a:r>
              <a:rPr lang="tr-TR" dirty="0"/>
              <a:t>Maddi tazminat veya nafaka alan eşin evlenme olmaksızın fiilen evliymiş gibi yaşaması,</a:t>
            </a:r>
          </a:p>
          <a:p>
            <a:pPr lvl="2"/>
            <a:r>
              <a:rPr lang="tr-TR" dirty="0"/>
              <a:t>Yoksulluğunun ortadan kalkması,</a:t>
            </a:r>
          </a:p>
          <a:p>
            <a:pPr lvl="2"/>
            <a:r>
              <a:rPr lang="tr-TR" dirty="0"/>
              <a:t>Haysiyetsiz hayat sürmesidir.</a:t>
            </a:r>
          </a:p>
          <a:p>
            <a:pPr lvl="1"/>
            <a:r>
              <a:rPr lang="tr-TR" dirty="0"/>
              <a:t>Yukarıdaki hallerden biri mevcutsa, talep üzerine hakim, maddi tazminat veya nafakanın sona ermesine karar vermek zorundadır, bu hususta takdir yetkisi bulunmamaktadır.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tr-TR" dirty="0"/>
              <a:t>Zamanaşımı </a:t>
            </a:r>
          </a:p>
          <a:p>
            <a:pPr marL="457200" lvl="1" indent="0">
              <a:buNone/>
            </a:pPr>
            <a:r>
              <a:rPr lang="tr-TR" dirty="0"/>
              <a:t>Evliliğin boşanma sebebiyle sona ermesinden doğan dava hakları, boşanma kararının kesinleşmesinin üzerinden 1 yıl geçmesiyle zamanaşımına uğrar.</a:t>
            </a:r>
          </a:p>
          <a:p>
            <a:pPr marL="457200" lvl="1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5286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68CB64-0585-4F2E-AAE5-1C2F04BE1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EVLİLİK BİRLİĞİNİN ORGANİZASYONU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7C7F86-EEDE-4B68-A61F-DDD070032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276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EVLİLİK BİRLİĞİNDE EŞLERİN HAK VE YÜKÜMLÜLÜKLERİ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Evlilik birliğinin ortak yönetimi</a:t>
            </a:r>
          </a:p>
          <a:p>
            <a:pPr lvl="1"/>
            <a:r>
              <a:rPr lang="tr-TR" dirty="0"/>
              <a:t>Evlilik, eşitliğe, ortak görevlere ve karşılıklı saygıya dayanır.</a:t>
            </a:r>
          </a:p>
          <a:p>
            <a:pPr lvl="1"/>
            <a:r>
              <a:rPr lang="tr-TR" dirty="0"/>
              <a:t>Evlilik ortaklığı resmi evlenme ile başlar, ortak yaşama başlamakla değil.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Evlilik birliğinin doğrudan hukuki sonuçları ve eşlere yüklediği hak ve yükümlülükler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Evlilik birliğine dayalı kişilik haklarının korunması yükümü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Evlilik birliğinin mutluluğunu elbirliği ile sağlama yükümü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Eşlerin çocuklarına birlikte özen gösterme yükümü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Eşlerin sadakat yükümü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Eşlerin yardım yükümü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Eşlerin bilgi verme yükümü</a:t>
            </a:r>
          </a:p>
        </p:txBody>
      </p:sp>
    </p:spTree>
    <p:extLst>
      <p:ext uri="{BB962C8B-B14F-4D97-AF65-F5344CB8AC3E}">
        <p14:creationId xmlns:p14="http://schemas.microsoft.com/office/powerpoint/2010/main" val="2756556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66FBF8-D39D-4FA5-AD4E-116A58923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EVLİLİK BİRLİĞİNİN ORGANİZASYONU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50BAD8-CEA8-4724-86CE-052C884B1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KARININ SOYADI</a:t>
            </a:r>
          </a:p>
          <a:p>
            <a:r>
              <a:rPr lang="tr-TR" dirty="0"/>
              <a:t>Evlilik birliğinde kocanın soyadı, aile soyadı sayılır.</a:t>
            </a:r>
          </a:p>
          <a:p>
            <a:r>
              <a:rPr lang="tr-TR" dirty="0"/>
              <a:t>Kadın evlenmekle kocasının soyadını alır.</a:t>
            </a:r>
          </a:p>
          <a:p>
            <a:r>
              <a:rPr lang="tr-TR" dirty="0"/>
              <a:t>Evlendirme memuruna veya daha sonra nüfus idaresine yazılı başvuru yaparak kocasının soyadının önünde önceki soyadını da kullanabilir.</a:t>
            </a:r>
          </a:p>
          <a:p>
            <a:pPr marL="0" indent="0">
              <a:buNone/>
            </a:pPr>
            <a:r>
              <a:rPr lang="tr-TR" dirty="0"/>
              <a:t>EVLİLİK KONUTU</a:t>
            </a:r>
          </a:p>
          <a:p>
            <a:r>
              <a:rPr lang="tr-TR" dirty="0"/>
              <a:t>Evlilik konutu çoğu zaman yerleşim yeri niteliği de taşır.</a:t>
            </a:r>
          </a:p>
          <a:p>
            <a:r>
              <a:rPr lang="tr-TR" dirty="0"/>
              <a:t>TMK m. 194 anlamında aile konutu niteliğine de sahiptir.</a:t>
            </a:r>
          </a:p>
          <a:p>
            <a:pPr marL="0" indent="0">
              <a:buNone/>
            </a:pPr>
            <a:r>
              <a:rPr lang="tr-TR" dirty="0"/>
              <a:t>VATANDAŞLIK</a:t>
            </a:r>
          </a:p>
          <a:p>
            <a:r>
              <a:rPr lang="tr-TR" dirty="0"/>
              <a:t>Evlenme ile Türk vatandaşlığını kazanmanın şartları Türk Vatandaşlığı Kanunu m. 16’ da düzenlenmiştir.</a:t>
            </a:r>
          </a:p>
        </p:txBody>
      </p:sp>
    </p:spTree>
    <p:extLst>
      <p:ext uri="{BB962C8B-B14F-4D97-AF65-F5344CB8AC3E}">
        <p14:creationId xmlns:p14="http://schemas.microsoft.com/office/powerpoint/2010/main" val="188674229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9AF15F-6DD6-4EA3-BE26-6AFE657B87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6A4CE1-AAC4-468A-AFA4-4F8AEA6E5C3F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60ef61b-03e2-46a8-aeae-79f8a710d1e9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A576FAE-3AD8-447B-B44A-44DA516ACF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0</TotalTime>
  <Words>1314</Words>
  <Application>Microsoft Office PowerPoint</Application>
  <PresentationFormat>Geniş ekran</PresentationFormat>
  <Paragraphs>144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Galeri</vt:lpstr>
      <vt:lpstr>Medeni hukuk</vt:lpstr>
      <vt:lpstr>Evliliğin sona ermesi</vt:lpstr>
      <vt:lpstr>Evliliğin sona ermesi</vt:lpstr>
      <vt:lpstr>Evliliğin sona ermesi</vt:lpstr>
      <vt:lpstr>Evliliğin sona ermesi</vt:lpstr>
      <vt:lpstr>Evliliğin sona ermesi</vt:lpstr>
      <vt:lpstr>Evliliğin sona ermesi</vt:lpstr>
      <vt:lpstr>EVLİLİK BİRLİĞİNİN ORGANİZASYONU</vt:lpstr>
      <vt:lpstr>EVLİLİK BİRLİĞİNİN ORGANİZASYONU </vt:lpstr>
      <vt:lpstr>EVLİLİK BİRLİĞİNİN ORGANİZASYONU </vt:lpstr>
      <vt:lpstr>EVLİLİK BİRLİĞİNİN ORGANİZASYONU </vt:lpstr>
      <vt:lpstr>EVLİLİK BİRLİĞİNİN ORGANİZASYONU </vt:lpstr>
      <vt:lpstr>EVLİLİK BİRLİĞİNİN ORGANİZASYONU </vt:lpstr>
      <vt:lpstr>EVLİLİK BİRLİĞİNİN ORGANİZASYONU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Evliliğin sona ermesi</dc:title>
  <dc:creator>Hilal Nur Gözüküçük</dc:creator>
  <cp:lastModifiedBy>Hilal Nur Gözüküçük</cp:lastModifiedBy>
  <cp:revision>1</cp:revision>
  <dcterms:created xsi:type="dcterms:W3CDTF">2020-05-24T06:20:41Z</dcterms:created>
  <dcterms:modified xsi:type="dcterms:W3CDTF">2020-05-27T14:39:02Z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0x010100C6906DB4C1052743ACE33D6CA7F73AEA</vt:lpwstr>
  </property>
</Properties>
</file>