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34"/>
  </p:notesMasterIdLst>
  <p:sldIdLst>
    <p:sldId id="1082" r:id="rId4"/>
    <p:sldId id="1092" r:id="rId5"/>
    <p:sldId id="1093" r:id="rId6"/>
    <p:sldId id="1094" r:id="rId7"/>
    <p:sldId id="1095" r:id="rId8"/>
    <p:sldId id="1096" r:id="rId9"/>
    <p:sldId id="1097" r:id="rId10"/>
    <p:sldId id="1098" r:id="rId11"/>
    <p:sldId id="1101" r:id="rId12"/>
    <p:sldId id="1100" r:id="rId13"/>
    <p:sldId id="1099" r:id="rId14"/>
    <p:sldId id="1102" r:id="rId15"/>
    <p:sldId id="1103" r:id="rId16"/>
    <p:sldId id="1104" r:id="rId17"/>
    <p:sldId id="1105" r:id="rId18"/>
    <p:sldId id="1106" r:id="rId19"/>
    <p:sldId id="1108" r:id="rId20"/>
    <p:sldId id="1107" r:id="rId21"/>
    <p:sldId id="1109" r:id="rId22"/>
    <p:sldId id="1110" r:id="rId23"/>
    <p:sldId id="1111" r:id="rId24"/>
    <p:sldId id="1112" r:id="rId25"/>
    <p:sldId id="1113" r:id="rId26"/>
    <p:sldId id="1118" r:id="rId27"/>
    <p:sldId id="1119" r:id="rId28"/>
    <p:sldId id="1120" r:id="rId29"/>
    <p:sldId id="1116" r:id="rId30"/>
    <p:sldId id="1117" r:id="rId31"/>
    <p:sldId id="1114" r:id="rId32"/>
    <p:sldId id="1115"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1471" autoAdjust="0"/>
  </p:normalViewPr>
  <p:slideViewPr>
    <p:cSldViewPr snapToGrid="0">
      <p:cViewPr varScale="1">
        <p:scale>
          <a:sx n="67" d="100"/>
          <a:sy n="67" d="100"/>
        </p:scale>
        <p:origin x="1002" y="6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3/26/2020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3/26/2020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3/26/2020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4501" y="51739"/>
            <a:ext cx="7654996" cy="513080"/>
          </a:xfrm>
          <a:prstGeom prst="rect">
            <a:avLst/>
          </a:prstGeom>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69320" y="1357782"/>
            <a:ext cx="4191000" cy="3683000"/>
          </a:xfrm>
          <a:prstGeom prst="rect">
            <a:avLst/>
          </a:prstGeom>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6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3/26/2020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3/26/2020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3/26/2020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3/26/2020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endParaRPr lang="tr-TR" sz="32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430</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Yönetim Muhasebesi İlkeleri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868100" y="4393802"/>
            <a:ext cx="7558269" cy="338554"/>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Dr. Murat ÇEKİCİ</a:t>
            </a: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3782" y="308914"/>
            <a:ext cx="6756436"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Sapmaları…</a:t>
            </a:r>
            <a:endParaRPr lang="tr-TR" dirty="0"/>
          </a:p>
        </p:txBody>
      </p:sp>
      <p:sp>
        <p:nvSpPr>
          <p:cNvPr id="3" name="Metin Yer Tutucusu 2"/>
          <p:cNvSpPr>
            <a:spLocks noGrp="1"/>
          </p:cNvSpPr>
          <p:nvPr>
            <p:ph type="body" idx="1"/>
          </p:nvPr>
        </p:nvSpPr>
        <p:spPr>
          <a:xfrm>
            <a:off x="1200150" y="1828800"/>
            <a:ext cx="7400924" cy="3643313"/>
          </a:xfrm>
        </p:spPr>
        <p:txBody>
          <a:bodyPr/>
          <a:lstStyle/>
          <a:p>
            <a:pPr marL="0" lv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Örnek: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ABC A.Ş</a:t>
            </a:r>
            <a:r>
              <a:rPr lang="tr-TR" dirty="0">
                <a:solidFill>
                  <a:prstClr val="black">
                    <a:lumMod val="95000"/>
                    <a:lumOff val="5000"/>
                  </a:prstClr>
                </a:solidFill>
                <a:latin typeface="Times New Roman" panose="02020603050405020304" pitchFamily="18" charset="0"/>
                <a:cs typeface="Times New Roman" panose="02020603050405020304" pitchFamily="18" charset="0"/>
              </a:rPr>
              <a:t>. Standart fiyatı 70 TL/kg olarak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belirlenen </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P</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hammaddesinden </a:t>
            </a:r>
            <a:r>
              <a:rPr lang="tr-TR" dirty="0">
                <a:solidFill>
                  <a:prstClr val="black">
                    <a:lumMod val="95000"/>
                    <a:lumOff val="5000"/>
                  </a:prstClr>
                </a:solidFill>
                <a:latin typeface="Times New Roman" panose="02020603050405020304" pitchFamily="18" charset="0"/>
                <a:cs typeface="Times New Roman" panose="02020603050405020304" pitchFamily="18" charset="0"/>
              </a:rPr>
              <a:t>ve Standart fiyatı 50 TL/m olan </a:t>
            </a:r>
            <a:r>
              <a:rPr lang="tr-TR" b="1" dirty="0">
                <a:solidFill>
                  <a:prstClr val="black">
                    <a:lumMod val="95000"/>
                    <a:lumOff val="5000"/>
                  </a:prstClr>
                </a:solidFill>
                <a:latin typeface="Times New Roman" panose="02020603050405020304" pitchFamily="18" charset="0"/>
                <a:cs typeface="Times New Roman" panose="02020603050405020304" pitchFamily="18" charset="0"/>
              </a:rPr>
              <a:t>R</a:t>
            </a:r>
            <a:r>
              <a:rPr lang="tr-TR" dirty="0">
                <a:solidFill>
                  <a:prstClr val="black">
                    <a:lumMod val="95000"/>
                    <a:lumOff val="5000"/>
                  </a:prstClr>
                </a:solidFill>
                <a:latin typeface="Times New Roman" panose="02020603050405020304" pitchFamily="18" charset="0"/>
                <a:cs typeface="Times New Roman" panose="02020603050405020304" pitchFamily="18" charset="0"/>
              </a:rPr>
              <a:t> hammaddesinden satın almıştır.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P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alış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tutarı  20.000 x </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75 TL/kg = 1.500.000</a:t>
            </a:r>
          </a:p>
          <a:p>
            <a:pPr marL="0" lv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alış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tutarı  15.000 x </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48 TL/m =    720.000</a:t>
            </a:r>
          </a:p>
          <a:p>
            <a:pPr marL="0" lv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S</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apmayı şöyle hesaplayabiliriz</a:t>
            </a:r>
            <a:r>
              <a:rPr lang="tr-TR" dirty="0">
                <a:solidFill>
                  <a:prstClr val="black">
                    <a:lumMod val="95000"/>
                    <a:lumOff val="5000"/>
                  </a:prstClr>
                </a:solidFill>
                <a:latin typeface="Times New Roman" panose="02020603050405020304" pitchFamily="18" charset="0"/>
                <a:cs typeface="Times New Roman" panose="02020603050405020304" pitchFamily="18" charset="0"/>
              </a:rPr>
              <a:t>.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P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fiyat sapması = (75-70) x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20.000 = 100.000 TL </a:t>
            </a:r>
            <a:r>
              <a:rPr lang="tr-TR" dirty="0">
                <a:solidFill>
                  <a:prstClr val="black">
                    <a:lumMod val="95000"/>
                    <a:lumOff val="5000"/>
                  </a:prstClr>
                </a:solidFill>
                <a:latin typeface="Times New Roman" panose="02020603050405020304" pitchFamily="18" charset="0"/>
                <a:cs typeface="Times New Roman" panose="02020603050405020304" pitchFamily="18" charset="0"/>
              </a:rPr>
              <a:t>olumsuz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fiyat sapması = (48-50) x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15.000 =  -30.000 TL </a:t>
            </a:r>
            <a:r>
              <a:rPr lang="tr-TR" dirty="0">
                <a:solidFill>
                  <a:prstClr val="black">
                    <a:lumMod val="95000"/>
                    <a:lumOff val="5000"/>
                  </a:prstClr>
                </a:solidFill>
                <a:latin typeface="Times New Roman" panose="02020603050405020304" pitchFamily="18" charset="0"/>
                <a:cs typeface="Times New Roman" panose="02020603050405020304" pitchFamily="18" charset="0"/>
              </a:rPr>
              <a:t>olumlu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a:solidFill>
                  <a:prstClr val="black">
                    <a:lumMod val="95000"/>
                    <a:lumOff val="5000"/>
                  </a:prstClr>
                </a:solidFill>
                <a:latin typeface="Times New Roman" panose="02020603050405020304" pitchFamily="18" charset="0"/>
                <a:cs typeface="Times New Roman" panose="02020603050405020304" pitchFamily="18" charset="0"/>
              </a:rPr>
              <a:t> </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70.000 TL </a:t>
            </a:r>
            <a:r>
              <a:rPr lang="tr-TR" b="1" dirty="0">
                <a:solidFill>
                  <a:prstClr val="black">
                    <a:lumMod val="95000"/>
                    <a:lumOff val="5000"/>
                  </a:prstClr>
                </a:solidFill>
                <a:latin typeface="Times New Roman" panose="02020603050405020304" pitchFamily="18" charset="0"/>
                <a:cs typeface="Times New Roman" panose="02020603050405020304" pitchFamily="18" charset="0"/>
              </a:rPr>
              <a:t>olumsuz</a:t>
            </a:r>
          </a:p>
          <a:p>
            <a:pPr marL="0" indent="0">
              <a:buNone/>
            </a:pPr>
            <a:endParaRPr lang="tr-TR" dirty="0"/>
          </a:p>
        </p:txBody>
      </p:sp>
    </p:spTree>
    <p:extLst>
      <p:ext uri="{BB962C8B-B14F-4D97-AF65-F5344CB8AC3E}">
        <p14:creationId xmlns:p14="http://schemas.microsoft.com/office/powerpoint/2010/main" val="392478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500" y="290423"/>
            <a:ext cx="6672264"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Sapmaları…</a:t>
            </a:r>
            <a:endParaRPr lang="tr-TR" dirty="0"/>
          </a:p>
        </p:txBody>
      </p:sp>
      <p:sp>
        <p:nvSpPr>
          <p:cNvPr id="3" name="Metin Yer Tutucusu 2"/>
          <p:cNvSpPr>
            <a:spLocks noGrp="1"/>
          </p:cNvSpPr>
          <p:nvPr>
            <p:ph type="body" idx="1"/>
          </p:nvPr>
        </p:nvSpPr>
        <p:spPr>
          <a:xfrm>
            <a:off x="571500" y="2971800"/>
            <a:ext cx="8186738" cy="2068982"/>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2</a:t>
            </a:r>
            <a:r>
              <a:rPr lang="tr-TR" b="1" dirty="0" smtClean="0">
                <a:solidFill>
                  <a:srgbClr val="FF0000"/>
                </a:solidFill>
                <a:latin typeface="Times New Roman" panose="02020603050405020304" pitchFamily="18" charset="0"/>
                <a:cs typeface="Times New Roman" panose="02020603050405020304" pitchFamily="18" charset="0"/>
              </a:rPr>
              <a:t>. Miktar 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Bir hammaddenin üretimde fiilen kullanılan miktarının, elde edilen üretim için kullanılması öngörülmüş standart miktardan farklı bulunması nedeniyle meydana gelen sapmaya “miktar sapması” denir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Miktar sapması = (Fiili Miktar - Standart Miktar) x Standart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Fiyat</a:t>
            </a:r>
            <a:endParaRPr lang="tr-TR" sz="22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81354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4627" y="294626"/>
            <a:ext cx="7069211"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Sapmaları…</a:t>
            </a:r>
            <a:endParaRPr lang="tr-TR" dirty="0"/>
          </a:p>
        </p:txBody>
      </p:sp>
      <p:sp>
        <p:nvSpPr>
          <p:cNvPr id="3" name="Metin Yer Tutucusu 2"/>
          <p:cNvSpPr>
            <a:spLocks noGrp="1"/>
          </p:cNvSpPr>
          <p:nvPr>
            <p:ph type="body" idx="1"/>
          </p:nvPr>
        </p:nvSpPr>
        <p:spPr>
          <a:xfrm>
            <a:off x="1700213" y="2057400"/>
            <a:ext cx="7000875" cy="2983382"/>
          </a:xfrm>
        </p:spPr>
        <p:txBody>
          <a:bodyPr/>
          <a:lstStyle/>
          <a:p>
            <a:pPr marL="0" lv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Örnek</a:t>
            </a:r>
            <a:r>
              <a:rPr lang="tr-TR" dirty="0">
                <a:solidFill>
                  <a:srgbClr val="FF0000"/>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ABC A.Ş.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 </a:t>
            </a:r>
            <a:r>
              <a:rPr lang="tr-TR" dirty="0">
                <a:solidFill>
                  <a:prstClr val="black">
                    <a:lumMod val="95000"/>
                    <a:lumOff val="5000"/>
                  </a:prstClr>
                </a:solidFill>
                <a:latin typeface="Times New Roman" panose="02020603050405020304" pitchFamily="18" charset="0"/>
                <a:cs typeface="Times New Roman" panose="02020603050405020304" pitchFamily="18" charset="0"/>
              </a:rPr>
              <a:t>ve B mamulleri üretmektedir ve üretiminde kullanılan hammadde miktarları aşağıdaki gibidir.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tr-TR" b="1"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A </a:t>
            </a:r>
            <a:r>
              <a:rPr lang="tr-TR" b="1" dirty="0">
                <a:solidFill>
                  <a:prstClr val="black">
                    <a:lumMod val="95000"/>
                    <a:lumOff val="5000"/>
                  </a:prstClr>
                </a:solidFill>
                <a:latin typeface="Times New Roman" panose="02020603050405020304" pitchFamily="18" charset="0"/>
                <a:cs typeface="Times New Roman" panose="02020603050405020304" pitchFamily="18" charset="0"/>
              </a:rPr>
              <a:t>mamulü için; </a:t>
            </a:r>
            <a:endParaRPr lang="tr-TR" b="1"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P</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10 kg/birim mamul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6 kg /birim mamul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B </a:t>
            </a:r>
            <a:r>
              <a:rPr lang="tr-TR" b="1" dirty="0">
                <a:solidFill>
                  <a:prstClr val="black">
                    <a:lumMod val="95000"/>
                    <a:lumOff val="5000"/>
                  </a:prstClr>
                </a:solidFill>
                <a:latin typeface="Times New Roman" panose="02020603050405020304" pitchFamily="18" charset="0"/>
                <a:cs typeface="Times New Roman" panose="02020603050405020304" pitchFamily="18" charset="0"/>
              </a:rPr>
              <a:t>mamulü için </a:t>
            </a:r>
            <a:endParaRPr lang="tr-TR" b="1"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P</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8 kg/birim mamul</a:t>
            </a:r>
          </a:p>
          <a:p>
            <a:pPr marL="0" indent="0">
              <a:buNone/>
            </a:pPr>
            <a:endParaRPr lang="tr-TR" dirty="0"/>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67970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0" y="337489"/>
            <a:ext cx="7113625"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Sapmaları…</a:t>
            </a:r>
            <a:endParaRPr lang="tr-TR" dirty="0"/>
          </a:p>
        </p:txBody>
      </p:sp>
      <p:sp>
        <p:nvSpPr>
          <p:cNvPr id="3" name="Metin Yer Tutucusu 2"/>
          <p:cNvSpPr>
            <a:spLocks noGrp="1"/>
          </p:cNvSpPr>
          <p:nvPr>
            <p:ph type="body" idx="1"/>
          </p:nvPr>
        </p:nvSpPr>
        <p:spPr>
          <a:xfrm>
            <a:off x="900113" y="1157287"/>
            <a:ext cx="7929562" cy="4543425"/>
          </a:xfrm>
        </p:spPr>
        <p:txBody>
          <a:bodyPr/>
          <a:lstStyle/>
          <a:p>
            <a:pPr marL="0" indent="0" algn="just">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ABC A.Ş</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a:t>
            </a:r>
            <a:r>
              <a:rPr lang="tr-TR" sz="1800" dirty="0" err="1">
                <a:solidFill>
                  <a:prstClr val="black">
                    <a:lumMod val="95000"/>
                    <a:lumOff val="5000"/>
                  </a:prstClr>
                </a:solidFill>
                <a:latin typeface="Times New Roman" panose="02020603050405020304" pitchFamily="18" charset="0"/>
                <a:cs typeface="Times New Roman" panose="02020603050405020304" pitchFamily="18" charset="0"/>
              </a:rPr>
              <a:t>nin</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 bir aylık mamul üretimi ile ilgili hammadde tüketimi bilgileri aşağıdaki gibi olmuştur. </a:t>
            </a:r>
            <a:endPar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tr-TR" sz="1800"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A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mamulü üretimi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miktarı	:      500 birim </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B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mamulü üretim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miktarı	:   1.500 birim </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P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hammaddesi tüketimi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 16.800 kg </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R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hammaddesi tüketimi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   3.100 m </a:t>
            </a:r>
          </a:p>
          <a:p>
            <a:pPr marL="0" indent="0">
              <a:lnSpc>
                <a:spcPct val="100000"/>
              </a:lnSpc>
              <a:spcBef>
                <a:spcPts val="0"/>
              </a:spcBef>
              <a:buNone/>
            </a:pPr>
            <a:endParaRPr lang="tr-TR" sz="1800"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Önce her bir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hammaddeden tüketilmiş olması gereken hammadde miktarını bulalım</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tr-TR" sz="1800" b="1" dirty="0" smtClean="0">
                <a:solidFill>
                  <a:prstClr val="black">
                    <a:lumMod val="95000"/>
                    <a:lumOff val="5000"/>
                  </a:prstClr>
                </a:solidFill>
                <a:latin typeface="Times New Roman" panose="02020603050405020304" pitchFamily="18" charset="0"/>
                <a:cs typeface="Times New Roman" panose="02020603050405020304" pitchFamily="18" charset="0"/>
              </a:rPr>
              <a:t>P </a:t>
            </a:r>
            <a:r>
              <a:rPr lang="tr-TR" sz="1800" b="1" dirty="0">
                <a:solidFill>
                  <a:prstClr val="black">
                    <a:lumMod val="95000"/>
                    <a:lumOff val="5000"/>
                  </a:prstClr>
                </a:solidFill>
                <a:latin typeface="Times New Roman" panose="02020603050405020304" pitchFamily="18" charset="0"/>
                <a:cs typeface="Times New Roman" panose="02020603050405020304" pitchFamily="18" charset="0"/>
              </a:rPr>
              <a:t>HAMMADDESİ</a:t>
            </a:r>
            <a:r>
              <a:rPr lang="tr-TR" sz="1800" b="1"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A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mamulü :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500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birim x 10 kg/birim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     5.000 kg</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B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mamulü :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1.500 birim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x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8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kg/birim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   </a:t>
            </a:r>
            <a:r>
              <a:rPr lang="tr-TR" sz="1800" u="sng" dirty="0" smtClean="0">
                <a:solidFill>
                  <a:prstClr val="black">
                    <a:lumMod val="95000"/>
                    <a:lumOff val="5000"/>
                  </a:prstClr>
                </a:solidFill>
                <a:latin typeface="Times New Roman" panose="02020603050405020304" pitchFamily="18" charset="0"/>
                <a:cs typeface="Times New Roman" panose="02020603050405020304" pitchFamily="18" charset="0"/>
              </a:rPr>
              <a:t>12.000 kg</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tr-TR" sz="1800" dirty="0" smtClean="0">
                <a:solidFill>
                  <a:srgbClr val="FF0000"/>
                </a:solidFill>
                <a:latin typeface="Times New Roman" panose="02020603050405020304" pitchFamily="18" charset="0"/>
                <a:cs typeface="Times New Roman" panose="02020603050405020304" pitchFamily="18" charset="0"/>
              </a:rPr>
              <a:t>Toplam </a:t>
            </a:r>
            <a:r>
              <a:rPr lang="tr-TR" sz="1800" dirty="0">
                <a:solidFill>
                  <a:srgbClr val="FF0000"/>
                </a:solidFill>
                <a:latin typeface="Times New Roman" panose="02020603050405020304" pitchFamily="18" charset="0"/>
                <a:cs typeface="Times New Roman" panose="02020603050405020304" pitchFamily="18" charset="0"/>
              </a:rPr>
              <a:t>Standart Tüketim Miktarı </a:t>
            </a:r>
            <a:r>
              <a:rPr lang="tr-TR" sz="1800" dirty="0" smtClean="0">
                <a:solidFill>
                  <a:srgbClr val="FF0000"/>
                </a:solidFill>
                <a:latin typeface="Times New Roman" panose="02020603050405020304" pitchFamily="18" charset="0"/>
                <a:cs typeface="Times New Roman" panose="02020603050405020304" pitchFamily="18" charset="0"/>
              </a:rPr>
              <a:t>     	=   17.000 kg </a:t>
            </a:r>
          </a:p>
          <a:p>
            <a:pPr marL="0" indent="0">
              <a:lnSpc>
                <a:spcPct val="100000"/>
              </a:lnSpc>
              <a:spcBef>
                <a:spcPts val="0"/>
              </a:spcBef>
              <a:buNone/>
            </a:pPr>
            <a:r>
              <a:rPr lang="tr-TR" sz="1800" b="1" dirty="0" smtClean="0">
                <a:solidFill>
                  <a:prstClr val="black">
                    <a:lumMod val="95000"/>
                    <a:lumOff val="5000"/>
                  </a:prstClr>
                </a:solidFill>
                <a:latin typeface="Times New Roman" panose="02020603050405020304" pitchFamily="18" charset="0"/>
                <a:cs typeface="Times New Roman" panose="02020603050405020304" pitchFamily="18" charset="0"/>
              </a:rPr>
              <a:t>R HAMMADDESİ: </a:t>
            </a:r>
          </a:p>
          <a:p>
            <a:pPr marL="0" indent="0">
              <a:lnSpc>
                <a:spcPct val="100000"/>
              </a:lnSpc>
              <a:spcBef>
                <a:spcPts val="0"/>
              </a:spcBef>
              <a:buNone/>
            </a:pP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A mamul :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500 birim x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6 </a:t>
            </a:r>
            <a:r>
              <a:rPr lang="tr-TR" sz="1800" dirty="0">
                <a:solidFill>
                  <a:prstClr val="black">
                    <a:lumMod val="95000"/>
                    <a:lumOff val="5000"/>
                  </a:prstClr>
                </a:solidFill>
                <a:latin typeface="Times New Roman" panose="02020603050405020304" pitchFamily="18" charset="0"/>
                <a:cs typeface="Times New Roman" panose="02020603050405020304" pitchFamily="18" charset="0"/>
              </a:rPr>
              <a:t>m/birim </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     </a:t>
            </a:r>
            <a:r>
              <a:rPr lang="tr-TR" sz="1800" u="sng" dirty="0" smtClean="0">
                <a:solidFill>
                  <a:prstClr val="black">
                    <a:lumMod val="95000"/>
                    <a:lumOff val="5000"/>
                  </a:prstClr>
                </a:solidFill>
                <a:latin typeface="Times New Roman" panose="02020603050405020304" pitchFamily="18" charset="0"/>
                <a:cs typeface="Times New Roman" panose="02020603050405020304" pitchFamily="18" charset="0"/>
              </a:rPr>
              <a:t>3.000 m</a:t>
            </a:r>
            <a:r>
              <a:rPr lang="tr-TR" sz="1800" dirty="0" smtClean="0">
                <a:solidFill>
                  <a:prstClr val="black">
                    <a:lumMod val="95000"/>
                    <a:lumOff val="5000"/>
                  </a:prst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tr-TR" sz="1800" dirty="0" smtClean="0">
                <a:solidFill>
                  <a:srgbClr val="FF0000"/>
                </a:solidFill>
                <a:latin typeface="Times New Roman" panose="02020603050405020304" pitchFamily="18" charset="0"/>
                <a:cs typeface="Times New Roman" panose="02020603050405020304" pitchFamily="18" charset="0"/>
              </a:rPr>
              <a:t>Toplam </a:t>
            </a:r>
            <a:r>
              <a:rPr lang="tr-TR" sz="1800" dirty="0">
                <a:solidFill>
                  <a:srgbClr val="FF0000"/>
                </a:solidFill>
                <a:latin typeface="Times New Roman" panose="02020603050405020304" pitchFamily="18" charset="0"/>
                <a:cs typeface="Times New Roman" panose="02020603050405020304" pitchFamily="18" charset="0"/>
              </a:rPr>
              <a:t>Standart Tüketim Miktarı </a:t>
            </a:r>
            <a:r>
              <a:rPr lang="tr-TR" sz="1800" dirty="0" smtClean="0">
                <a:solidFill>
                  <a:srgbClr val="FF0000"/>
                </a:solidFill>
                <a:latin typeface="Times New Roman" panose="02020603050405020304" pitchFamily="18" charset="0"/>
                <a:cs typeface="Times New Roman" panose="02020603050405020304" pitchFamily="18" charset="0"/>
              </a:rPr>
              <a:t>	=     3.000 m</a:t>
            </a:r>
            <a:endParaRPr lang="tr-TR"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2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0214" y="280339"/>
            <a:ext cx="6770724"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Sapmaları…</a:t>
            </a:r>
            <a:endParaRPr lang="tr-TR" dirty="0"/>
          </a:p>
        </p:txBody>
      </p:sp>
      <p:sp>
        <p:nvSpPr>
          <p:cNvPr id="3" name="Metin Yer Tutucusu 2"/>
          <p:cNvSpPr>
            <a:spLocks noGrp="1"/>
          </p:cNvSpPr>
          <p:nvPr>
            <p:ph type="body" idx="1"/>
          </p:nvPr>
        </p:nvSpPr>
        <p:spPr>
          <a:xfrm>
            <a:off x="730213" y="3186112"/>
            <a:ext cx="7985161" cy="1854669"/>
          </a:xfrm>
        </p:spPr>
        <p:txBody>
          <a:bodyPr/>
          <a:lstStyle/>
          <a:p>
            <a:pPr mar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Şimdi ortaya çıkan bir aylık miktar sapmasını hesaplayabiliriz</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P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miktar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sapması  = (16.800 – 17.000) x 70 = -14.000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olumlu</a:t>
            </a: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Hammaddesi miktar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sapması = (   3.100 –   3.000) </a:t>
            </a:r>
            <a:r>
              <a:rPr lang="tr-TR" dirty="0">
                <a:solidFill>
                  <a:prstClr val="black">
                    <a:lumMod val="95000"/>
                    <a:lumOff val="5000"/>
                  </a:prstClr>
                </a:solidFill>
                <a:latin typeface="Times New Roman" panose="02020603050405020304" pitchFamily="18" charset="0"/>
                <a:cs typeface="Times New Roman" panose="02020603050405020304" pitchFamily="18" charset="0"/>
              </a:rPr>
              <a:t>x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50 =    5.000 </a:t>
            </a:r>
            <a:r>
              <a:rPr lang="tr-TR" dirty="0" smtClean="0">
                <a:solidFill>
                  <a:srgbClr val="FF0000"/>
                </a:solidFill>
                <a:latin typeface="Times New Roman" panose="02020603050405020304" pitchFamily="18" charset="0"/>
                <a:cs typeface="Times New Roman" panose="02020603050405020304" pitchFamily="18" charset="0"/>
              </a:rPr>
              <a:t>olumsuz</a:t>
            </a:r>
          </a:p>
          <a:p>
            <a:pPr mar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Toplam Net Miktar Sapması			             </a:t>
            </a:r>
            <a:r>
              <a:rPr lang="tr-TR" dirty="0" smtClean="0">
                <a:solidFill>
                  <a:schemeClr val="accent1">
                    <a:lumMod val="75000"/>
                  </a:schemeClr>
                </a:solidFill>
                <a:latin typeface="Times New Roman" panose="02020603050405020304" pitchFamily="18" charset="0"/>
                <a:cs typeface="Times New Roman" panose="02020603050405020304" pitchFamily="18" charset="0"/>
              </a:rPr>
              <a:t>9.000</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smtClean="0">
                <a:solidFill>
                  <a:schemeClr val="accent1">
                    <a:lumMod val="75000"/>
                  </a:schemeClr>
                </a:solidFill>
                <a:latin typeface="Times New Roman" panose="02020603050405020304" pitchFamily="18" charset="0"/>
                <a:cs typeface="Times New Roman" panose="02020603050405020304" pitchFamily="18" charset="0"/>
              </a:rPr>
              <a:t>olumlu</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sz="1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61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2" y="280339"/>
            <a:ext cx="6799298"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İşçilik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Sapmaları…</a:t>
            </a:r>
            <a:endParaRPr lang="tr-TR" sz="2400"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957263" y="2700338"/>
            <a:ext cx="7743825" cy="2628900"/>
          </a:xfrm>
        </p:spPr>
        <p:txBody>
          <a:bodyPr/>
          <a:lstStyle/>
          <a:p>
            <a:pPr mar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Direkt işçilik giderlerinin tutarı, saat başına ödenen ücret ve mamul üretimi için harcanan direkt işçilik süresine bağlıdır.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1. Ücret </a:t>
            </a:r>
            <a:r>
              <a:rPr lang="tr-TR" b="1" dirty="0">
                <a:solidFill>
                  <a:srgbClr val="FF0000"/>
                </a:solidFill>
                <a:latin typeface="Times New Roman" panose="02020603050405020304" pitchFamily="18" charset="0"/>
                <a:cs typeface="Times New Roman" panose="02020603050405020304" pitchFamily="18" charset="0"/>
              </a:rPr>
              <a:t>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Direkt işçilik fiili saat ücretinin standart saat ücretinden farklı olması nedeniyle meydana gelen sapmaya “ücret sapması” denir.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Ücret Sapması = (</a:t>
            </a:r>
            <a:r>
              <a:rPr lang="tr-TR" sz="2400" b="1" dirty="0">
                <a:solidFill>
                  <a:prstClr val="black">
                    <a:lumMod val="95000"/>
                    <a:lumOff val="5000"/>
                  </a:prstClr>
                </a:solidFill>
                <a:latin typeface="Times New Roman" panose="02020603050405020304" pitchFamily="18" charset="0"/>
                <a:cs typeface="Times New Roman" panose="02020603050405020304" pitchFamily="18" charset="0"/>
              </a:rPr>
              <a:t>Fiili </a:t>
            </a: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Ücret - Standart Ücret</a:t>
            </a:r>
            <a:r>
              <a:rPr lang="tr-TR" sz="2400" b="1" dirty="0">
                <a:solidFill>
                  <a:prstClr val="black">
                    <a:lumMod val="95000"/>
                    <a:lumOff val="5000"/>
                  </a:prstClr>
                </a:solidFill>
                <a:latin typeface="Times New Roman" panose="02020603050405020304" pitchFamily="18" charset="0"/>
                <a:cs typeface="Times New Roman" panose="02020603050405020304" pitchFamily="18" charset="0"/>
              </a:rPr>
              <a:t>) x </a:t>
            </a: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Fiili Süre</a:t>
            </a:r>
            <a:endParaRPr lang="tr-TR" sz="24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95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2988" y="308914"/>
            <a:ext cx="7654996"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İşçilik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Sapmaları…</a:t>
            </a:r>
            <a:endParaRPr lang="tr-TR" dirty="0"/>
          </a:p>
        </p:txBody>
      </p:sp>
      <p:sp>
        <p:nvSpPr>
          <p:cNvPr id="3" name="Metin Yer Tutucusu 2"/>
          <p:cNvSpPr>
            <a:spLocks noGrp="1"/>
          </p:cNvSpPr>
          <p:nvPr>
            <p:ph type="body" idx="1"/>
          </p:nvPr>
        </p:nvSpPr>
        <p:spPr>
          <a:xfrm>
            <a:off x="942975" y="3228975"/>
            <a:ext cx="7915275" cy="1811807"/>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2</a:t>
            </a:r>
            <a:r>
              <a:rPr lang="tr-TR" b="1" dirty="0" smtClean="0">
                <a:solidFill>
                  <a:srgbClr val="FF0000"/>
                </a:solidFill>
                <a:latin typeface="Times New Roman" panose="02020603050405020304" pitchFamily="18" charset="0"/>
                <a:cs typeface="Times New Roman" panose="02020603050405020304" pitchFamily="18" charset="0"/>
              </a:rPr>
              <a:t>. Süre </a:t>
            </a:r>
            <a:r>
              <a:rPr lang="tr-TR" b="1" dirty="0">
                <a:solidFill>
                  <a:srgbClr val="FF0000"/>
                </a:solidFill>
                <a:latin typeface="Times New Roman" panose="02020603050405020304" pitchFamily="18" charset="0"/>
                <a:cs typeface="Times New Roman" panose="02020603050405020304" pitchFamily="18" charset="0"/>
              </a:rPr>
              <a:t>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Yapılan üretim için fiilen çalışılan direkt işçilik süresinin aynı üretim için çalışılması öngörülen standart direkt işçilik süresinden farklı olması nedeniyle ortaya çıkan sapmaya “süre sapması” denir.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400" b="1" dirty="0">
                <a:solidFill>
                  <a:prstClr val="black">
                    <a:lumMod val="95000"/>
                    <a:lumOff val="5000"/>
                  </a:prstClr>
                </a:solidFill>
                <a:latin typeface="Times New Roman" panose="02020603050405020304" pitchFamily="18" charset="0"/>
                <a:cs typeface="Times New Roman" panose="02020603050405020304" pitchFamily="18" charset="0"/>
              </a:rPr>
              <a:t>Süre Sapması = (Fiili Süre - Standart Süre) x Standart Ücret</a:t>
            </a:r>
          </a:p>
        </p:txBody>
      </p:sp>
    </p:spTree>
    <p:extLst>
      <p:ext uri="{BB962C8B-B14F-4D97-AF65-F5344CB8AC3E}">
        <p14:creationId xmlns:p14="http://schemas.microsoft.com/office/powerpoint/2010/main" val="7860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8750" y="308914"/>
            <a:ext cx="6970748"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Genel Üretim Giderleri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Sapmaları…</a:t>
            </a:r>
            <a:endParaRPr lang="tr-TR" sz="2400"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771649" y="3057524"/>
            <a:ext cx="6943725" cy="1983257"/>
          </a:xfrm>
        </p:spPr>
        <p:txBody>
          <a:bodyPr/>
          <a:lstStyle/>
          <a:p>
            <a:pPr mar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Genel üretim giderleri için standartlar oluşturulurken,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her bir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mamulden bir birim üretmek için seçilen iş ölçüsünden kaç birim kullanılması gerektiği araştırılır.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Her bir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mamulün birimi başına genel üretim giderlerinden düşen standart payların hesaplanmasında kullanılacak </a:t>
            </a:r>
            <a:r>
              <a:rPr lang="tr-TR" dirty="0">
                <a:solidFill>
                  <a:srgbClr val="FF0000"/>
                </a:solidFill>
                <a:latin typeface="Times New Roman" panose="02020603050405020304" pitchFamily="18" charset="0"/>
                <a:cs typeface="Times New Roman" panose="02020603050405020304" pitchFamily="18" charset="0"/>
              </a:rPr>
              <a:t>“mamul başına standart iş birimi sayıları”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tespit edilir. </a:t>
            </a:r>
          </a:p>
        </p:txBody>
      </p:sp>
    </p:spTree>
    <p:extLst>
      <p:ext uri="{BB962C8B-B14F-4D97-AF65-F5344CB8AC3E}">
        <p14:creationId xmlns:p14="http://schemas.microsoft.com/office/powerpoint/2010/main" val="95748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2" y="308914"/>
            <a:ext cx="6670711"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Genel Üretim Giderleri Sapmaları…</a:t>
            </a:r>
            <a:endParaRPr lang="tr-TR" dirty="0"/>
          </a:p>
        </p:txBody>
      </p:sp>
      <p:sp>
        <p:nvSpPr>
          <p:cNvPr id="3" name="Metin Yer Tutucusu 2"/>
          <p:cNvSpPr>
            <a:spLocks noGrp="1"/>
          </p:cNvSpPr>
          <p:nvPr>
            <p:ph type="body" idx="1"/>
          </p:nvPr>
        </p:nvSpPr>
        <p:spPr>
          <a:xfrm>
            <a:off x="457200" y="3214687"/>
            <a:ext cx="8358187" cy="1811807"/>
          </a:xfrm>
        </p:spPr>
        <p:txBody>
          <a:bodyPr/>
          <a:lstStyle/>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1. Bütçe </a:t>
            </a:r>
            <a:r>
              <a:rPr lang="tr-TR" b="1" dirty="0">
                <a:solidFill>
                  <a:srgbClr val="FF0000"/>
                </a:solidFill>
                <a:latin typeface="Times New Roman" panose="02020603050405020304" pitchFamily="18" charset="0"/>
                <a:cs typeface="Times New Roman" panose="02020603050405020304" pitchFamily="18" charset="0"/>
              </a:rPr>
              <a:t>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Gerçekleşen (fiili) genel üretim giderlerinin, fiili iş birimleri sayısı (fiili iş hacmi) için bütçelenmiş genel üretim giderlerinden farklı olması nedeniyle ortaya çıkan sapmaya </a:t>
            </a:r>
            <a:r>
              <a:rPr lang="tr-TR" b="1" dirty="0">
                <a:solidFill>
                  <a:prstClr val="black">
                    <a:lumMod val="95000"/>
                    <a:lumOff val="5000"/>
                  </a:prstClr>
                </a:solidFill>
                <a:latin typeface="Times New Roman" panose="02020603050405020304" pitchFamily="18" charset="0"/>
                <a:cs typeface="Times New Roman" panose="02020603050405020304" pitchFamily="18" charset="0"/>
              </a:rPr>
              <a:t>“bütçe 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denir.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Bütçe Sapması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Fiili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GÜG)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Fiili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İş Hacmi İçin Bütçelenmiş GÜG)</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513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2974" y="176123"/>
            <a:ext cx="6357939"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Genel Üretim Giderleri Sapmaları…</a:t>
            </a:r>
            <a:endParaRPr lang="tr-TR" dirty="0"/>
          </a:p>
        </p:txBody>
      </p:sp>
      <p:sp>
        <p:nvSpPr>
          <p:cNvPr id="3" name="Metin Yer Tutucusu 2"/>
          <p:cNvSpPr>
            <a:spLocks noGrp="1"/>
          </p:cNvSpPr>
          <p:nvPr>
            <p:ph type="body" idx="1"/>
          </p:nvPr>
        </p:nvSpPr>
        <p:spPr>
          <a:xfrm>
            <a:off x="942974" y="1428749"/>
            <a:ext cx="7629525" cy="4100513"/>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2</a:t>
            </a:r>
            <a:r>
              <a:rPr lang="tr-TR" b="1" dirty="0" smtClean="0">
                <a:solidFill>
                  <a:srgbClr val="FF0000"/>
                </a:solidFill>
                <a:latin typeface="Times New Roman" panose="02020603050405020304" pitchFamily="18" charset="0"/>
                <a:cs typeface="Times New Roman" panose="02020603050405020304" pitchFamily="18" charset="0"/>
              </a:rPr>
              <a:t>. Verim </a:t>
            </a:r>
            <a:r>
              <a:rPr lang="tr-TR" b="1" dirty="0">
                <a:solidFill>
                  <a:srgbClr val="FF0000"/>
                </a:solidFill>
                <a:latin typeface="Times New Roman" panose="02020603050405020304" pitchFamily="18" charset="0"/>
                <a:cs typeface="Times New Roman" panose="02020603050405020304" pitchFamily="18" charset="0"/>
              </a:rPr>
              <a:t>Sapması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İş birimlerinin kullanımındaki fiili verimin standart verimden farklı olmasının genel üretim giderleri üzerindeki etkisi verim sapmasıyla ölçülür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“Verim sapması”, fiilen harcanan iş birimleri sayısının, elde edilen üretim için harcanmış olması gereken standart iş birimleri sayısından farklı bulunması nedeniyle, genel üretim giderlerinde ortaya çıkmış artışları veya sağlanmış tasarrufları gösterir.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Değişken </a:t>
            </a:r>
            <a:r>
              <a:rPr lang="tr-TR" dirty="0">
                <a:solidFill>
                  <a:prstClr val="black">
                    <a:lumMod val="95000"/>
                    <a:lumOff val="5000"/>
                  </a:prstClr>
                </a:solidFill>
                <a:latin typeface="Times New Roman" panose="02020603050405020304" pitchFamily="18" charset="0"/>
                <a:cs typeface="Times New Roman" panose="02020603050405020304" pitchFamily="18" charset="0"/>
              </a:rPr>
              <a:t>genel üretim giderleri ile ilgilidir.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Verim Sapması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(Fiili İş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Hacmi İçin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Bütçelenmiş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GÜG)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Standart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İş Hacmi İçin Bütçelenmiş GÜG)</a:t>
            </a:r>
          </a:p>
        </p:txBody>
      </p:sp>
    </p:spTree>
    <p:extLst>
      <p:ext uri="{BB962C8B-B14F-4D97-AF65-F5344CB8AC3E}">
        <p14:creationId xmlns:p14="http://schemas.microsoft.com/office/powerpoint/2010/main" val="27607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57263" y="3657600"/>
            <a:ext cx="7743825" cy="1383182"/>
          </a:xfrm>
        </p:spPr>
        <p:txBody>
          <a:bodyPr/>
          <a:lstStyle/>
          <a:p>
            <a:pPr marL="0" indent="0">
              <a:buNone/>
            </a:pPr>
            <a:r>
              <a:rPr lang="tr-TR" sz="2800" b="1" dirty="0">
                <a:solidFill>
                  <a:prstClr val="black">
                    <a:lumMod val="95000"/>
                    <a:lumOff val="5000"/>
                  </a:prstClr>
                </a:solidFill>
                <a:latin typeface="Times New Roman" panose="02020603050405020304" pitchFamily="18" charset="0"/>
                <a:cs typeface="Times New Roman" panose="02020603050405020304" pitchFamily="18" charset="0"/>
              </a:rPr>
              <a:t> 4- Farklı temel ve seviyelerde sapma analizi </a:t>
            </a:r>
            <a:r>
              <a:rPr lang="tr-TR" sz="2800" b="1" dirty="0" smtClean="0">
                <a:solidFill>
                  <a:prstClr val="black">
                    <a:lumMod val="95000"/>
                    <a:lumOff val="5000"/>
                  </a:prstClr>
                </a:solidFill>
                <a:latin typeface="Times New Roman" panose="02020603050405020304" pitchFamily="18" charset="0"/>
                <a:cs typeface="Times New Roman" panose="02020603050405020304" pitchFamily="18" charset="0"/>
              </a:rPr>
              <a:t>ve</a:t>
            </a:r>
          </a:p>
          <a:p>
            <a:pPr marL="0" indent="0">
              <a:buNone/>
            </a:pPr>
            <a:r>
              <a:rPr lang="tr-TR"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tr-TR" sz="2800" b="1" dirty="0" smtClean="0">
                <a:solidFill>
                  <a:prstClr val="black">
                    <a:lumMod val="95000"/>
                    <a:lumOff val="5000"/>
                  </a:prstClr>
                </a:solidFill>
                <a:latin typeface="Times New Roman" panose="02020603050405020304" pitchFamily="18" charset="0"/>
                <a:cs typeface="Times New Roman" panose="02020603050405020304" pitchFamily="18" charset="0"/>
              </a:rPr>
              <a:t>     yorumları</a:t>
            </a:r>
            <a:endParaRPr lang="tr-TR" sz="2800" b="1"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66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8688" y="318998"/>
            <a:ext cx="6086475"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Genel Üretim Giderleri Sapmaları…</a:t>
            </a:r>
            <a:endParaRPr lang="tr-TR" dirty="0"/>
          </a:p>
        </p:txBody>
      </p:sp>
      <p:sp>
        <p:nvSpPr>
          <p:cNvPr id="3" name="Metin Yer Tutucusu 2"/>
          <p:cNvSpPr>
            <a:spLocks noGrp="1"/>
          </p:cNvSpPr>
          <p:nvPr>
            <p:ph type="body" idx="1"/>
          </p:nvPr>
        </p:nvSpPr>
        <p:spPr>
          <a:xfrm>
            <a:off x="928688" y="2614612"/>
            <a:ext cx="7658100" cy="2426169"/>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3</a:t>
            </a:r>
            <a:r>
              <a:rPr lang="tr-TR" b="1" dirty="0" smtClean="0">
                <a:solidFill>
                  <a:srgbClr val="FF0000"/>
                </a:solidFill>
                <a:latin typeface="Times New Roman" panose="02020603050405020304" pitchFamily="18" charset="0"/>
                <a:cs typeface="Times New Roman" panose="02020603050405020304" pitchFamily="18" charset="0"/>
              </a:rPr>
              <a:t>. Kapasite Sapması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Fiili </a:t>
            </a:r>
            <a:r>
              <a:rPr lang="tr-TR" dirty="0">
                <a:solidFill>
                  <a:prstClr val="black">
                    <a:lumMod val="95000"/>
                    <a:lumOff val="5000"/>
                  </a:prstClr>
                </a:solidFill>
                <a:latin typeface="Times New Roman" panose="02020603050405020304" pitchFamily="18" charset="0"/>
                <a:cs typeface="Times New Roman" panose="02020603050405020304" pitchFamily="18" charset="0"/>
              </a:rPr>
              <a:t>üretimin bütçelenmiş üretimden farklı olması nedeniyle mamul maliyetlerine yüklenememiş veya fazla yüklenmiş sabit genel üretim giderleri tutarını gösteren sapmaya kapasite sapması adı verilir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Kapasite Sapması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Standart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İş Hacmi İçin Bütçelenmiş GÜG) - (</a:t>
            </a:r>
            <a:r>
              <a:rPr lang="tr-TR" sz="2200" b="1" dirty="0">
                <a:solidFill>
                  <a:prstClr val="black">
                    <a:lumMod val="95000"/>
                    <a:lumOff val="5000"/>
                  </a:prstClr>
                </a:solidFill>
                <a:latin typeface="Times New Roman" panose="02020603050405020304" pitchFamily="18" charset="0"/>
                <a:cs typeface="Times New Roman" panose="02020603050405020304" pitchFamily="18" charset="0"/>
              </a:rPr>
              <a:t>Üretilen </a:t>
            </a:r>
            <a:r>
              <a:rPr lang="tr-TR" sz="2200" b="1" dirty="0" smtClean="0">
                <a:solidFill>
                  <a:prstClr val="black">
                    <a:lumMod val="95000"/>
                    <a:lumOff val="5000"/>
                  </a:prstClr>
                </a:solidFill>
                <a:latin typeface="Times New Roman" panose="02020603050405020304" pitchFamily="18" charset="0"/>
                <a:cs typeface="Times New Roman" panose="02020603050405020304" pitchFamily="18" charset="0"/>
              </a:rPr>
              <a:t>Mamullerin Maliyetindeki Toplam Standart GÜG)</a:t>
            </a:r>
          </a:p>
        </p:txBody>
      </p:sp>
    </p:spTree>
    <p:extLst>
      <p:ext uri="{BB962C8B-B14F-4D97-AF65-F5344CB8AC3E}">
        <p14:creationId xmlns:p14="http://schemas.microsoft.com/office/powerpoint/2010/main" val="109413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698208" y="3714749"/>
            <a:ext cx="4191000" cy="1740369"/>
          </a:xfrm>
        </p:spPr>
        <p:txBody>
          <a:bodyPr/>
          <a:lstStyle/>
          <a:p>
            <a:pPr marL="0" indent="0" algn="ctr">
              <a:buNone/>
            </a:pPr>
            <a:r>
              <a:rPr lang="tr-TR" sz="2400" b="1" dirty="0" smtClean="0">
                <a:latin typeface="Times New Roman" panose="02020603050405020304" pitchFamily="18" charset="0"/>
                <a:cs typeface="Times New Roman" panose="02020603050405020304" pitchFamily="18" charset="0"/>
              </a:rPr>
              <a:t>ÖRNEK UYGULAMALAR</a:t>
            </a:r>
            <a:endParaRPr lang="tr-TR" sz="24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50147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71524" y="1357782"/>
            <a:ext cx="7972425" cy="4128618"/>
          </a:xfrm>
        </p:spPr>
        <p:txBody>
          <a:bodyPr/>
          <a:lstStyle/>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Örnek 1: </a:t>
            </a:r>
            <a:r>
              <a:rPr lang="tr-TR" dirty="0" err="1" smtClean="0">
                <a:latin typeface="Times New Roman" panose="02020603050405020304" pitchFamily="18" charset="0"/>
                <a:cs typeface="Times New Roman" panose="02020603050405020304" pitchFamily="18" charset="0"/>
              </a:rPr>
              <a:t>İşyapmaz</a:t>
            </a:r>
            <a:r>
              <a:rPr lang="tr-TR" dirty="0" smtClean="0">
                <a:latin typeface="Times New Roman" panose="02020603050405020304" pitchFamily="18" charset="0"/>
                <a:cs typeface="Times New Roman" panose="02020603050405020304" pitchFamily="18" charset="0"/>
              </a:rPr>
              <a:t> Gıda A.Ş. Standart maliyet yöntemini uygulamaktadır. Dönem sonunda kapatma işlemlerini yapmadan önceki veriler aşağıdaki gibidir;</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710. Direkt İlk Madde ve Malzeme Giderleri			2.500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711. </a:t>
            </a:r>
            <a:r>
              <a:rPr lang="tr-TR" dirty="0">
                <a:latin typeface="Times New Roman" panose="02020603050405020304" pitchFamily="18" charset="0"/>
                <a:cs typeface="Times New Roman" panose="02020603050405020304" pitchFamily="18" charset="0"/>
              </a:rPr>
              <a:t>Direkt İlk Madde ve Malzeme </a:t>
            </a:r>
            <a:r>
              <a:rPr lang="tr-TR" dirty="0" smtClean="0">
                <a:latin typeface="Times New Roman" panose="02020603050405020304" pitchFamily="18" charset="0"/>
                <a:cs typeface="Times New Roman" panose="02020603050405020304" pitchFamily="18" charset="0"/>
              </a:rPr>
              <a:t>Giderleri Yansıtma	2.950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720. Direkt İşçilik Giderleri				3.000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721. Direkt İşçilik Giderleri Yansıtma			2.280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730. Genel Üretim Giderleri				4.400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731. Genel Üretim Giderleri Yansıtma 			3.770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151. Yarı Mamuller – Üretim		1.000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152. Mamuller				2.000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600. Yurtiçi Satışlar			9.000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620. Satılan Mamuller Maliyeti		6.000 TL</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14413" y="1943100"/>
            <a:ext cx="7586661" cy="3614738"/>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Analiz sonuçlarına göre ek bilgiler</a:t>
            </a:r>
            <a:r>
              <a:rPr lang="tr-TR" b="1" dirty="0" smtClean="0">
                <a:solidFill>
                  <a:srgbClr val="FF0000"/>
                </a:solidFill>
                <a:latin typeface="Times New Roman" panose="02020603050405020304" pitchFamily="18" charset="0"/>
                <a:cs typeface="Times New Roman" panose="02020603050405020304" pitchFamily="18" charset="0"/>
              </a:rPr>
              <a:t>;</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Direkt İlk Madde ve Malzeme Giderlerinde 180 TL’lik olumlu fiyat sapması ve 270 TL’lik olumlu miktar saptaması,</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Direkt İşçilik Giderlerinde 810 TL’lik olumsuz ücret saptaması ve 90 TL’lik olumlu süre saptaması,</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Genel Üretim Giderlerinde 630 TL’lik olumsuz saptamanın tamamının bütçe saptaması olduğu belirlenmiştir.</a:t>
            </a: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İstenenler;</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Gider hesapları ile yansıtma hesaplarını kapatarak sapmaları muhasebeleştiriniz.</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Sapmalara ilişkin kapatma kayıtlarını yapınız.</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Fiili maliyet sonuçlarına göre işletmenin satış karlılığı % kaçtır belirtiniz.</a:t>
            </a:r>
            <a:endParaRPr lang="tr-TR" sz="1800" dirty="0">
              <a:latin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07690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00100" y="1143000"/>
            <a:ext cx="7586663" cy="4186238"/>
          </a:xfrm>
        </p:spPr>
        <p:txBody>
          <a:bodyPr/>
          <a:lstStyle/>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711. DİMMG Yansıtma		2.950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710. DİMMG			2.500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712. DİMMG Fiyat Farkı		   180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713. DİMMG Miktar Farkı		   270</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721. DİG Yansıtma			2.280</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722. DİG Ücret Farkı		   810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720. DİG				3.000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723. DİG Süre Farkı		     90</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731. GÜG Yansıtma		3.770</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732. GÜG Bütçe Farkı		   630</a:t>
            </a:r>
          </a:p>
          <a:p>
            <a:pPr marL="0" indent="0">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730. GÜG			4.400</a:t>
            </a:r>
          </a:p>
          <a:p>
            <a:pPr marL="0" indent="0">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nSpc>
                <a:spcPct val="100000"/>
              </a:lnSpc>
              <a:spcBef>
                <a:spcPts val="0"/>
              </a:spcBef>
              <a:buNone/>
            </a:pPr>
            <a:endParaRPr lang="tr-TR" sz="1800" dirty="0" smtClean="0">
              <a:latin typeface="Times New Roman" panose="02020603050405020304" pitchFamily="18" charset="0"/>
              <a:cs typeface="Times New Roman" panose="02020603050405020304" pitchFamily="18" charset="0"/>
            </a:endParaRPr>
          </a:p>
          <a:p>
            <a:pPr marL="0" indent="0">
              <a:buNone/>
            </a:pPr>
            <a:r>
              <a:rPr lang="tr-TR" sz="1800" dirty="0" smtClean="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54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8712" y="2414588"/>
            <a:ext cx="7586663" cy="2626194"/>
          </a:xfrm>
        </p:spPr>
        <p:txBody>
          <a:bodyPr/>
          <a:lstStyle/>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Farkların ilgili hesaplara </a:t>
            </a:r>
            <a:r>
              <a:rPr lang="tr-TR" dirty="0" smtClean="0">
                <a:latin typeface="Times New Roman" panose="02020603050405020304" pitchFamily="18" charset="0"/>
                <a:cs typeface="Times New Roman" panose="02020603050405020304" pitchFamily="18" charset="0"/>
              </a:rPr>
              <a:t>dağıtılması</a:t>
            </a:r>
          </a:p>
          <a:p>
            <a:pPr marL="0" indent="0" algn="just">
              <a:lnSpc>
                <a:spcPct val="100000"/>
              </a:lnSpc>
              <a:spcBef>
                <a:spcPts val="0"/>
              </a:spcBef>
              <a:buNone/>
            </a:pPr>
            <a:endParaRPr lang="tr-TR"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a:solidFill>
                  <a:srgbClr val="FF0000"/>
                </a:solidFill>
                <a:latin typeface="Times New Roman" panose="02020603050405020304" pitchFamily="18" charset="0"/>
                <a:cs typeface="Times New Roman" panose="02020603050405020304" pitchFamily="18" charset="0"/>
              </a:rPr>
              <a:t>Toplam Üretim Sapması = DİMMG + DİG + GÜG</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			= </a:t>
            </a:r>
            <a:r>
              <a:rPr lang="tr-TR" b="1" dirty="0" smtClean="0">
                <a:latin typeface="Times New Roman" panose="02020603050405020304" pitchFamily="18" charset="0"/>
                <a:cs typeface="Times New Roman" panose="02020603050405020304" pitchFamily="18" charset="0"/>
              </a:rPr>
              <a:t>900 TL</a:t>
            </a:r>
            <a:endParaRPr lang="tr-TR"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151. Yarı Mamul  		900 x 1.000 / 9.000 = 100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152. Mamul			900 x 2.000 / 9.000 = 200 TL</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620. Satılan Mamul Maliyeti	900 x 6.000 / 9.000 = 600 TL</a:t>
            </a:r>
            <a:endParaRPr lang="tr-TR"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77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28713" y="1357781"/>
            <a:ext cx="7472361" cy="4114331"/>
          </a:xfrm>
        </p:spPr>
        <p:txBody>
          <a:bodyPr/>
          <a:lstStyle/>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Farkların üretim hesabına aktarılarak </a:t>
            </a:r>
            <a:r>
              <a:rPr lang="tr-TR" dirty="0" smtClean="0">
                <a:latin typeface="Times New Roman" panose="02020603050405020304" pitchFamily="18" charset="0"/>
                <a:cs typeface="Times New Roman" panose="02020603050405020304" pitchFamily="18" charset="0"/>
              </a:rPr>
              <a:t>kapatılması</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151. Yarı Mamuller			100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152. Mamuller			200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620. Satılan Mamuller Maliyeti	600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712. DİMMG Fiyat Farkı		180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713. DİMMG Miktar Farkı		270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723. DİG Süre Farkı		  90</a:t>
            </a: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722. DİG Ücret Farkı		810</a:t>
            </a: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732. GÜG Bütçe Farkı		630</a:t>
            </a:r>
          </a:p>
          <a:p>
            <a:pPr marL="0" indent="0" algn="just">
              <a:lnSpc>
                <a:spcPct val="100000"/>
              </a:lnSpc>
              <a:spcBef>
                <a:spcPts val="0"/>
              </a:spcBef>
              <a:buNone/>
            </a:pPr>
            <a:r>
              <a:rPr lang="tr-TR" sz="1800" dirty="0" smtClean="0">
                <a:latin typeface="Times New Roman" panose="02020603050405020304" pitchFamily="18" charset="0"/>
                <a:cs typeface="Times New Roman" panose="02020603050405020304" pitchFamily="18" charset="0"/>
              </a:rPr>
              <a:t>------------------- / --------------------</a:t>
            </a:r>
          </a:p>
          <a:p>
            <a:pPr marL="0" indent="0" algn="just">
              <a:lnSpc>
                <a:spcPct val="100000"/>
              </a:lnSpc>
              <a:spcBef>
                <a:spcPts val="0"/>
              </a:spcBef>
              <a:buNone/>
            </a:pPr>
            <a:r>
              <a:rPr lang="tr-TR" sz="1800" b="1" dirty="0" smtClean="0">
                <a:latin typeface="Times New Roman" panose="02020603050405020304" pitchFamily="18" charset="0"/>
                <a:cs typeface="Times New Roman" panose="02020603050405020304" pitchFamily="18" charset="0"/>
              </a:rPr>
              <a:t>c) </a:t>
            </a:r>
            <a:r>
              <a:rPr lang="tr-TR" sz="1800" dirty="0" smtClean="0">
                <a:latin typeface="Times New Roman" panose="02020603050405020304" pitchFamily="18" charset="0"/>
                <a:cs typeface="Times New Roman" panose="02020603050405020304" pitchFamily="18" charset="0"/>
              </a:rPr>
              <a:t>	600. Yurtiçi Satışlar			9.000</a:t>
            </a: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620. Satılan Mamuller Maliyeti	5.400</a:t>
            </a: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	</a:t>
            </a:r>
            <a:r>
              <a:rPr lang="tr-TR" sz="1800" dirty="0" smtClean="0">
                <a:solidFill>
                  <a:srgbClr val="FF0000"/>
                </a:solidFill>
                <a:latin typeface="Times New Roman" panose="02020603050405020304" pitchFamily="18" charset="0"/>
                <a:cs typeface="Times New Roman" panose="02020603050405020304" pitchFamily="18" charset="0"/>
              </a:rPr>
              <a:t>Brüt Kar				3.600  Karlılık % 40</a:t>
            </a:r>
            <a:endParaRPr lang="tr-TR"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55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44501" y="2214563"/>
            <a:ext cx="8085174" cy="3300411"/>
          </a:xfrm>
        </p:spPr>
        <p:txBody>
          <a:bodyPr/>
          <a:lstStyle/>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Örnek 2: </a:t>
            </a:r>
            <a:r>
              <a:rPr lang="tr-TR" dirty="0" err="1" smtClean="0">
                <a:latin typeface="Times New Roman" panose="02020603050405020304" pitchFamily="18" charset="0"/>
                <a:cs typeface="Times New Roman" panose="02020603050405020304" pitchFamily="18" charset="0"/>
              </a:rPr>
              <a:t>Malyemez</a:t>
            </a:r>
            <a:r>
              <a:rPr lang="tr-TR" dirty="0" smtClean="0">
                <a:latin typeface="Times New Roman" panose="02020603050405020304" pitchFamily="18" charset="0"/>
                <a:cs typeface="Times New Roman" panose="02020603050405020304" pitchFamily="18" charset="0"/>
              </a:rPr>
              <a:t> Gıda A.Ş. Standart maliyet yöntemini uygulayarak tek bir üretim bölümünde tek bir mamul üretmektedir. Buna göre işletmenin standart maliyet kartında yer alan bilgiler aşağıdaki gibidir.</a:t>
            </a:r>
          </a:p>
          <a:p>
            <a:pPr marL="0" indent="0" algn="just">
              <a:lnSpc>
                <a:spcPct val="100000"/>
              </a:lnSpc>
              <a:spcBef>
                <a:spcPts val="0"/>
              </a:spcBef>
              <a:buNone/>
            </a:pPr>
            <a:endParaRPr lang="tr-TR"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DİMMG (5 Kg/Adet x 75 TL/Kg)				375 TL/Adet</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DİG	(8 Saat/Adet x 45 TL/Saat)			360 TL/Adet</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GÜG							264 TL/Adet</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a)Değişken GÜG	(8 Saat/Adet x 18 TL/Saat) 144 TL/Adet</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b)Sabit GÜG        (8 Saat/Adet x 15 TL/Saat) 120 TL/Adet</a:t>
            </a:r>
          </a:p>
          <a:p>
            <a:pPr marL="0" indent="0" algn="just">
              <a:lnSpc>
                <a:spcPct val="100000"/>
              </a:lnSpc>
              <a:spcBef>
                <a:spcPts val="0"/>
              </a:spcBef>
              <a:buNone/>
            </a:pPr>
            <a:r>
              <a:rPr lang="tr-TR" dirty="0" smtClean="0">
                <a:solidFill>
                  <a:srgbClr val="FF0000"/>
                </a:solidFill>
                <a:latin typeface="Times New Roman" panose="02020603050405020304" pitchFamily="18" charset="0"/>
                <a:cs typeface="Times New Roman" panose="02020603050405020304" pitchFamily="18" charset="0"/>
              </a:rPr>
              <a:t>Mamulün standart birim maliyeti				999 TL/Adet</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08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28650" y="1300163"/>
            <a:ext cx="8186738" cy="4471987"/>
          </a:xfrm>
        </p:spPr>
        <p:txBody>
          <a:bodyPr/>
          <a:lstStyle/>
          <a:p>
            <a:pPr marL="0" indent="0" algn="just">
              <a:lnSpc>
                <a:spcPct val="100000"/>
              </a:lnSpc>
              <a:spcBef>
                <a:spcPts val="0"/>
              </a:spcBef>
              <a:buNone/>
            </a:pPr>
            <a:r>
              <a:rPr lang="tr-TR" dirty="0" err="1">
                <a:latin typeface="Times New Roman" panose="02020603050405020304" pitchFamily="18" charset="0"/>
                <a:cs typeface="Times New Roman" panose="02020603050405020304" pitchFamily="18" charset="0"/>
              </a:rPr>
              <a:t>Malyemez</a:t>
            </a:r>
            <a:r>
              <a:rPr lang="tr-TR" dirty="0">
                <a:latin typeface="Times New Roman" panose="02020603050405020304" pitchFamily="18" charset="0"/>
                <a:cs typeface="Times New Roman" panose="02020603050405020304" pitchFamily="18" charset="0"/>
              </a:rPr>
              <a:t> Gıda A.Ş</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2019 yılı Kasım ayına ait fiili çalışma sonuçları ise şöyledir;</a:t>
            </a:r>
            <a:endParaRPr lang="tr-TR" dirty="0">
              <a:latin typeface="Times New Roman" panose="02020603050405020304" pitchFamily="18" charset="0"/>
              <a:cs typeface="Times New Roman" panose="02020603050405020304" pitchFamily="18" charset="0"/>
            </a:endParaRP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Üretim miktarı					       4.000 Adet</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Satın alınan hammadde ve malzeme (18.500 Kg)	1.480.000 TL</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Direkt işçilik giderleri  (35.000 Saat)		1.470.000 TL</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Genel üretim giderleri				1.050.000 TL</a:t>
            </a:r>
          </a:p>
          <a:p>
            <a:pPr algn="just">
              <a:lnSpc>
                <a:spcPct val="100000"/>
              </a:lnSpc>
              <a:spcBef>
                <a:spcPts val="0"/>
              </a:spcBef>
              <a:buFontTx/>
              <a:buChar char="-"/>
            </a:pPr>
            <a:r>
              <a:rPr lang="tr-TR" dirty="0" smtClean="0">
                <a:latin typeface="Times New Roman" panose="02020603050405020304" pitchFamily="18" charset="0"/>
                <a:cs typeface="Times New Roman" panose="02020603050405020304" pitchFamily="18" charset="0"/>
              </a:rPr>
              <a:t>Üretimde kullanılan hammadde ve malzeme	     18.500 Kg</a:t>
            </a: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İstenilenler: </a:t>
            </a:r>
            <a:r>
              <a:rPr lang="tr-TR" dirty="0" smtClean="0">
                <a:latin typeface="Times New Roman" panose="02020603050405020304" pitchFamily="18" charset="0"/>
                <a:cs typeface="Times New Roman" panose="02020603050405020304" pitchFamily="18" charset="0"/>
              </a:rPr>
              <a:t>Hesaplamaları ve farkın (sapmanın) yönünü de açıkça göstererek işletmenin 2019 yılı Kasım ayına ait;</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DİMM Fiyat sapmasını</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DİMM Miktar sapmasını</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DİMM Toplam sapma tutarını</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DİG Ücret sapmasını</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DİG Süre sapmasını</a:t>
            </a:r>
          </a:p>
          <a:p>
            <a:pPr marL="457200" indent="-457200" algn="just">
              <a:lnSpc>
                <a:spcPct val="100000"/>
              </a:lnSpc>
              <a:spcBef>
                <a:spcPts val="0"/>
              </a:spcBef>
              <a:buAutoNum type="alphaLcParenR"/>
            </a:pPr>
            <a:r>
              <a:rPr lang="tr-TR" sz="1800" dirty="0" smtClean="0">
                <a:latin typeface="Times New Roman" panose="02020603050405020304" pitchFamily="18" charset="0"/>
                <a:cs typeface="Times New Roman" panose="02020603050405020304" pitchFamily="18" charset="0"/>
              </a:rPr>
              <a:t>DİG Toplam sapma tutarını bulunuz.</a:t>
            </a:r>
            <a:endParaRPr lang="tr-TR" sz="1800" dirty="0"/>
          </a:p>
        </p:txBody>
      </p:sp>
    </p:spTree>
    <p:extLst>
      <p:ext uri="{BB962C8B-B14F-4D97-AF65-F5344CB8AC3E}">
        <p14:creationId xmlns:p14="http://schemas.microsoft.com/office/powerpoint/2010/main" val="321868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2" y="323202"/>
            <a:ext cx="6442111"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Cevaplar…</a:t>
            </a:r>
          </a:p>
        </p:txBody>
      </p:sp>
      <p:sp>
        <p:nvSpPr>
          <p:cNvPr id="3" name="Metin Yer Tutucusu 2"/>
          <p:cNvSpPr>
            <a:spLocks noGrp="1"/>
          </p:cNvSpPr>
          <p:nvPr>
            <p:ph type="body" idx="1"/>
          </p:nvPr>
        </p:nvSpPr>
        <p:spPr>
          <a:xfrm>
            <a:off x="628649" y="2228850"/>
            <a:ext cx="8143875" cy="3429000"/>
          </a:xfrm>
        </p:spPr>
        <p:txBody>
          <a:bodyPr/>
          <a:lstStyle/>
          <a:p>
            <a:pPr marL="0" indent="0" algn="just">
              <a:lnSpc>
                <a:spcPct val="100000"/>
              </a:lnSpc>
              <a:spcBef>
                <a:spcPts val="0"/>
              </a:spcBef>
              <a:buNone/>
            </a:pPr>
            <a:r>
              <a:rPr lang="tr-TR" b="1" dirty="0" smtClean="0">
                <a:latin typeface="Times New Roman" panose="02020603050405020304" pitchFamily="18" charset="0"/>
                <a:cs typeface="Times New Roman" panose="02020603050405020304" pitchFamily="18" charset="0"/>
              </a:rPr>
              <a:t>a) </a:t>
            </a:r>
            <a:r>
              <a:rPr lang="tr-TR" dirty="0" smtClean="0">
                <a:latin typeface="Times New Roman" panose="02020603050405020304" pitchFamily="18" charset="0"/>
                <a:cs typeface="Times New Roman" panose="02020603050405020304" pitchFamily="18" charset="0"/>
              </a:rPr>
              <a:t>DİMMG Fiyat Sapması = (Fiili Fiyat – Standart Fiyat) x Fiili Miktar</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                                           =  (</a:t>
            </a:r>
            <a:r>
              <a:rPr lang="tr-TR" dirty="0" smtClean="0">
                <a:solidFill>
                  <a:schemeClr val="accent1">
                    <a:lumMod val="50000"/>
                  </a:schemeClr>
                </a:solidFill>
                <a:latin typeface="Times New Roman" panose="02020603050405020304" pitchFamily="18" charset="0"/>
                <a:cs typeface="Times New Roman" panose="02020603050405020304" pitchFamily="18" charset="0"/>
              </a:rPr>
              <a:t>80*  </a:t>
            </a:r>
            <a:r>
              <a:rPr lang="tr-TR" dirty="0" smtClean="0">
                <a:latin typeface="Times New Roman" panose="02020603050405020304" pitchFamily="18" charset="0"/>
                <a:cs typeface="Times New Roman" panose="02020603050405020304" pitchFamily="18" charset="0"/>
              </a:rPr>
              <a:t>-  75) x 18.500 = 92.500 </a:t>
            </a:r>
            <a:r>
              <a:rPr lang="tr-TR" b="1" dirty="0" smtClean="0">
                <a:solidFill>
                  <a:srgbClr val="FF0000"/>
                </a:solidFill>
                <a:latin typeface="Times New Roman" panose="02020603050405020304" pitchFamily="18" charset="0"/>
                <a:cs typeface="Times New Roman" panose="02020603050405020304" pitchFamily="18" charset="0"/>
              </a:rPr>
              <a:t>Olumsuz</a:t>
            </a:r>
            <a:r>
              <a:rPr lang="tr-TR" dirty="0" smtClean="0">
                <a:latin typeface="Times New Roman" panose="02020603050405020304" pitchFamily="18" charset="0"/>
                <a:cs typeface="Times New Roman" panose="02020603050405020304" pitchFamily="18" charset="0"/>
              </a:rPr>
              <a:t> sapma</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b="1" dirty="0">
                <a:solidFill>
                  <a:schemeClr val="accent1">
                    <a:lumMod val="50000"/>
                  </a:schemeClr>
                </a:solidFill>
                <a:latin typeface="Times New Roman" panose="02020603050405020304" pitchFamily="18" charset="0"/>
                <a:cs typeface="Times New Roman" panose="02020603050405020304" pitchFamily="18" charset="0"/>
              </a:rPr>
              <a:t>*Fiili Fiyat = 1.480.000 TL / 18.500 Kg = 80 TL/Kg</a:t>
            </a:r>
          </a:p>
          <a:p>
            <a:pPr marL="0" indent="0" algn="just">
              <a:lnSpc>
                <a:spcPct val="100000"/>
              </a:lnSpc>
              <a:spcBef>
                <a:spcPts val="0"/>
              </a:spcBef>
              <a:buNone/>
            </a:pPr>
            <a:endParaRPr lang="tr-TR"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latin typeface="Times New Roman" panose="02020603050405020304" pitchFamily="18" charset="0"/>
                <a:cs typeface="Times New Roman" panose="02020603050405020304" pitchFamily="18" charset="0"/>
              </a:rPr>
              <a:t>b) </a:t>
            </a:r>
            <a:r>
              <a:rPr lang="tr-TR" dirty="0" smtClean="0">
                <a:latin typeface="Times New Roman" panose="02020603050405020304" pitchFamily="18" charset="0"/>
                <a:cs typeface="Times New Roman" panose="02020603050405020304" pitchFamily="18" charset="0"/>
              </a:rPr>
              <a:t>DİMMG Miktar Sapması = (Fiili Miktar – Standart Miktar) x Standart Fiyat</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(18.500 – </a:t>
            </a:r>
            <a:r>
              <a:rPr lang="tr-TR" dirty="0" smtClean="0">
                <a:solidFill>
                  <a:schemeClr val="accent1">
                    <a:lumMod val="50000"/>
                  </a:schemeClr>
                </a:solidFill>
                <a:latin typeface="Times New Roman" panose="02020603050405020304" pitchFamily="18" charset="0"/>
                <a:cs typeface="Times New Roman" panose="02020603050405020304" pitchFamily="18" charset="0"/>
              </a:rPr>
              <a:t>20.000*</a:t>
            </a:r>
            <a:r>
              <a:rPr lang="tr-TR" dirty="0" smtClean="0">
                <a:latin typeface="Times New Roman" panose="02020603050405020304" pitchFamily="18" charset="0"/>
                <a:cs typeface="Times New Roman" panose="02020603050405020304" pitchFamily="18" charset="0"/>
              </a:rPr>
              <a:t>)  x  75 = 112.500 </a:t>
            </a:r>
            <a:r>
              <a:rPr lang="tr-TR" b="1" dirty="0" smtClean="0">
                <a:solidFill>
                  <a:schemeClr val="accent1">
                    <a:lumMod val="50000"/>
                  </a:schemeClr>
                </a:solidFill>
                <a:latin typeface="Times New Roman" panose="02020603050405020304" pitchFamily="18" charset="0"/>
                <a:cs typeface="Times New Roman" panose="02020603050405020304" pitchFamily="18" charset="0"/>
              </a:rPr>
              <a:t>Olumlu</a:t>
            </a:r>
          </a:p>
          <a:p>
            <a:pPr marL="0" indent="0" algn="just">
              <a:lnSpc>
                <a:spcPct val="100000"/>
              </a:lnSpc>
              <a:spcBef>
                <a:spcPts val="0"/>
              </a:spcBef>
              <a:buNone/>
            </a:pPr>
            <a:r>
              <a:rPr lang="tr-TR" b="1" dirty="0">
                <a:solidFill>
                  <a:schemeClr val="accent1">
                    <a:lumMod val="50000"/>
                  </a:schemeClr>
                </a:solidFill>
                <a:latin typeface="Times New Roman" panose="02020603050405020304" pitchFamily="18" charset="0"/>
                <a:cs typeface="Times New Roman" panose="02020603050405020304" pitchFamily="18" charset="0"/>
              </a:rPr>
              <a:t>	</a:t>
            </a:r>
            <a:r>
              <a:rPr lang="tr-TR" b="1" dirty="0" smtClean="0">
                <a:solidFill>
                  <a:schemeClr val="accent1">
                    <a:lumMod val="50000"/>
                  </a:schemeClr>
                </a:solidFill>
                <a:latin typeface="Times New Roman" panose="02020603050405020304" pitchFamily="18" charset="0"/>
                <a:cs typeface="Times New Roman" panose="02020603050405020304" pitchFamily="18" charset="0"/>
              </a:rPr>
              <a:t>*Standart Miktar = 4.000 Adet x 5 Kg = 20.000 Ad/Kg</a:t>
            </a:r>
          </a:p>
          <a:p>
            <a:pPr marL="0" indent="0" algn="just">
              <a:lnSpc>
                <a:spcPct val="100000"/>
              </a:lnSpc>
              <a:spcBef>
                <a:spcPts val="0"/>
              </a:spcBef>
              <a:buNone/>
            </a:pPr>
            <a:endParaRPr lang="tr-TR"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latin typeface="Times New Roman" panose="02020603050405020304" pitchFamily="18" charset="0"/>
                <a:cs typeface="Times New Roman" panose="02020603050405020304" pitchFamily="18" charset="0"/>
              </a:rPr>
              <a:t>c) </a:t>
            </a:r>
            <a:r>
              <a:rPr lang="tr-TR" dirty="0" smtClean="0">
                <a:latin typeface="Times New Roman" panose="02020603050405020304" pitchFamily="18" charset="0"/>
                <a:cs typeface="Times New Roman" panose="02020603050405020304" pitchFamily="18" charset="0"/>
              </a:rPr>
              <a:t>DİMMG Toplam Sapması = 92.500 </a:t>
            </a:r>
            <a:r>
              <a:rPr lang="tr-TR" dirty="0" smtClean="0">
                <a:solidFill>
                  <a:srgbClr val="FF0000"/>
                </a:solidFill>
                <a:latin typeface="Times New Roman" panose="02020603050405020304" pitchFamily="18" charset="0"/>
                <a:cs typeface="Times New Roman" panose="02020603050405020304" pitchFamily="18" charset="0"/>
              </a:rPr>
              <a:t>Olumsuz</a:t>
            </a:r>
          </a:p>
          <a:p>
            <a:pPr marL="0" indent="0" algn="just">
              <a:lnSpc>
                <a:spcPct val="100000"/>
              </a:lnSpc>
              <a:spcBef>
                <a:spcPts val="0"/>
              </a:spcBef>
              <a:buNone/>
            </a:pPr>
            <a:r>
              <a:rPr lang="tr-TR" dirty="0" smtClean="0">
                <a:latin typeface="Times New Roman" panose="02020603050405020304" pitchFamily="18" charset="0"/>
                <a:cs typeface="Times New Roman" panose="02020603050405020304" pitchFamily="18" charset="0"/>
              </a:rPr>
              <a:t>			</a:t>
            </a:r>
            <a:r>
              <a:rPr lang="tr-TR" u="sng" dirty="0" smtClean="0">
                <a:latin typeface="Times New Roman" panose="02020603050405020304" pitchFamily="18" charset="0"/>
                <a:cs typeface="Times New Roman" panose="02020603050405020304" pitchFamily="18" charset="0"/>
              </a:rPr>
              <a:t>     112.500 </a:t>
            </a:r>
            <a:r>
              <a:rPr lang="tr-TR" u="sng" dirty="0" smtClean="0">
                <a:solidFill>
                  <a:schemeClr val="accent1">
                    <a:lumMod val="75000"/>
                  </a:schemeClr>
                </a:solidFill>
                <a:latin typeface="Times New Roman" panose="02020603050405020304" pitchFamily="18" charset="0"/>
                <a:cs typeface="Times New Roman" panose="02020603050405020304" pitchFamily="18" charset="0"/>
              </a:rPr>
              <a:t>Olumlu </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20.000 </a:t>
            </a:r>
            <a:r>
              <a:rPr lang="tr-TR" dirty="0" smtClean="0">
                <a:solidFill>
                  <a:schemeClr val="accent1">
                    <a:lumMod val="75000"/>
                  </a:schemeClr>
                </a:solidFill>
                <a:latin typeface="Times New Roman" panose="02020603050405020304" pitchFamily="18" charset="0"/>
                <a:cs typeface="Times New Roman" panose="02020603050405020304" pitchFamily="18" charset="0"/>
              </a:rPr>
              <a:t>Olumlu</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17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0188" y="289788"/>
            <a:ext cx="6570698"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Maliyetler ve Sapma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Analizi…</a:t>
            </a:r>
            <a:endParaRPr lang="tr-TR" sz="2400"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500188" y="2228850"/>
            <a:ext cx="7200900" cy="3214688"/>
          </a:xfrm>
        </p:spPr>
        <p:txBody>
          <a:bodyPr/>
          <a:lstStyle/>
          <a:p>
            <a:pPr marL="0" indent="0" algn="just">
              <a:lnSpc>
                <a:spcPct val="100000"/>
              </a:lnSpc>
              <a:spcBef>
                <a:spcPts val="0"/>
              </a:spcBef>
              <a:buNone/>
            </a:pPr>
            <a:r>
              <a:rPr lang="tr-TR" b="1" dirty="0">
                <a:solidFill>
                  <a:srgbClr val="FF0000"/>
                </a:solidFill>
                <a:latin typeface="Times New Roman" panose="02020603050405020304" pitchFamily="18" charset="0"/>
                <a:cs typeface="Times New Roman" panose="02020603050405020304" pitchFamily="18" charset="0"/>
              </a:rPr>
              <a:t>Standart maliyetler;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dikkatli incelemeler sonucu saptanan ve öngörülen koşullar altında maliyetlerin ne kadar olması gerektiğini gösteren değerlerdir.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Fiili</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tr-TR" b="1" dirty="0" smtClean="0">
                <a:solidFill>
                  <a:srgbClr val="FF0000"/>
                </a:solidFill>
                <a:latin typeface="Times New Roman" panose="02020603050405020304" pitchFamily="18" charset="0"/>
                <a:cs typeface="Times New Roman" panose="02020603050405020304" pitchFamily="18" charset="0"/>
              </a:rPr>
              <a:t>Standart</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maliyet ayırımı; </a:t>
            </a: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FİİLİ MALİYETLER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STANDART MALİYETLER </a:t>
            </a:r>
          </a:p>
          <a:p>
            <a:pPr marL="0" indent="0" algn="just">
              <a:lnSpc>
                <a:spcPct val="100000"/>
              </a:lnSpc>
              <a:spcBef>
                <a:spcPts val="0"/>
              </a:spcBef>
              <a:buNone/>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Olanı			            Olması gerekeni </a:t>
            </a:r>
          </a:p>
          <a:p>
            <a:pPr marL="0" indent="0" algn="just">
              <a:lnSpc>
                <a:spcPct val="100000"/>
              </a:lnSpc>
              <a:spcBef>
                <a:spcPts val="0"/>
              </a:spcBef>
              <a:buNone/>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Geçmişe yöneliktir                              Geleceğe yöneliktir</a:t>
            </a:r>
          </a:p>
        </p:txBody>
      </p:sp>
    </p:spTree>
    <p:extLst>
      <p:ext uri="{BB962C8B-B14F-4D97-AF65-F5344CB8AC3E}">
        <p14:creationId xmlns:p14="http://schemas.microsoft.com/office/powerpoint/2010/main" val="583818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2" y="294626"/>
            <a:ext cx="6985036"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Cevaplar…</a:t>
            </a:r>
            <a:endParaRPr lang="tr-TR" dirty="0"/>
          </a:p>
        </p:txBody>
      </p:sp>
      <p:sp>
        <p:nvSpPr>
          <p:cNvPr id="3" name="Metin Yer Tutucusu 2"/>
          <p:cNvSpPr>
            <a:spLocks noGrp="1"/>
          </p:cNvSpPr>
          <p:nvPr>
            <p:ph type="body" idx="1"/>
          </p:nvPr>
        </p:nvSpPr>
        <p:spPr>
          <a:xfrm>
            <a:off x="442913" y="2028824"/>
            <a:ext cx="8415337" cy="3600451"/>
          </a:xfrm>
        </p:spPr>
        <p:txBody>
          <a:bodyPr/>
          <a:lstStyle/>
          <a:p>
            <a:pPr marL="0" indent="0" algn="just">
              <a:lnSpc>
                <a:spcPct val="100000"/>
              </a:lnSpc>
              <a:spcBef>
                <a:spcPts val="0"/>
              </a:spcBef>
              <a:buNone/>
            </a:pPr>
            <a:r>
              <a:rPr lang="tr-TR" b="1" dirty="0">
                <a:latin typeface="Times New Roman" panose="02020603050405020304" pitchFamily="18" charset="0"/>
                <a:cs typeface="Times New Roman" panose="02020603050405020304" pitchFamily="18" charset="0"/>
              </a:rPr>
              <a:t>d) </a:t>
            </a:r>
            <a:r>
              <a:rPr lang="tr-TR" dirty="0">
                <a:latin typeface="Times New Roman" panose="02020603050405020304" pitchFamily="18" charset="0"/>
                <a:cs typeface="Times New Roman" panose="02020603050405020304" pitchFamily="18" charset="0"/>
              </a:rPr>
              <a:t>DİG Ücret Sapması = (Fiili Ücret – Standart Ücret) x Fiili </a:t>
            </a:r>
            <a:r>
              <a:rPr lang="tr-TR" dirty="0" smtClean="0">
                <a:latin typeface="Times New Roman" panose="02020603050405020304" pitchFamily="18" charset="0"/>
                <a:cs typeface="Times New Roman" panose="02020603050405020304" pitchFamily="18" charset="0"/>
              </a:rPr>
              <a:t>Süre</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(42* - 45) x 35.000 Saat = 105.000 Olumlu sapma</a:t>
            </a:r>
          </a:p>
          <a:p>
            <a:pPr marL="0" indent="0" algn="just">
              <a:lnSpc>
                <a:spcPct val="100000"/>
              </a:lnSpc>
              <a:spcBef>
                <a:spcPts val="0"/>
              </a:spcBef>
              <a:buNone/>
            </a:pPr>
            <a:r>
              <a:rPr lang="tr-TR" dirty="0">
                <a:latin typeface="Times New Roman" panose="02020603050405020304" pitchFamily="18" charset="0"/>
                <a:cs typeface="Times New Roman" panose="02020603050405020304" pitchFamily="18" charset="0"/>
              </a:rPr>
              <a:t>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*Fiili Ücret = Direkt İşçilik Giderleri / Direkt İşçilik Giderleri Saat</a:t>
            </a:r>
          </a:p>
          <a:p>
            <a:pPr marL="0" indent="0" algn="just">
              <a:lnSpc>
                <a:spcPct val="100000"/>
              </a:lnSpc>
              <a:spcBef>
                <a:spcPts val="0"/>
              </a:spcBef>
              <a:buNone/>
            </a:pPr>
            <a:r>
              <a:rPr lang="tr-TR" b="1" dirty="0">
                <a:solidFill>
                  <a:schemeClr val="accent1">
                    <a:lumMod val="75000"/>
                  </a:schemeClr>
                </a:solidFill>
                <a:latin typeface="Times New Roman" panose="02020603050405020304" pitchFamily="18" charset="0"/>
                <a:cs typeface="Times New Roman" panose="02020603050405020304" pitchFamily="18" charset="0"/>
              </a:rPr>
              <a:t>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		= 1.470.000 TL / 35.000 Saat = 42 TL/Saat</a:t>
            </a:r>
          </a:p>
          <a:p>
            <a:pPr marL="0" indent="0" algn="just">
              <a:lnSpc>
                <a:spcPct val="100000"/>
              </a:lnSpc>
              <a:spcBef>
                <a:spcPts val="0"/>
              </a:spcBef>
              <a:buNone/>
            </a:pPr>
            <a:endParaRPr lang="tr-TR"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latin typeface="Times New Roman" panose="02020603050405020304" pitchFamily="18" charset="0"/>
                <a:cs typeface="Times New Roman" panose="02020603050405020304" pitchFamily="18" charset="0"/>
              </a:rPr>
              <a:t>e) </a:t>
            </a:r>
            <a:r>
              <a:rPr lang="tr-TR" dirty="0" smtClean="0">
                <a:latin typeface="Times New Roman" panose="02020603050405020304" pitchFamily="18" charset="0"/>
                <a:cs typeface="Times New Roman" panose="02020603050405020304" pitchFamily="18" charset="0"/>
              </a:rPr>
              <a:t>DİG Süre Sapması = (Fiili Süre – Standart Süre) x Standart Ücret</a:t>
            </a:r>
          </a:p>
          <a:p>
            <a:pPr marL="0" indent="0" algn="just">
              <a:lnSpc>
                <a:spcPct val="100000"/>
              </a:lnSpc>
              <a:spcBef>
                <a:spcPts val="0"/>
              </a:spcBef>
              <a:buNone/>
            </a:pP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	       =  </a:t>
            </a:r>
            <a:r>
              <a:rPr lang="tr-TR" dirty="0" smtClean="0">
                <a:latin typeface="Times New Roman" panose="02020603050405020304" pitchFamily="18" charset="0"/>
                <a:cs typeface="Times New Roman" panose="02020603050405020304" pitchFamily="18" charset="0"/>
              </a:rPr>
              <a:t>(35.000 – 32.000*) x 45 = 135.000 TL Olumsuz sapma</a:t>
            </a:r>
          </a:p>
          <a:p>
            <a:pPr marL="0" indent="0" algn="just">
              <a:lnSpc>
                <a:spcPct val="100000"/>
              </a:lnSpc>
              <a:spcBef>
                <a:spcPts val="0"/>
              </a:spcBef>
              <a:buNone/>
            </a:pPr>
            <a:r>
              <a:rPr lang="tr-TR" b="1" dirty="0">
                <a:latin typeface="Times New Roman" panose="02020603050405020304" pitchFamily="18" charset="0"/>
                <a:cs typeface="Times New Roman" panose="02020603050405020304" pitchFamily="18" charset="0"/>
              </a:rPr>
              <a:t>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*Standart Süre = Üretim Miktarı x 8 Saat</a:t>
            </a:r>
          </a:p>
          <a:p>
            <a:pPr marL="0" indent="0" algn="just">
              <a:lnSpc>
                <a:spcPct val="100000"/>
              </a:lnSpc>
              <a:spcBef>
                <a:spcPts val="0"/>
              </a:spcBef>
              <a:buNone/>
            </a:pPr>
            <a:r>
              <a:rPr lang="tr-TR" b="1" dirty="0">
                <a:solidFill>
                  <a:schemeClr val="accent1">
                    <a:lumMod val="75000"/>
                  </a:schemeClr>
                </a:solidFill>
                <a:latin typeface="Times New Roman" panose="02020603050405020304" pitchFamily="18" charset="0"/>
                <a:cs typeface="Times New Roman" panose="02020603050405020304" pitchFamily="18" charset="0"/>
              </a:rPr>
              <a:t>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			4.000 Adet x 8 Saat = 32.000</a:t>
            </a:r>
          </a:p>
          <a:p>
            <a:pPr marL="0" indent="0" algn="just">
              <a:lnSpc>
                <a:spcPct val="100000"/>
              </a:lnSpc>
              <a:spcBef>
                <a:spcPts val="0"/>
              </a:spcBef>
              <a:buNone/>
            </a:pPr>
            <a:endParaRPr lang="tr-TR"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latin typeface="Times New Roman" panose="02020603050405020304" pitchFamily="18" charset="0"/>
                <a:cs typeface="Times New Roman" panose="02020603050405020304" pitchFamily="18" charset="0"/>
              </a:rPr>
              <a:t>f) </a:t>
            </a:r>
            <a:r>
              <a:rPr lang="tr-TR" dirty="0" smtClean="0">
                <a:latin typeface="Times New Roman" panose="02020603050405020304" pitchFamily="18" charset="0"/>
                <a:cs typeface="Times New Roman" panose="02020603050405020304" pitchFamily="18" charset="0"/>
              </a:rPr>
              <a:t>DİG Toplam Sapması = 105.000 </a:t>
            </a:r>
            <a:r>
              <a:rPr lang="tr-TR" dirty="0" smtClean="0">
                <a:solidFill>
                  <a:schemeClr val="accent1">
                    <a:lumMod val="75000"/>
                  </a:schemeClr>
                </a:solidFill>
                <a:latin typeface="Times New Roman" panose="02020603050405020304" pitchFamily="18" charset="0"/>
                <a:cs typeface="Times New Roman" panose="02020603050405020304" pitchFamily="18" charset="0"/>
              </a:rPr>
              <a:t>Olumlu</a:t>
            </a:r>
            <a:r>
              <a:rPr lang="tr-TR" dirty="0" smtClean="0">
                <a:latin typeface="Times New Roman" panose="02020603050405020304" pitchFamily="18" charset="0"/>
                <a:cs typeface="Times New Roman" panose="02020603050405020304" pitchFamily="18" charset="0"/>
              </a:rPr>
              <a:t> + 135.000 </a:t>
            </a:r>
            <a:r>
              <a:rPr lang="tr-TR" dirty="0" smtClean="0">
                <a:solidFill>
                  <a:srgbClr val="FF0000"/>
                </a:solidFill>
                <a:latin typeface="Times New Roman" panose="02020603050405020304" pitchFamily="18" charset="0"/>
                <a:cs typeface="Times New Roman" panose="02020603050405020304" pitchFamily="18" charset="0"/>
              </a:rPr>
              <a:t>Olumsuz</a:t>
            </a:r>
            <a:r>
              <a:rPr lang="tr-TR" dirty="0" smtClean="0">
                <a:latin typeface="Times New Roman" panose="02020603050405020304" pitchFamily="18" charset="0"/>
                <a:cs typeface="Times New Roman" panose="02020603050405020304" pitchFamily="18" charset="0"/>
              </a:rPr>
              <a:t> = 30.000 </a:t>
            </a:r>
            <a:r>
              <a:rPr lang="tr-TR" dirty="0" smtClean="0">
                <a:solidFill>
                  <a:srgbClr val="FF0000"/>
                </a:solidFill>
                <a:latin typeface="Times New Roman" panose="02020603050405020304" pitchFamily="18" charset="0"/>
                <a:cs typeface="Times New Roman" panose="02020603050405020304" pitchFamily="18" charset="0"/>
              </a:rPr>
              <a:t>Olumsuz</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55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6015" y="294627"/>
            <a:ext cx="6627848"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Maliyetler ve Sapma Analizi…</a:t>
            </a:r>
            <a:endParaRPr lang="tr-TR" dirty="0"/>
          </a:p>
        </p:txBody>
      </p:sp>
      <p:sp>
        <p:nvSpPr>
          <p:cNvPr id="3" name="Metin Yer Tutucusu 2"/>
          <p:cNvSpPr>
            <a:spLocks noGrp="1"/>
          </p:cNvSpPr>
          <p:nvPr>
            <p:ph type="body" idx="1"/>
          </p:nvPr>
        </p:nvSpPr>
        <p:spPr>
          <a:xfrm>
            <a:off x="1300163" y="2357438"/>
            <a:ext cx="7215187" cy="3128962"/>
          </a:xfrm>
        </p:spPr>
        <p:txBody>
          <a:bodyPr/>
          <a:lstStyle/>
          <a:p>
            <a:pPr marL="0" lv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a:solidFill>
                  <a:prstClr val="black">
                    <a:lumMod val="95000"/>
                    <a:lumOff val="5000"/>
                  </a:prstClr>
                </a:solidFill>
                <a:latin typeface="Times New Roman" panose="02020603050405020304" pitchFamily="18" charset="0"/>
                <a:cs typeface="Times New Roman" panose="02020603050405020304" pitchFamily="18" charset="0"/>
              </a:rPr>
              <a:t>2</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Tahmini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Standart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maliyet ayırımı</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TAHMİNİ </a:t>
            </a:r>
            <a:r>
              <a:rPr lang="tr-TR" b="1" u="sng" dirty="0">
                <a:solidFill>
                  <a:prstClr val="black">
                    <a:lumMod val="95000"/>
                    <a:lumOff val="5000"/>
                  </a:prstClr>
                </a:solidFill>
                <a:latin typeface="Times New Roman" panose="02020603050405020304" pitchFamily="18" charset="0"/>
                <a:cs typeface="Times New Roman" panose="02020603050405020304" pitchFamily="18" charset="0"/>
              </a:rPr>
              <a:t>MALİYETLER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STANDART </a:t>
            </a:r>
            <a:r>
              <a:rPr lang="tr-TR" b="1" u="sng" dirty="0">
                <a:solidFill>
                  <a:prstClr val="black">
                    <a:lumMod val="95000"/>
                    <a:lumOff val="5000"/>
                  </a:prstClr>
                </a:solidFill>
                <a:latin typeface="Times New Roman" panose="02020603050405020304" pitchFamily="18" charset="0"/>
                <a:cs typeface="Times New Roman" panose="02020603050405020304" pitchFamily="18" charset="0"/>
              </a:rPr>
              <a:t>MALİYETLER </a:t>
            </a:r>
          </a:p>
          <a:p>
            <a:pPr marL="0" lv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Maliyetlerin gelecekte ne kadar	Maliyetlerin gelecekte ne kadar</a:t>
            </a:r>
          </a:p>
          <a:p>
            <a:pPr marL="0" lv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beklendiğini ifade eder.		olması gerektiğini ifade eder.</a:t>
            </a: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3. </a:t>
            </a:r>
            <a:r>
              <a:rPr lang="tr-TR" dirty="0" smtClean="0">
                <a:solidFill>
                  <a:srgbClr val="FF0000"/>
                </a:solidFill>
                <a:latin typeface="Times New Roman" panose="02020603050405020304" pitchFamily="18" charset="0"/>
                <a:cs typeface="Times New Roman" panose="02020603050405020304" pitchFamily="18" charset="0"/>
              </a:rPr>
              <a:t>Standart </a:t>
            </a:r>
            <a:r>
              <a:rPr lang="tr-TR" dirty="0">
                <a:solidFill>
                  <a:srgbClr val="FF0000"/>
                </a:solidFill>
                <a:latin typeface="Times New Roman" panose="02020603050405020304" pitchFamily="18" charset="0"/>
                <a:cs typeface="Times New Roman" panose="02020603050405020304" pitchFamily="18" charset="0"/>
              </a:rPr>
              <a:t>Maliyetlerin </a:t>
            </a:r>
            <a:r>
              <a:rPr lang="tr-TR" b="1" dirty="0">
                <a:solidFill>
                  <a:srgbClr val="FF0000"/>
                </a:solidFill>
                <a:latin typeface="Times New Roman" panose="02020603050405020304" pitchFamily="18" charset="0"/>
                <a:cs typeface="Times New Roman" panose="02020603050405020304" pitchFamily="18" charset="0"/>
              </a:rPr>
              <a:t>Ana İşlevi</a:t>
            </a:r>
            <a:r>
              <a:rPr lang="tr-TR" dirty="0">
                <a:solidFill>
                  <a:prstClr val="black">
                    <a:lumMod val="95000"/>
                    <a:lumOff val="5000"/>
                  </a:prstClr>
                </a:solidFill>
                <a:latin typeface="Times New Roman" panose="02020603050405020304" pitchFamily="18" charset="0"/>
                <a:cs typeface="Times New Roman" panose="02020603050405020304" pitchFamily="18" charset="0"/>
              </a:rPr>
              <a:t>; standart maliyetler, fiili maliyetlerin karşılaştırılabileceği bir temel ölçü niteliğini taşımasıdır.</a:t>
            </a:r>
          </a:p>
          <a:p>
            <a:pPr marL="0" indent="0">
              <a:buNone/>
            </a:pPr>
            <a:endParaRPr lang="tr-TR" dirty="0"/>
          </a:p>
        </p:txBody>
      </p:sp>
    </p:spTree>
    <p:extLst>
      <p:ext uri="{BB962C8B-B14F-4D97-AF65-F5344CB8AC3E}">
        <p14:creationId xmlns:p14="http://schemas.microsoft.com/office/powerpoint/2010/main" val="360507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0162" y="251764"/>
            <a:ext cx="6100763"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Maliyetler ve Sapma Analizi…</a:t>
            </a:r>
            <a:endParaRPr lang="tr-TR" dirty="0"/>
          </a:p>
        </p:txBody>
      </p:sp>
      <p:sp>
        <p:nvSpPr>
          <p:cNvPr id="3" name="Metin Yer Tutucusu 2"/>
          <p:cNvSpPr>
            <a:spLocks noGrp="1"/>
          </p:cNvSpPr>
          <p:nvPr>
            <p:ph type="body" idx="1"/>
          </p:nvPr>
        </p:nvSpPr>
        <p:spPr>
          <a:xfrm>
            <a:off x="1300163" y="2371724"/>
            <a:ext cx="7429500" cy="3114676"/>
          </a:xfrm>
        </p:spPr>
        <p:txBody>
          <a:bodyPr/>
          <a:lstStyle/>
          <a:p>
            <a:pPr marL="0" indent="0" algn="just">
              <a:lnSpc>
                <a:spcPct val="100000"/>
              </a:lnSpc>
              <a:spcBef>
                <a:spcPts val="0"/>
              </a:spcBef>
              <a:buNone/>
            </a:pPr>
            <a:r>
              <a:rPr lang="tr-TR" b="1" dirty="0">
                <a:solidFill>
                  <a:prstClr val="black">
                    <a:lumMod val="95000"/>
                    <a:lumOff val="5000"/>
                  </a:prstClr>
                </a:solidFill>
                <a:latin typeface="Times New Roman" panose="02020603050405020304" pitchFamily="18" charset="0"/>
                <a:cs typeface="Times New Roman" panose="02020603050405020304" pitchFamily="18" charset="0"/>
              </a:rPr>
              <a:t>4</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Sapma: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Fiili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maliyet ile standart maliyet arasındaki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farktır. </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Fiili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maliyet standart maiyetten fazla ise </a:t>
            </a:r>
            <a:r>
              <a:rPr lang="tr-TR" dirty="0">
                <a:solidFill>
                  <a:srgbClr val="FF0000"/>
                </a:solidFill>
                <a:latin typeface="Times New Roman" panose="02020603050405020304" pitchFamily="18" charset="0"/>
                <a:cs typeface="Times New Roman" panose="02020603050405020304" pitchFamily="18" charset="0"/>
              </a:rPr>
              <a:t>“olumsuz sapma</a:t>
            </a:r>
            <a:r>
              <a:rPr lang="tr-TR" dirty="0" smtClean="0">
                <a:solidFill>
                  <a:srgbClr val="FF0000"/>
                </a:solidFill>
                <a:latin typeface="Times New Roman" panose="02020603050405020304" pitchFamily="18" charset="0"/>
                <a:cs typeface="Times New Roman" panose="02020603050405020304" pitchFamily="18" charset="0"/>
              </a:rPr>
              <a:t>”</a:t>
            </a:r>
          </a:p>
          <a:p>
            <a:pPr algn="just">
              <a:lnSpc>
                <a:spcPct val="100000"/>
              </a:lnSpc>
              <a:spcBef>
                <a:spcPts val="0"/>
              </a:spcBef>
              <a:buFont typeface="Wingdings" panose="05000000000000000000" pitchFamily="2" charset="2"/>
              <a:buChar char="ü"/>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fiili </a:t>
            </a:r>
            <a:r>
              <a:rPr lang="tr-TR" dirty="0">
                <a:solidFill>
                  <a:prstClr val="black">
                    <a:lumMod val="95000"/>
                    <a:lumOff val="5000"/>
                  </a:prstClr>
                </a:solidFill>
                <a:latin typeface="Times New Roman" panose="02020603050405020304" pitchFamily="18" charset="0"/>
                <a:cs typeface="Times New Roman" panose="02020603050405020304" pitchFamily="18" charset="0"/>
              </a:rPr>
              <a:t>maliyet standart maliyetten az ise, </a:t>
            </a:r>
            <a:r>
              <a:rPr lang="tr-TR" dirty="0">
                <a:solidFill>
                  <a:schemeClr val="accent1">
                    <a:lumMod val="75000"/>
                  </a:schemeClr>
                </a:solidFill>
                <a:latin typeface="Times New Roman" panose="02020603050405020304" pitchFamily="18" charset="0"/>
                <a:cs typeface="Times New Roman" panose="02020603050405020304" pitchFamily="18" charset="0"/>
              </a:rPr>
              <a:t>“olumlu sapma” </a:t>
            </a:r>
            <a:r>
              <a:rPr lang="tr-TR" dirty="0">
                <a:solidFill>
                  <a:prstClr val="black">
                    <a:lumMod val="95000"/>
                    <a:lumOff val="5000"/>
                  </a:prstClr>
                </a:solidFill>
                <a:latin typeface="Times New Roman" panose="02020603050405020304" pitchFamily="18" charset="0"/>
                <a:cs typeface="Times New Roman" panose="02020603050405020304" pitchFamily="18" charset="0"/>
              </a:rPr>
              <a:t>olarak nitelendirilir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5. </a:t>
            </a:r>
            <a:r>
              <a:rPr lang="tr-TR" dirty="0" smtClean="0">
                <a:solidFill>
                  <a:srgbClr val="FF0000"/>
                </a:solidFill>
                <a:latin typeface="Times New Roman" panose="02020603050405020304" pitchFamily="18" charset="0"/>
                <a:cs typeface="Times New Roman" panose="02020603050405020304" pitchFamily="18" charset="0"/>
              </a:rPr>
              <a:t>Standart </a:t>
            </a:r>
            <a:r>
              <a:rPr lang="tr-TR" dirty="0">
                <a:solidFill>
                  <a:srgbClr val="FF0000"/>
                </a:solidFill>
                <a:latin typeface="Times New Roman" panose="02020603050405020304" pitchFamily="18" charset="0"/>
                <a:cs typeface="Times New Roman" panose="02020603050405020304" pitchFamily="18" charset="0"/>
              </a:rPr>
              <a:t>maliyetlerin </a:t>
            </a:r>
            <a:r>
              <a:rPr lang="tr-TR" b="1" dirty="0">
                <a:solidFill>
                  <a:srgbClr val="FF0000"/>
                </a:solidFill>
                <a:latin typeface="Times New Roman" panose="02020603050405020304" pitchFamily="18" charset="0"/>
                <a:cs typeface="Times New Roman" panose="02020603050405020304" pitchFamily="18" charset="0"/>
              </a:rPr>
              <a:t>kullanılma alanı</a:t>
            </a:r>
            <a:r>
              <a:rPr lang="tr-TR" dirty="0">
                <a:solidFill>
                  <a:prstClr val="black">
                    <a:lumMod val="95000"/>
                    <a:lumOff val="5000"/>
                  </a:prstClr>
                </a:solidFill>
                <a:latin typeface="Times New Roman" panose="02020603050405020304" pitchFamily="18" charset="0"/>
                <a:cs typeface="Times New Roman" panose="02020603050405020304" pitchFamily="18" charset="0"/>
              </a:rPr>
              <a:t>; kullanılan maliyet unsuru girdiler ile bu girdilerden elde edilen çıktılar arasındaki bağlantıların standartlaştırılabildiği tüm faaliyetlerde, standart maliyetlerden yararlanma olanağı vardır. </a:t>
            </a:r>
          </a:p>
        </p:txBody>
      </p:sp>
    </p:spTree>
    <p:extLst>
      <p:ext uri="{BB962C8B-B14F-4D97-AF65-F5344CB8AC3E}">
        <p14:creationId xmlns:p14="http://schemas.microsoft.com/office/powerpoint/2010/main" val="364919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4438" y="323202"/>
            <a:ext cx="7013611"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Maliyetler ve Sapma Analizi…</a:t>
            </a:r>
            <a:endParaRPr lang="tr-TR" dirty="0"/>
          </a:p>
        </p:txBody>
      </p:sp>
      <p:sp>
        <p:nvSpPr>
          <p:cNvPr id="3" name="Metin Yer Tutucusu 2"/>
          <p:cNvSpPr>
            <a:spLocks noGrp="1"/>
          </p:cNvSpPr>
          <p:nvPr>
            <p:ph type="body" idx="1"/>
          </p:nvPr>
        </p:nvSpPr>
        <p:spPr>
          <a:xfrm>
            <a:off x="1214438" y="1800224"/>
            <a:ext cx="7472362" cy="3871914"/>
          </a:xfrm>
        </p:spPr>
        <p:txBody>
          <a:bodyPr/>
          <a:lstStyle/>
          <a:p>
            <a:pPr marL="0" indent="0" algn="just">
              <a:lnSpc>
                <a:spcPct val="100000"/>
              </a:lnSpc>
              <a:spcBef>
                <a:spcPts val="0"/>
              </a:spcBef>
              <a:buNone/>
            </a:pPr>
            <a:r>
              <a:rPr lang="tr-TR" dirty="0">
                <a:solidFill>
                  <a:srgbClr val="FF0000"/>
                </a:solidFill>
                <a:latin typeface="Times New Roman" panose="02020603050405020304" pitchFamily="18" charset="0"/>
                <a:cs typeface="Times New Roman" panose="02020603050405020304" pitchFamily="18" charset="0"/>
              </a:rPr>
              <a:t>Standart Maliyetlerin Türleri </a:t>
            </a:r>
            <a:endParaRPr lang="tr-TR"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1. </a:t>
            </a:r>
            <a:r>
              <a:rPr lang="tr-TR" dirty="0" smtClean="0">
                <a:solidFill>
                  <a:srgbClr val="FF0000"/>
                </a:solidFill>
                <a:latin typeface="Times New Roman" panose="02020603050405020304" pitchFamily="18" charset="0"/>
                <a:cs typeface="Times New Roman" panose="02020603050405020304" pitchFamily="18" charset="0"/>
              </a:rPr>
              <a:t>Sabit </a:t>
            </a:r>
            <a:r>
              <a:rPr lang="tr-TR" dirty="0">
                <a:solidFill>
                  <a:srgbClr val="FF0000"/>
                </a:solidFill>
                <a:latin typeface="Times New Roman" panose="02020603050405020304" pitchFamily="18" charset="0"/>
                <a:cs typeface="Times New Roman" panose="02020603050405020304" pitchFamily="18" charset="0"/>
              </a:rPr>
              <a:t>(baz</a:t>
            </a:r>
            <a:r>
              <a:rPr lang="tr-TR" dirty="0" smtClean="0">
                <a:solidFill>
                  <a:srgbClr val="FF0000"/>
                </a:solidFill>
                <a:latin typeface="Times New Roman" panose="02020603050405020304" pitchFamily="18" charset="0"/>
                <a:cs typeface="Times New Roman" panose="02020603050405020304" pitchFamily="18" charset="0"/>
              </a:rPr>
              <a:t>) Standart </a:t>
            </a:r>
            <a:r>
              <a:rPr lang="tr-TR" dirty="0">
                <a:solidFill>
                  <a:srgbClr val="FF0000"/>
                </a:solidFill>
                <a:latin typeface="Times New Roman" panose="02020603050405020304" pitchFamily="18" charset="0"/>
                <a:cs typeface="Times New Roman" panose="02020603050405020304" pitchFamily="18" charset="0"/>
              </a:rPr>
              <a:t>Maliyetler;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başlangıç koşullarına dayanılarak saptanan ve uzun yıllar boyunca değiştirilmeyen standart maliyetlerdir.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a:solidFill>
                  <a:prstClr val="black">
                    <a:lumMod val="95000"/>
                    <a:lumOff val="5000"/>
                  </a:prstClr>
                </a:solidFill>
                <a:latin typeface="Times New Roman" panose="02020603050405020304" pitchFamily="18" charset="0"/>
                <a:cs typeface="Times New Roman" panose="02020603050405020304" pitchFamily="18" charset="0"/>
              </a:rPr>
              <a:t>2. </a:t>
            </a:r>
            <a:r>
              <a:rPr lang="tr-TR" dirty="0" smtClean="0">
                <a:solidFill>
                  <a:srgbClr val="FF0000"/>
                </a:solidFill>
                <a:latin typeface="Times New Roman" panose="02020603050405020304" pitchFamily="18" charset="0"/>
                <a:cs typeface="Times New Roman" panose="02020603050405020304" pitchFamily="18" charset="0"/>
              </a:rPr>
              <a:t>İdeal </a:t>
            </a:r>
            <a:r>
              <a:rPr lang="tr-TR" dirty="0">
                <a:solidFill>
                  <a:srgbClr val="FF0000"/>
                </a:solidFill>
                <a:latin typeface="Times New Roman" panose="02020603050405020304" pitchFamily="18" charset="0"/>
                <a:cs typeface="Times New Roman" panose="02020603050405020304" pitchFamily="18" charset="0"/>
              </a:rPr>
              <a:t>(kuramsal) Standart Maliyetler</a:t>
            </a:r>
            <a:r>
              <a:rPr lang="tr-TR" dirty="0">
                <a:solidFill>
                  <a:prstClr val="black">
                    <a:lumMod val="95000"/>
                    <a:lumOff val="5000"/>
                  </a:prstClr>
                </a:solidFill>
                <a:latin typeface="Times New Roman" panose="02020603050405020304" pitchFamily="18" charset="0"/>
                <a:cs typeface="Times New Roman" panose="02020603050405020304" pitchFamily="18" charset="0"/>
              </a:rPr>
              <a:t>; herhangi bir verimsizlik ve aksaklığın bulunmadığı ideal koşullar altında olması gereken maliyetleri gösterir. Genellikle bir ölçüt olarak kullanılmaz</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a:solidFill>
                  <a:prstClr val="black">
                    <a:lumMod val="95000"/>
                    <a:lumOff val="5000"/>
                  </a:prstClr>
                </a:solidFill>
                <a:latin typeface="Times New Roman" panose="02020603050405020304" pitchFamily="18" charset="0"/>
                <a:cs typeface="Times New Roman" panose="02020603050405020304" pitchFamily="18" charset="0"/>
              </a:rPr>
              <a:t>3. </a:t>
            </a:r>
            <a:r>
              <a:rPr lang="tr-TR" dirty="0" smtClean="0">
                <a:solidFill>
                  <a:srgbClr val="FF0000"/>
                </a:solidFill>
                <a:latin typeface="Times New Roman" panose="02020603050405020304" pitchFamily="18" charset="0"/>
                <a:cs typeface="Times New Roman" panose="02020603050405020304" pitchFamily="18" charset="0"/>
              </a:rPr>
              <a:t>Ulaşılabilir </a:t>
            </a:r>
            <a:r>
              <a:rPr lang="tr-TR" dirty="0">
                <a:solidFill>
                  <a:srgbClr val="FF0000"/>
                </a:solidFill>
                <a:latin typeface="Times New Roman" panose="02020603050405020304" pitchFamily="18" charset="0"/>
                <a:cs typeface="Times New Roman" panose="02020603050405020304" pitchFamily="18" charset="0"/>
              </a:rPr>
              <a:t>Cari Standart Maliyetler</a:t>
            </a:r>
            <a:r>
              <a:rPr lang="tr-TR" dirty="0">
                <a:solidFill>
                  <a:prstClr val="black">
                    <a:lumMod val="95000"/>
                    <a:lumOff val="5000"/>
                  </a:prstClr>
                </a:solidFill>
                <a:latin typeface="Times New Roman" panose="02020603050405020304" pitchFamily="18" charset="0"/>
                <a:cs typeface="Times New Roman" panose="02020603050405020304" pitchFamily="18" charset="0"/>
              </a:rPr>
              <a:t>; mevcut veya beklenen koşullar altında rasyonel çalışıldığı takdirde maliyetlerin ne olması gerektiğini gösterir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25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924" y="323202"/>
            <a:ext cx="7472364"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Maliyet Yönteminin Gerektirdiği Çalışmalar…</a:t>
            </a:r>
            <a:endParaRPr lang="tr-TR" dirty="0"/>
          </a:p>
        </p:txBody>
      </p:sp>
      <p:pic>
        <p:nvPicPr>
          <p:cNvPr id="5" name="Resim 4"/>
          <p:cNvPicPr>
            <a:picLocks noChangeAspect="1"/>
          </p:cNvPicPr>
          <p:nvPr/>
        </p:nvPicPr>
        <p:blipFill>
          <a:blip r:embed="rId2"/>
          <a:stretch>
            <a:fillRect/>
          </a:stretch>
        </p:blipFill>
        <p:spPr>
          <a:xfrm>
            <a:off x="1157288" y="1357782"/>
            <a:ext cx="6858000" cy="4371506"/>
          </a:xfrm>
          <a:prstGeom prst="rect">
            <a:avLst/>
          </a:prstGeom>
        </p:spPr>
      </p:pic>
    </p:spTree>
    <p:extLst>
      <p:ext uri="{BB962C8B-B14F-4D97-AF65-F5344CB8AC3E}">
        <p14:creationId xmlns:p14="http://schemas.microsoft.com/office/powerpoint/2010/main" val="11458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120" y="280339"/>
            <a:ext cx="6634993"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Standart Maliyet Sapmalarının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Analizi…</a:t>
            </a:r>
            <a:endParaRPr lang="tr-TR" sz="2400"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1243013" y="1514475"/>
            <a:ext cx="7529512" cy="3971925"/>
          </a:xfrm>
        </p:spPr>
        <p:txBody>
          <a:bodyPr/>
          <a:lstStyle/>
          <a:p>
            <a:pPr mar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Ortaya çıkan sapmaların nedenlerine göre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çözümlenmesi gerekir.</a:t>
            </a:r>
          </a:p>
          <a:p>
            <a:pPr marL="0" indent="0" algn="just">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Tek </a:t>
            </a:r>
            <a:r>
              <a:rPr lang="tr-TR" dirty="0">
                <a:solidFill>
                  <a:prstClr val="black">
                    <a:lumMod val="95000"/>
                    <a:lumOff val="5000"/>
                  </a:prstClr>
                </a:solidFill>
                <a:latin typeface="Times New Roman" panose="02020603050405020304" pitchFamily="18" charset="0"/>
                <a:cs typeface="Times New Roman" panose="02020603050405020304" pitchFamily="18" charset="0"/>
              </a:rPr>
              <a:t>bir mamulün üretimini yapan ve mamul standart birim maliyeti 300 TL olan bir işletmede birim mamul üretilmiş ve fiili maliyet TL olarak gerçekleşmiştir.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Bu </a:t>
            </a:r>
            <a:r>
              <a:rPr lang="tr-TR" dirty="0">
                <a:solidFill>
                  <a:prstClr val="black">
                    <a:lumMod val="95000"/>
                    <a:lumOff val="5000"/>
                  </a:prstClr>
                </a:solidFill>
                <a:latin typeface="Times New Roman" panose="02020603050405020304" pitchFamily="18" charset="0"/>
                <a:cs typeface="Times New Roman" panose="02020603050405020304" pitchFamily="18" charset="0"/>
              </a:rPr>
              <a:t>durumda </a:t>
            </a:r>
            <a:r>
              <a:rPr lang="tr-TR" dirty="0">
                <a:solidFill>
                  <a:schemeClr val="accent1">
                    <a:lumMod val="75000"/>
                  </a:schemeClr>
                </a:solidFill>
                <a:latin typeface="Times New Roman" panose="02020603050405020304" pitchFamily="18" charset="0"/>
                <a:cs typeface="Times New Roman" panose="02020603050405020304" pitchFamily="18" charset="0"/>
              </a:rPr>
              <a:t>(300 x </a:t>
            </a:r>
            <a:r>
              <a:rPr lang="tr-TR" dirty="0" smtClean="0">
                <a:solidFill>
                  <a:schemeClr val="accent1">
                    <a:lumMod val="75000"/>
                  </a:schemeClr>
                </a:solidFill>
                <a:latin typeface="Times New Roman" panose="02020603050405020304" pitchFamily="18" charset="0"/>
                <a:cs typeface="Times New Roman" panose="02020603050405020304" pitchFamily="18" charset="0"/>
              </a:rPr>
              <a:t>1.000 =300.000) - (400.000) </a:t>
            </a:r>
            <a:r>
              <a:rPr lang="tr-TR" dirty="0">
                <a:solidFill>
                  <a:schemeClr val="accent1">
                    <a:lumMod val="75000"/>
                  </a:schemeClr>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100.000 TL </a:t>
            </a:r>
            <a:r>
              <a:rPr lang="tr-TR" b="1" dirty="0">
                <a:solidFill>
                  <a:srgbClr val="FF0000"/>
                </a:solidFill>
                <a:latin typeface="Times New Roman" panose="02020603050405020304" pitchFamily="18" charset="0"/>
                <a:cs typeface="Times New Roman" panose="02020603050405020304" pitchFamily="18" charset="0"/>
              </a:rPr>
              <a:t>olumsuz sapma </a:t>
            </a:r>
            <a:r>
              <a:rPr lang="tr-TR" dirty="0">
                <a:solidFill>
                  <a:prstClr val="black">
                    <a:lumMod val="95000"/>
                    <a:lumOff val="5000"/>
                  </a:prstClr>
                </a:solidFill>
                <a:latin typeface="Times New Roman" panose="02020603050405020304" pitchFamily="18" charset="0"/>
                <a:cs typeface="Times New Roman" panose="02020603050405020304" pitchFamily="18" charset="0"/>
              </a:rPr>
              <a:t>oluşmuştur.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Ancak</a:t>
            </a:r>
            <a:r>
              <a:rPr lang="tr-TR" dirty="0">
                <a:solidFill>
                  <a:prstClr val="black">
                    <a:lumMod val="95000"/>
                    <a:lumOff val="5000"/>
                  </a:prstClr>
                </a:solidFill>
                <a:latin typeface="Times New Roman" panose="02020603050405020304" pitchFamily="18" charset="0"/>
                <a:cs typeface="Times New Roman" panose="02020603050405020304" pitchFamily="18" charset="0"/>
              </a:rPr>
              <a:t>, bu sapma konusunda gerekli kontrol önlemlerinin alınabilmesi için, söz konusu sapmanın ne kadarının </a:t>
            </a:r>
            <a:r>
              <a:rPr lang="tr-TR" dirty="0">
                <a:solidFill>
                  <a:srgbClr val="FF0000"/>
                </a:solidFill>
                <a:latin typeface="Times New Roman" panose="02020603050405020304" pitchFamily="18" charset="0"/>
                <a:cs typeface="Times New Roman" panose="02020603050405020304" pitchFamily="18" charset="0"/>
              </a:rPr>
              <a:t>hangi esas üretim yerinde </a:t>
            </a:r>
            <a:r>
              <a:rPr lang="tr-TR" dirty="0">
                <a:solidFill>
                  <a:prstClr val="black">
                    <a:lumMod val="95000"/>
                    <a:lumOff val="5000"/>
                  </a:prstClr>
                </a:solidFill>
                <a:latin typeface="Times New Roman" panose="02020603050405020304" pitchFamily="18" charset="0"/>
                <a:cs typeface="Times New Roman" panose="02020603050405020304" pitchFamily="18" charset="0"/>
              </a:rPr>
              <a:t>ve </a:t>
            </a:r>
            <a:r>
              <a:rPr lang="tr-TR" dirty="0">
                <a:solidFill>
                  <a:srgbClr val="FF0000"/>
                </a:solidFill>
                <a:latin typeface="Times New Roman" panose="02020603050405020304" pitchFamily="18" charset="0"/>
                <a:cs typeface="Times New Roman" panose="02020603050405020304" pitchFamily="18" charset="0"/>
              </a:rPr>
              <a:t>hangi gider türünde </a:t>
            </a:r>
            <a:r>
              <a:rPr lang="tr-TR" dirty="0">
                <a:solidFill>
                  <a:prstClr val="black">
                    <a:lumMod val="95000"/>
                    <a:lumOff val="5000"/>
                  </a:prstClr>
                </a:solidFill>
                <a:latin typeface="Times New Roman" panose="02020603050405020304" pitchFamily="18" charset="0"/>
                <a:cs typeface="Times New Roman" panose="02020603050405020304" pitchFamily="18" charset="0"/>
              </a:rPr>
              <a:t>ortaya çıkmış olduğu bilinmelidir.</a:t>
            </a:r>
          </a:p>
        </p:txBody>
      </p:sp>
    </p:spTree>
    <p:extLst>
      <p:ext uri="{BB962C8B-B14F-4D97-AF65-F5344CB8AC3E}">
        <p14:creationId xmlns:p14="http://schemas.microsoft.com/office/powerpoint/2010/main" val="299960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502" y="323201"/>
            <a:ext cx="7654996" cy="513080"/>
          </a:xfrm>
        </p:spPr>
        <p:txBody>
          <a:bodyPr/>
          <a:lstStyle/>
          <a:p>
            <a:r>
              <a:rPr lang="tr-TR" sz="2400" dirty="0">
                <a:solidFill>
                  <a:srgbClr val="5B9BD5">
                    <a:lumMod val="75000"/>
                  </a:srgbClr>
                </a:solidFill>
                <a:latin typeface="Times New Roman" panose="02020603050405020304" pitchFamily="18" charset="0"/>
                <a:cs typeface="Times New Roman" panose="02020603050405020304" pitchFamily="18" charset="0"/>
              </a:rPr>
              <a:t>Direkt İlk Madde ve Malzeme </a:t>
            </a:r>
            <a:r>
              <a:rPr lang="tr-TR" sz="2400" dirty="0" smtClean="0">
                <a:solidFill>
                  <a:srgbClr val="5B9BD5">
                    <a:lumMod val="75000"/>
                  </a:srgbClr>
                </a:solidFill>
                <a:latin typeface="Times New Roman" panose="02020603050405020304" pitchFamily="18" charset="0"/>
                <a:cs typeface="Times New Roman" panose="02020603050405020304" pitchFamily="18" charset="0"/>
              </a:rPr>
              <a:t>Sapmaları…</a:t>
            </a:r>
            <a:endParaRPr lang="tr-TR" sz="2400" dirty="0">
              <a:solidFill>
                <a:srgbClr val="5B9BD5">
                  <a:lumMod val="75000"/>
                </a:srgbClr>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857250" y="2300288"/>
            <a:ext cx="7743826" cy="2740494"/>
          </a:xfrm>
        </p:spPr>
        <p:txBody>
          <a:bodyPr/>
          <a:lstStyle/>
          <a:p>
            <a:pPr marL="0" indent="0" algn="just">
              <a:lnSpc>
                <a:spcPct val="100000"/>
              </a:lnSpc>
              <a:spcBef>
                <a:spcPts val="0"/>
              </a:spcBef>
              <a:buNone/>
            </a:pPr>
            <a:r>
              <a:rPr lang="tr-TR" dirty="0">
                <a:solidFill>
                  <a:prstClr val="black">
                    <a:lumMod val="95000"/>
                    <a:lumOff val="5000"/>
                  </a:prstClr>
                </a:solidFill>
                <a:latin typeface="Times New Roman" panose="02020603050405020304" pitchFamily="18" charset="0"/>
                <a:cs typeface="Times New Roman" panose="02020603050405020304" pitchFamily="18" charset="0"/>
              </a:rPr>
              <a:t>Direkt ilk madde ve malzeme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giderlerinin (DİMM) tutarı, </a:t>
            </a:r>
            <a:r>
              <a:rPr lang="tr-TR" dirty="0">
                <a:solidFill>
                  <a:prstClr val="black">
                    <a:lumMod val="95000"/>
                    <a:lumOff val="5000"/>
                  </a:prstClr>
                </a:solidFill>
                <a:latin typeface="Times New Roman" panose="02020603050405020304" pitchFamily="18" charset="0"/>
                <a:cs typeface="Times New Roman" panose="02020603050405020304" pitchFamily="18" charset="0"/>
              </a:rPr>
              <a:t>bir yandan ilgili hammaddelerin alış fiyatlarına diğer yandan da bu maddelerin üretimde kullanılan miktarlarına bağlıdır. </a:t>
            </a: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b="1" dirty="0" smtClean="0">
                <a:solidFill>
                  <a:srgbClr val="FF0000"/>
                </a:solidFill>
                <a:latin typeface="Times New Roman" panose="02020603050405020304" pitchFamily="18" charset="0"/>
                <a:cs typeface="Times New Roman" panose="02020603050405020304" pitchFamily="18" charset="0"/>
              </a:rPr>
              <a:t>1. Fiyat sapması: </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Bir </a:t>
            </a:r>
            <a:r>
              <a:rPr lang="tr-TR" dirty="0">
                <a:solidFill>
                  <a:prstClr val="black">
                    <a:lumMod val="95000"/>
                    <a:lumOff val="5000"/>
                  </a:prstClr>
                </a:solidFill>
                <a:latin typeface="Times New Roman" panose="02020603050405020304" pitchFamily="18" charset="0"/>
                <a:cs typeface="Times New Roman" panose="02020603050405020304" pitchFamily="18" charset="0"/>
              </a:rPr>
              <a:t>hammadde için ödenen fiili fiyatın, o hammaddenin standart fiyatından farklı olmasıdır</a:t>
            </a: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Fiyat sapması = (</a:t>
            </a:r>
            <a:r>
              <a:rPr lang="tr-TR" sz="2400" b="1" dirty="0">
                <a:solidFill>
                  <a:prstClr val="black">
                    <a:lumMod val="95000"/>
                    <a:lumOff val="5000"/>
                  </a:prstClr>
                </a:solidFill>
                <a:latin typeface="Times New Roman" panose="02020603050405020304" pitchFamily="18" charset="0"/>
                <a:cs typeface="Times New Roman" panose="02020603050405020304" pitchFamily="18" charset="0"/>
              </a:rPr>
              <a:t>F</a:t>
            </a: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iili Fiyat - Standart Fiyat) </a:t>
            </a:r>
            <a:r>
              <a:rPr lang="tr-TR" sz="2400" b="1" dirty="0">
                <a:solidFill>
                  <a:prstClr val="black">
                    <a:lumMod val="95000"/>
                    <a:lumOff val="5000"/>
                  </a:prstClr>
                </a:solidFill>
                <a:latin typeface="Times New Roman" panose="02020603050405020304" pitchFamily="18" charset="0"/>
                <a:cs typeface="Times New Roman" panose="02020603050405020304" pitchFamily="18" charset="0"/>
              </a:rPr>
              <a:t>x </a:t>
            </a:r>
            <a:r>
              <a:rPr lang="tr-TR" sz="2400" b="1" dirty="0" smtClean="0">
                <a:solidFill>
                  <a:prstClr val="black">
                    <a:lumMod val="95000"/>
                    <a:lumOff val="5000"/>
                  </a:prstClr>
                </a:solidFill>
                <a:latin typeface="Times New Roman" panose="02020603050405020304" pitchFamily="18" charset="0"/>
                <a:cs typeface="Times New Roman" panose="02020603050405020304" pitchFamily="18" charset="0"/>
              </a:rPr>
              <a:t>Fiili Miktar</a:t>
            </a:r>
          </a:p>
          <a:p>
            <a:pPr marL="0" indent="0">
              <a:lnSpc>
                <a:spcPct val="100000"/>
              </a:lnSpc>
              <a:spcBef>
                <a:spcPts val="0"/>
              </a:spcBef>
              <a:buNone/>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389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12794</TotalTime>
  <Words>2106</Words>
  <Application>Microsoft Office PowerPoint</Application>
  <PresentationFormat>Ekran Gösterisi (4:3)</PresentationFormat>
  <Paragraphs>231</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30</vt:i4>
      </vt:variant>
    </vt:vector>
  </HeadingPairs>
  <TitlesOfParts>
    <vt:vector size="38" baseType="lpstr">
      <vt:lpstr>ＭＳ Ｐゴシック</vt:lpstr>
      <vt:lpstr>Arial</vt:lpstr>
      <vt:lpstr>Calibri</vt:lpstr>
      <vt:lpstr>Times New Roman</vt:lpstr>
      <vt:lpstr>Wingdings</vt:lpstr>
      <vt:lpstr>ekonomi</vt:lpstr>
      <vt:lpstr>1_Rics</vt:lpstr>
      <vt:lpstr>h.t.</vt:lpstr>
      <vt:lpstr>PowerPoint Sunusu</vt:lpstr>
      <vt:lpstr>PowerPoint Sunusu</vt:lpstr>
      <vt:lpstr>Standart Maliyetler ve Sapma Analizi…</vt:lpstr>
      <vt:lpstr>Standart Maliyetler ve Sapma Analizi…</vt:lpstr>
      <vt:lpstr>Standart Maliyetler ve Sapma Analizi…</vt:lpstr>
      <vt:lpstr>Standart Maliyetler ve Sapma Analizi…</vt:lpstr>
      <vt:lpstr>Standart Maliyet Yönteminin Gerektirdiği Çalışmalar…</vt:lpstr>
      <vt:lpstr>Standart Maliyet Sapmalarının Analizi…</vt:lpstr>
      <vt:lpstr>Direkt İlk Madde ve Malzeme Sapmaları…</vt:lpstr>
      <vt:lpstr>Direkt İlk Madde ve Malzeme Sapmaları…</vt:lpstr>
      <vt:lpstr>Direkt İlk Madde ve Malzeme Sapmaları…</vt:lpstr>
      <vt:lpstr>Direkt İlk Madde ve Malzeme Sapmaları…</vt:lpstr>
      <vt:lpstr>Direkt İlk Madde ve Malzeme Sapmaları…</vt:lpstr>
      <vt:lpstr>Direkt İlk Madde ve Malzeme Sapmaları…</vt:lpstr>
      <vt:lpstr>Direkt İşçilik Sapmaları…</vt:lpstr>
      <vt:lpstr>Direkt İşçilik Sapmaları…</vt:lpstr>
      <vt:lpstr>Genel Üretim Giderleri Sapmaları…</vt:lpstr>
      <vt:lpstr>Genel Üretim Giderleri Sapmaları…</vt:lpstr>
      <vt:lpstr>Genel Üretim Giderleri Sapmaları…</vt:lpstr>
      <vt:lpstr>Genel Üretim Giderleri Sapmaları…</vt:lpstr>
      <vt:lpstr>PowerPoint Sunusu</vt:lpstr>
      <vt:lpstr>PowerPoint Sunusu</vt:lpstr>
      <vt:lpstr>PowerPoint Sunusu</vt:lpstr>
      <vt:lpstr>PowerPoint Sunusu</vt:lpstr>
      <vt:lpstr>PowerPoint Sunusu</vt:lpstr>
      <vt:lpstr>PowerPoint Sunusu</vt:lpstr>
      <vt:lpstr>PowerPoint Sunusu</vt:lpstr>
      <vt:lpstr>PowerPoint Sunusu</vt:lpstr>
      <vt:lpstr>Cevaplar…</vt:lpstr>
      <vt:lpstr>Cevaplar…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Erol Demir</cp:lastModifiedBy>
  <cp:revision>848</cp:revision>
  <cp:lastPrinted>2016-10-24T07:53:35Z</cp:lastPrinted>
  <dcterms:created xsi:type="dcterms:W3CDTF">2016-09-18T09:35:24Z</dcterms:created>
  <dcterms:modified xsi:type="dcterms:W3CDTF">2020-03-26T08:30:03Z</dcterms:modified>
</cp:coreProperties>
</file>