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95736" y="2636912"/>
            <a:ext cx="4968552" cy="1584176"/>
          </a:xfrm>
        </p:spPr>
        <p:txBody>
          <a:bodyPr>
            <a:normAutofit/>
          </a:bodyPr>
          <a:lstStyle/>
          <a:p>
            <a:pPr lvl="0" algn="ctr">
              <a:buNone/>
            </a:pPr>
            <a:r>
              <a:rPr lang="tr-TR" sz="6000" b="1" dirty="0" smtClean="0"/>
              <a:t>Bono</a:t>
            </a:r>
            <a:endParaRPr lang="tr-TR" sz="6000" dirty="0" smtClean="0"/>
          </a:p>
        </p:txBody>
      </p:sp>
    </p:spTree>
    <p:extLst>
      <p:ext uri="{BB962C8B-B14F-4D97-AF65-F5344CB8AC3E}">
        <p14:creationId xmlns:p14="http://schemas.microsoft.com/office/powerpoint/2010/main" val="1827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706090"/>
          </a:xfrm>
        </p:spPr>
        <p:txBody>
          <a:bodyPr>
            <a:normAutofit fontScale="90000"/>
          </a:bodyPr>
          <a:lstStyle/>
          <a:p>
            <a:r>
              <a:rPr lang="tr-TR" b="1" dirty="0" smtClean="0"/>
              <a:t>Bononun Genel Özellikleri</a:t>
            </a:r>
            <a:endParaRPr lang="tr-TR" b="1" dirty="0"/>
          </a:p>
        </p:txBody>
      </p:sp>
      <p:sp>
        <p:nvSpPr>
          <p:cNvPr id="3" name="2 İçerik Yer Tutucusu"/>
          <p:cNvSpPr>
            <a:spLocks noGrp="1"/>
          </p:cNvSpPr>
          <p:nvPr>
            <p:ph idx="1"/>
          </p:nvPr>
        </p:nvSpPr>
        <p:spPr>
          <a:xfrm>
            <a:off x="323528" y="908720"/>
            <a:ext cx="8568952" cy="5688632"/>
          </a:xfrm>
        </p:spPr>
        <p:txBody>
          <a:bodyPr>
            <a:noAutofit/>
          </a:bodyPr>
          <a:lstStyle/>
          <a:p>
            <a:r>
              <a:rPr lang="tr-TR" sz="2100" dirty="0" smtClean="0"/>
              <a:t>Bono, en yalın ifadesiyle, düzenleyen ve lehtar arasında kurulan ve senet üzerinde yazılı bedelin kayıtsız ve şartsız olarak ödenmesine yönelik soyut bir borç ikrarını içeren senettir. </a:t>
            </a:r>
          </a:p>
          <a:p>
            <a:r>
              <a:rPr lang="tr-TR" sz="2100" dirty="0" smtClean="0"/>
              <a:t>Diğer iki kambiyo senedi olan poliçede ve çekte üçlü bir ilişki söz konusu iken bonoda bononun düzenlenerek tedavüle çıktığı tarihte “düzenleyen” ile “lehtar” arasında ikili bir ilişki söz konusudur.</a:t>
            </a:r>
          </a:p>
          <a:p>
            <a:r>
              <a:rPr lang="tr-TR" sz="2100" dirty="0" smtClean="0"/>
              <a:t>Bononun asli borçlusu “</a:t>
            </a:r>
            <a:r>
              <a:rPr lang="tr-TR" sz="2100" dirty="0" err="1" smtClean="0"/>
              <a:t>düzenleyen”dir</a:t>
            </a:r>
            <a:r>
              <a:rPr lang="tr-TR" sz="2100" dirty="0" smtClean="0"/>
              <a:t>. </a:t>
            </a:r>
          </a:p>
          <a:p>
            <a:r>
              <a:rPr lang="tr-TR" sz="2100" dirty="0" smtClean="0"/>
              <a:t>Bono hukuki nitelik itibarıyla bir kambiyo senedi ve dolayısıyla kıymetli evraktır. </a:t>
            </a:r>
          </a:p>
          <a:p>
            <a:r>
              <a:rPr lang="tr-TR" sz="2100" dirty="0" smtClean="0"/>
              <a:t>Bono, kanunen emre yazılı bir senettir; ancak istenirse nama yazılı olarak da düzenlenebilir. Ancak kanun koyucu hamiline yazılı bonoya izin vermemiştir. </a:t>
            </a:r>
          </a:p>
          <a:p>
            <a:r>
              <a:rPr lang="tr-TR" sz="2100" dirty="0" smtClean="0"/>
              <a:t>Bononun zorunlu bütün unsurlarının mevcut bulunması halinde kural olarak emre yazılıdır. Nama yazılı düzenlenebilmesi için senet metnine düzenleyen tarafından “emre yazılı değildir”, “ciro ile devredilemez”, “nama yazılıdır” gibi menfi emre kayıtlarından birisinin konulması gerekir .</a:t>
            </a:r>
            <a:endParaRPr lang="tr-TR" sz="2100" dirty="0"/>
          </a:p>
        </p:txBody>
      </p:sp>
    </p:spTree>
    <p:extLst>
      <p:ext uri="{BB962C8B-B14F-4D97-AF65-F5344CB8AC3E}">
        <p14:creationId xmlns:p14="http://schemas.microsoft.com/office/powerpoint/2010/main" val="31306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Bono</a:t>
            </a:r>
            <a:endParaRPr lang="tr-TR" b="1" dirty="0"/>
          </a:p>
        </p:txBody>
      </p:sp>
      <p:sp>
        <p:nvSpPr>
          <p:cNvPr id="3" name="2 İçerik Yer Tutucusu"/>
          <p:cNvSpPr>
            <a:spLocks noGrp="1"/>
          </p:cNvSpPr>
          <p:nvPr>
            <p:ph idx="1"/>
          </p:nvPr>
        </p:nvSpPr>
        <p:spPr/>
        <p:txBody>
          <a:bodyPr>
            <a:normAutofit lnSpcReduction="10000"/>
          </a:bodyPr>
          <a:lstStyle/>
          <a:p>
            <a:endParaRPr lang="tr-TR" dirty="0" smtClean="0"/>
          </a:p>
          <a:p>
            <a:pPr>
              <a:buNone/>
            </a:pPr>
            <a:r>
              <a:rPr lang="tr-TR" dirty="0" smtClean="0"/>
              <a:t>				Asıl Borç İlişkisi</a:t>
            </a:r>
          </a:p>
          <a:p>
            <a:pPr lvl="1">
              <a:buNone/>
            </a:pPr>
            <a:r>
              <a:rPr lang="tr-TR" dirty="0" smtClean="0"/>
              <a:t>Düzenleyen				Lehtar</a:t>
            </a:r>
          </a:p>
          <a:p>
            <a:pPr lvl="1">
              <a:buNone/>
            </a:pPr>
            <a:r>
              <a:rPr lang="tr-TR" dirty="0" smtClean="0"/>
              <a:t>				    Bono İlişkisi</a:t>
            </a:r>
          </a:p>
          <a:p>
            <a:pPr lvl="1">
              <a:buNone/>
            </a:pPr>
            <a:endParaRPr lang="tr-TR" dirty="0" smtClean="0"/>
          </a:p>
          <a:p>
            <a:pPr lvl="1">
              <a:buNone/>
            </a:pPr>
            <a:r>
              <a:rPr lang="tr-TR" dirty="0" smtClean="0"/>
              <a:t>	***Düzenleyen ile lehtar arasında bononun verilmesine sebep bir asıl borç ilişkisi bulunmaktadır. Bononun düzenlenip lehtara verilmesiyle bono dolayısıyla bir kambiyo ilişkisi ortaya çıkar</a:t>
            </a:r>
            <a:endParaRPr lang="tr-TR" dirty="0"/>
          </a:p>
        </p:txBody>
      </p:sp>
      <p:sp>
        <p:nvSpPr>
          <p:cNvPr id="4" name="3 Sol Sağ Ok"/>
          <p:cNvSpPr/>
          <p:nvPr/>
        </p:nvSpPr>
        <p:spPr>
          <a:xfrm>
            <a:off x="3419872" y="2636912"/>
            <a:ext cx="2088232" cy="50405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90253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147248" cy="994122"/>
          </a:xfrm>
        </p:spPr>
        <p:txBody>
          <a:bodyPr>
            <a:normAutofit/>
          </a:bodyPr>
          <a:lstStyle/>
          <a:p>
            <a:r>
              <a:rPr lang="tr-TR" sz="3200" b="1" dirty="0" smtClean="0"/>
              <a:t>Bono Hakkında Uygulanacak Hükümler</a:t>
            </a:r>
            <a:endParaRPr lang="tr-TR" sz="3200" b="1" dirty="0"/>
          </a:p>
        </p:txBody>
      </p:sp>
      <p:sp>
        <p:nvSpPr>
          <p:cNvPr id="3" name="2 İçerik Yer Tutucusu"/>
          <p:cNvSpPr>
            <a:spLocks noGrp="1"/>
          </p:cNvSpPr>
          <p:nvPr>
            <p:ph idx="1"/>
          </p:nvPr>
        </p:nvSpPr>
        <p:spPr>
          <a:xfrm>
            <a:off x="323528" y="1268760"/>
            <a:ext cx="8424936" cy="5256584"/>
          </a:xfrm>
        </p:spPr>
        <p:txBody>
          <a:bodyPr>
            <a:normAutofit/>
          </a:bodyPr>
          <a:lstStyle/>
          <a:p>
            <a:r>
              <a:rPr lang="tr-TR" sz="2500" dirty="0" smtClean="0"/>
              <a:t>Bono, kambiyo senetleri içerisinde Türk ticaret hayatında en fazla uygulama alanına sahip senettir. Ancak bono, Türk Ticaret Kanunu’nun 776-779. maddeleri arasında sadece dört maddeyle sınırlı olmak üzere doğrudan düzenlenmiştir. </a:t>
            </a:r>
          </a:p>
          <a:p>
            <a:r>
              <a:rPr lang="tr-TR" sz="2500" dirty="0" smtClean="0"/>
              <a:t>Bunlarla birlikte, kanun koyucu niteliğine aykırı düşmedikçe 778. maddede sayılan poliçeye ilişkin hükümlerin bonoya da uygulanması kabul etmiştir. </a:t>
            </a:r>
            <a:endParaRPr lang="tr-TR" sz="2500" dirty="0"/>
          </a:p>
        </p:txBody>
      </p:sp>
    </p:spTree>
    <p:extLst>
      <p:ext uri="{BB962C8B-B14F-4D97-AF65-F5344CB8AC3E}">
        <p14:creationId xmlns:p14="http://schemas.microsoft.com/office/powerpoint/2010/main" val="3605324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147248" cy="432048"/>
          </a:xfrm>
        </p:spPr>
        <p:txBody>
          <a:bodyPr>
            <a:normAutofit fontScale="90000"/>
          </a:bodyPr>
          <a:lstStyle/>
          <a:p>
            <a:r>
              <a:rPr lang="tr-TR" b="1" dirty="0" smtClean="0"/>
              <a:t>Bononun Unsurları</a:t>
            </a:r>
            <a:endParaRPr lang="tr-TR" b="1" dirty="0"/>
          </a:p>
        </p:txBody>
      </p:sp>
      <p:sp>
        <p:nvSpPr>
          <p:cNvPr id="3" name="2 İçerik Yer Tutucusu"/>
          <p:cNvSpPr>
            <a:spLocks noGrp="1"/>
          </p:cNvSpPr>
          <p:nvPr>
            <p:ph idx="1"/>
          </p:nvPr>
        </p:nvSpPr>
        <p:spPr>
          <a:xfrm>
            <a:off x="251520" y="692696"/>
            <a:ext cx="8568952" cy="5904656"/>
          </a:xfrm>
        </p:spPr>
        <p:txBody>
          <a:bodyPr>
            <a:noAutofit/>
          </a:bodyPr>
          <a:lstStyle/>
          <a:p>
            <a:r>
              <a:rPr lang="tr-TR" sz="2100" dirty="0" smtClean="0"/>
              <a:t>Bononun zorunlu unsurları:</a:t>
            </a:r>
          </a:p>
          <a:p>
            <a:pPr lvl="1"/>
            <a:r>
              <a:rPr lang="tr-TR" sz="2100" dirty="0" smtClean="0"/>
              <a:t>Senet metninde “bono” veya “emre yazılı senet” kelimesini ve senet </a:t>
            </a:r>
            <a:r>
              <a:rPr lang="tr-TR" sz="2100" dirty="0" err="1" smtClean="0"/>
              <a:t>Türkçe’den</a:t>
            </a:r>
            <a:r>
              <a:rPr lang="tr-TR" sz="2100" dirty="0" smtClean="0"/>
              <a:t> başka bir dille yazılmışsa, o dilde bono veya emre yazılı senet karşılığı olarak kullanılan kelime,</a:t>
            </a:r>
          </a:p>
          <a:p>
            <a:pPr lvl="1"/>
            <a:r>
              <a:rPr lang="tr-TR" sz="2100" dirty="0" smtClean="0"/>
              <a:t>Kayıtsız ve şartsız belirli bir bedeli ödemek vaadi,</a:t>
            </a:r>
          </a:p>
          <a:p>
            <a:pPr lvl="1"/>
            <a:r>
              <a:rPr lang="tr-TR" sz="2100" dirty="0" smtClean="0"/>
              <a:t>Kime veya kimin emrine ödenecek ise onun adını,</a:t>
            </a:r>
          </a:p>
          <a:p>
            <a:pPr lvl="1"/>
            <a:r>
              <a:rPr lang="tr-TR" sz="2100" dirty="0" smtClean="0"/>
              <a:t>Düzenlenme tarihi,</a:t>
            </a:r>
          </a:p>
          <a:p>
            <a:pPr lvl="1"/>
            <a:r>
              <a:rPr lang="tr-TR" sz="2100" dirty="0" smtClean="0"/>
              <a:t>Düzenleyenin imzası.</a:t>
            </a:r>
          </a:p>
          <a:p>
            <a:r>
              <a:rPr lang="tr-TR" sz="2100" dirty="0" smtClean="0"/>
              <a:t>Bononun alternatifli zorunlu unsurları ise;</a:t>
            </a:r>
          </a:p>
          <a:p>
            <a:pPr lvl="1"/>
            <a:r>
              <a:rPr lang="tr-TR" sz="2100" dirty="0" smtClean="0"/>
              <a:t>Ödeme yeri ve</a:t>
            </a:r>
          </a:p>
          <a:p>
            <a:pPr lvl="1"/>
            <a:r>
              <a:rPr lang="tr-TR" sz="2100" dirty="0" smtClean="0"/>
              <a:t>Düzenlenme yeridir.</a:t>
            </a:r>
          </a:p>
          <a:p>
            <a:r>
              <a:rPr lang="tr-TR" sz="2100" dirty="0" smtClean="0"/>
              <a:t>Senet üzerinde açıkça yer verilmediği takdirde, senedin düzenlendiği yer, ödeme yeri ve aynı zamanda düzenleyenin yerleşim yeri sayılır. Düzenlendiği yer gösterilmeyen bir bono, düzenleyenin adının yanında yazılı olan yerde düzenlenmiş sayılır. Belirtilen iki unsurun alternatiflerine yer verilmediği takdirde senet yine bono niteliğini haiz olmayacaktır.</a:t>
            </a:r>
          </a:p>
          <a:p>
            <a:endParaRPr lang="tr-TR" sz="2100" dirty="0" smtClean="0"/>
          </a:p>
          <a:p>
            <a:endParaRPr lang="tr-TR" sz="2100" dirty="0"/>
          </a:p>
        </p:txBody>
      </p:sp>
    </p:spTree>
    <p:extLst>
      <p:ext uri="{BB962C8B-B14F-4D97-AF65-F5344CB8AC3E}">
        <p14:creationId xmlns:p14="http://schemas.microsoft.com/office/powerpoint/2010/main" val="53162669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336</Words>
  <Application>Microsoft Office PowerPoint</Application>
  <PresentationFormat>Ekran Gösterisi (4:3)</PresentationFormat>
  <Paragraphs>29</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PowerPoint Sunusu</vt:lpstr>
      <vt:lpstr>Bononun Genel Özellikleri</vt:lpstr>
      <vt:lpstr>Bono</vt:lpstr>
      <vt:lpstr>Bono Hakkında Uygulanacak Hükümler</vt:lpstr>
      <vt:lpstr>Bononun Unsurları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KORKUT OZKORKUT</dc:creator>
  <cp:lastModifiedBy>KORKUT OZKORKUT</cp:lastModifiedBy>
  <cp:revision>1</cp:revision>
  <dcterms:created xsi:type="dcterms:W3CDTF">2019-12-23T12:03:43Z</dcterms:created>
  <dcterms:modified xsi:type="dcterms:W3CDTF">2019-12-23T12:14:50Z</dcterms:modified>
</cp:coreProperties>
</file>