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7" r:id="rId3"/>
    <p:sldId id="258" r:id="rId4"/>
    <p:sldId id="260" r:id="rId5"/>
    <p:sldId id="259" r:id="rId6"/>
    <p:sldId id="261" r:id="rId7"/>
    <p:sldId id="262" r:id="rId8"/>
    <p:sldId id="263" r:id="rId9"/>
    <p:sldId id="256"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8172" autoAdjust="0"/>
  </p:normalViewPr>
  <p:slideViewPr>
    <p:cSldViewPr snapToGrid="0">
      <p:cViewPr varScale="1">
        <p:scale>
          <a:sx n="64" d="100"/>
          <a:sy n="64" d="100"/>
        </p:scale>
        <p:origin x="-960"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37DA1-A55E-4783-98D5-B6C26C6882E7}" type="datetimeFigureOut">
              <a:rPr lang="tr-TR" smtClean="0"/>
              <a:pPr/>
              <a:t>25.12.2019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57F54-524C-4CB1-91CC-93F89134ED1D}" type="slidenum">
              <a:rPr lang="tr-TR" smtClean="0"/>
              <a:pPr/>
              <a:t>‹#›</a:t>
            </a:fld>
            <a:endParaRPr lang="tr-TR"/>
          </a:p>
        </p:txBody>
      </p:sp>
    </p:spTree>
    <p:extLst>
      <p:ext uri="{BB962C8B-B14F-4D97-AF65-F5344CB8AC3E}">
        <p14:creationId xmlns:p14="http://schemas.microsoft.com/office/powerpoint/2010/main" xmlns="" val="193776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hape 466"/>
          <p:cNvSpPr>
            <a:spLocks noGrp="1" noRot="1" noChangeAspect="1"/>
          </p:cNvSpPr>
          <p:nvPr>
            <p:ph type="sldImg"/>
          </p:nvPr>
        </p:nvSpPr>
        <p:spPr>
          <a:prstGeom prst="rect">
            <a:avLst/>
          </a:prstGeom>
        </p:spPr>
        <p:txBody>
          <a:bodyPr/>
          <a:lstStyle/>
          <a:p>
            <a:endParaRPr/>
          </a:p>
        </p:txBody>
      </p:sp>
      <p:sp>
        <p:nvSpPr>
          <p:cNvPr id="467" name="Shape 467"/>
          <p:cNvSpPr>
            <a:spLocks noGrp="1"/>
          </p:cNvSpPr>
          <p:nvPr>
            <p:ph type="body" sz="quarter" idx="1"/>
          </p:nvPr>
        </p:nvSpPr>
        <p:spPr>
          <a:prstGeom prst="rect">
            <a:avLst/>
          </a:prstGeom>
        </p:spPr>
        <p:txBody>
          <a:bodyPr/>
          <a:lstStyle/>
          <a:p>
            <a:pPr>
              <a:defRPr sz="1200" b="1"/>
            </a:pPr>
            <a:r>
              <a:t>23	Cloning</a:t>
            </a:r>
          </a:p>
          <a:p>
            <a:pPr>
              <a:defRPr sz="1200"/>
            </a:pPr>
            <a:r>
              <a:t>Reproductive cloning is a technology used to generate an animal that has the same nuclear DNA as another currently or previously existing animal. Dolly was created by reproductive cloning technology. </a:t>
            </a:r>
          </a:p>
          <a:p>
            <a:pPr>
              <a:defRPr sz="1200"/>
            </a:pPr>
            <a:r>
              <a:t>In a process called "</a:t>
            </a:r>
            <a:r>
              <a:rPr b="1"/>
              <a:t>somatic cell nuclear transfer</a:t>
            </a:r>
            <a:r>
              <a:t>" (SCNT), transfer genetic material from the nucleus of a donor adult cell to an egg whose nucleus, and thus its genetic material, has been removed. The reconstructed egg containing the DNA from a donor cell must be treated with chemicals or electric current in order to stimulate cell division. Once the cloned embryo reaches a suitable stage, it is transferred to the uterus of a female host where it continues to develop until birth. </a:t>
            </a:r>
          </a:p>
          <a:p>
            <a:pPr>
              <a:defRPr sz="1200"/>
            </a:pPr>
            <a:r>
              <a:rPr b="1"/>
              <a:t>Cloning</a:t>
            </a:r>
            <a:r>
              <a:t> is a more advanced form of these assisted reproductive technologies. Clones are born just like other animals. They are similar to identical twins, only born at different times. Just as twins share the same DNA, clones have the same genes as the donor animal. A clone is not a mutant, nor is it a weaker version of the original animal. </a:t>
            </a:r>
          </a:p>
          <a:p>
            <a:pPr>
              <a:defRPr sz="900"/>
            </a:pPr>
            <a:r>
              <a:t>In all of the other assisted reproductive technologies, the male and female parents each contribute half of their genes to their offspring. Farmers have worked for years to choose animals with the best traits and breed them together. Cloning gives the farmer complete control over the offspring’s inherited traits. Thus, a farmer who clones an especially desirable but aging or injured animal knows in advance that the clone will have the genetic potential to be an especially good, younger animal.</a:t>
            </a:r>
          </a:p>
          <a:p>
            <a:pPr>
              <a:defRPr sz="900"/>
            </a:pPr>
            <a:r>
              <a:t>Most cloning today uses a process called somatic cell nuclear transfer (SCNT). Just as with in vitro fertilization, scientists take an immature egg, or oocytes, from a female animal (often from ovaries obtained at the slaughterhouse).</a:t>
            </a:r>
          </a:p>
          <a:p>
            <a:pPr>
              <a:defRPr sz="800"/>
            </a:pPr>
            <a:r>
              <a:rPr b="1"/>
              <a:t>The main steps</a:t>
            </a:r>
            <a:r>
              <a:t> involved in the process of SCNT are: (1) oocyte enucleation to obtain the cytoplast, (2) culture of somatic cell or nuclear donor cell called karyoplast, (3) transfer of the karyoplast to the cytoplast, (4) fusion and activation of the karyoplast–cytoplast couplets and (5) culture of cloned embryos up to blastocyst stage before transfer to the recipients. The utilisation of SCNT as a reproductive technology is still inefficient.</a:t>
            </a:r>
          </a:p>
          <a:p>
            <a:pPr>
              <a:defRPr sz="1200"/>
            </a:pPr>
            <a:r>
              <a:rPr b="1"/>
              <a:t>Embryo splitting</a:t>
            </a:r>
            <a:r>
              <a:t> is used both to increase the number of embryos available from selected females and to produce genetically identical animals to be used as experimental models. Embryos recovered at the hatched blastocyst stage were recovered at day 10, split and transferred immediately to recipient does. Although the survival rates of demi-embryos was low, the authors did succeed in producing enough twin sets to be used in the pathology research.</a:t>
            </a:r>
          </a:p>
        </p:txBody>
      </p:sp>
    </p:spTree>
    <p:extLst>
      <p:ext uri="{BB962C8B-B14F-4D97-AF65-F5344CB8AC3E}">
        <p14:creationId xmlns:p14="http://schemas.microsoft.com/office/powerpoint/2010/main" xmlns="" val="246800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noRot="1" noChangeAspect="1"/>
          </p:cNvSpPr>
          <p:nvPr>
            <p:ph type="sldImg"/>
          </p:nvPr>
        </p:nvSpPr>
        <p:spPr>
          <a:prstGeom prst="rect">
            <a:avLst/>
          </a:prstGeom>
        </p:spPr>
        <p:txBody>
          <a:bodyPr/>
          <a:lstStyle/>
          <a:p>
            <a:endParaRPr/>
          </a:p>
        </p:txBody>
      </p:sp>
      <p:sp>
        <p:nvSpPr>
          <p:cNvPr id="454" name="Shape 454"/>
          <p:cNvSpPr>
            <a:spLocks noGrp="1"/>
          </p:cNvSpPr>
          <p:nvPr>
            <p:ph type="body" sz="quarter" idx="1"/>
          </p:nvPr>
        </p:nvSpPr>
        <p:spPr>
          <a:prstGeom prst="rect">
            <a:avLst/>
          </a:prstGeom>
        </p:spPr>
        <p:txBody>
          <a:bodyPr/>
          <a:lstStyle/>
          <a:p>
            <a:pPr>
              <a:defRPr sz="1200" b="1"/>
            </a:pPr>
            <a:r>
              <a:t>22	Genetically Engineered (GE) Animals</a:t>
            </a:r>
          </a:p>
          <a:p>
            <a:pPr>
              <a:defRPr sz="1200"/>
            </a:pPr>
            <a:r>
              <a:t>These techniques are available at least 10 years away from practical application could have dramatic effects on goat breeding if they become practicable. </a:t>
            </a:r>
          </a:p>
          <a:p>
            <a:pPr>
              <a:defRPr sz="1200" b="1"/>
            </a:pPr>
            <a:r>
              <a:t>Transgenesis or Gene transfer</a:t>
            </a:r>
          </a:p>
          <a:p>
            <a:pPr>
              <a:defRPr sz="1200"/>
            </a:pPr>
            <a:r>
              <a:t>A transgenic animal is one that carries a foreign gene that has been inserted into its genome. </a:t>
            </a:r>
          </a:p>
          <a:p>
            <a:pPr>
              <a:defRPr sz="1200"/>
            </a:pPr>
            <a:r>
              <a:t>The foreign gene is constructed using recombinant DNA methodology. </a:t>
            </a:r>
          </a:p>
          <a:p>
            <a:pPr>
              <a:defRPr sz="1200"/>
            </a:pPr>
            <a:r>
              <a:t>The application of transgenic/SCNT (somatic cell nuclear technologies) to improve production traits of economic value, such as increased milk, meat and/or mohair production, has not been reported in goats yet.</a:t>
            </a:r>
          </a:p>
          <a:p>
            <a:pPr>
              <a:defRPr sz="1200" b="1"/>
            </a:pPr>
            <a:r>
              <a:t>why goat?</a:t>
            </a:r>
          </a:p>
          <a:p>
            <a:pPr marL="177800" indent="-177800">
              <a:buSzPct val="100000"/>
              <a:buAutoNum type="arabicPeriod"/>
              <a:defRPr sz="1200"/>
            </a:pPr>
            <a:r>
              <a:t>dairy goats are less expensive, </a:t>
            </a:r>
          </a:p>
          <a:p>
            <a:pPr>
              <a:defRPr sz="1200"/>
            </a:pPr>
            <a:r>
              <a:t>2. have shorter generation times,</a:t>
            </a:r>
          </a:p>
          <a:p>
            <a:pPr>
              <a:defRPr sz="1200"/>
            </a:pPr>
            <a:r>
              <a:t>3. produce multiple offspring. </a:t>
            </a:r>
          </a:p>
          <a:p>
            <a:pPr>
              <a:defRPr sz="1200"/>
            </a:pPr>
            <a:r>
              <a:t>4. cost of maintenance. </a:t>
            </a:r>
          </a:p>
          <a:p>
            <a:pPr>
              <a:defRPr sz="1200"/>
            </a:pPr>
            <a:r>
              <a:t>5. lower incidence of scrapie</a:t>
            </a:r>
          </a:p>
          <a:p>
            <a:pPr>
              <a:defRPr sz="1200"/>
            </a:pPr>
            <a:r>
              <a:t>For these reasons, the use of dairy goats as a bioreactor animal is of interest.</a:t>
            </a:r>
          </a:p>
          <a:p>
            <a:pPr>
              <a:defRPr sz="1200"/>
            </a:pPr>
            <a:r>
              <a:rPr b="1">
                <a:solidFill>
                  <a:schemeClr val="accent5">
                    <a:hueOff val="457874"/>
                    <a:satOff val="-29218"/>
                    <a:lumOff val="-29125"/>
                  </a:schemeClr>
                </a:solidFill>
              </a:rPr>
              <a:t>Novadays</a:t>
            </a:r>
            <a:r>
              <a:t>, transgen is a usefull technique for production of expensive human pharmasotics and therapeutics and there are some popular experiments from science direct, which are related with transgenesis….</a:t>
            </a:r>
          </a:p>
        </p:txBody>
      </p:sp>
    </p:spTree>
    <p:extLst>
      <p:ext uri="{BB962C8B-B14F-4D97-AF65-F5344CB8AC3E}">
        <p14:creationId xmlns:p14="http://schemas.microsoft.com/office/powerpoint/2010/main" xmlns="" val="2456249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26567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56903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559571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839515"/>
            <a:ext cx="9810750" cy="1785938"/>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661172"/>
            <a:ext cx="9810750" cy="1169789"/>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75560409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273969" y="-803672"/>
            <a:ext cx="13751719" cy="7072313"/>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107281" y="4777383"/>
            <a:ext cx="9977438" cy="1062633"/>
          </a:xfrm>
          <a:prstGeom prst="rect">
            <a:avLst/>
          </a:prstGeom>
        </p:spPr>
        <p:txBody>
          <a:bodyPr/>
          <a:lstStyle/>
          <a:p>
            <a:r>
              <a:t>Title Text</a:t>
            </a:r>
          </a:p>
        </p:txBody>
      </p:sp>
      <p:sp>
        <p:nvSpPr>
          <p:cNvPr id="22" name="Body Level One…"/>
          <p:cNvSpPr txBox="1">
            <a:spLocks noGrp="1"/>
          </p:cNvSpPr>
          <p:nvPr>
            <p:ph type="body" sz="quarter" idx="1"/>
          </p:nvPr>
        </p:nvSpPr>
        <p:spPr>
          <a:xfrm>
            <a:off x="1107281" y="5893594"/>
            <a:ext cx="9977438" cy="660797"/>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24790893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536031"/>
            <a:ext cx="9810750" cy="17859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12898997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1916907" y="-17859"/>
            <a:ext cx="11751470" cy="6081117"/>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571500" y="812602"/>
            <a:ext cx="5619750" cy="2509242"/>
          </a:xfrm>
          <a:prstGeom prst="rect">
            <a:avLst/>
          </a:prstGeom>
        </p:spPr>
        <p:txBody>
          <a:bodyPr anchor="b"/>
          <a:lstStyle>
            <a:lvl1pPr>
              <a:defRPr sz="4078"/>
            </a:lvl1pPr>
          </a:lstStyle>
          <a:p>
            <a:r>
              <a:t>Title Text</a:t>
            </a:r>
          </a:p>
        </p:txBody>
      </p:sp>
      <p:sp>
        <p:nvSpPr>
          <p:cNvPr id="40" name="Body Level One…"/>
          <p:cNvSpPr txBox="1">
            <a:spLocks noGrp="1"/>
          </p:cNvSpPr>
          <p:nvPr>
            <p:ph type="body" sz="quarter" idx="1"/>
          </p:nvPr>
        </p:nvSpPr>
        <p:spPr>
          <a:xfrm>
            <a:off x="571500" y="3348633"/>
            <a:ext cx="5619750" cy="2509242"/>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59431484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22491930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190625" y="1946672"/>
            <a:ext cx="9810750" cy="4036219"/>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78770806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3321844" y="1419560"/>
            <a:ext cx="9655969" cy="5000626"/>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190625" y="2071688"/>
            <a:ext cx="4941094" cy="4286250"/>
          </a:xfrm>
          <a:prstGeom prst="rect">
            <a:avLst/>
          </a:prstGeom>
        </p:spPr>
        <p:txBody>
          <a:bodyPr/>
          <a:lstStyle>
            <a:lvl1pPr marL="339316" indent="-339316">
              <a:spcBef>
                <a:spcPts val="2250"/>
              </a:spcBef>
              <a:buFont typeface="Gill Sans"/>
              <a:buBlip>
                <a:blip r:embed="rId2"/>
              </a:buBlip>
              <a:defRPr sz="2250"/>
            </a:lvl1pPr>
            <a:lvl2pPr marL="678632" indent="-339316">
              <a:spcBef>
                <a:spcPts val="2250"/>
              </a:spcBef>
              <a:buFont typeface="Gill Sans"/>
              <a:buBlip>
                <a:blip r:embed="rId2"/>
              </a:buBlip>
              <a:defRPr sz="2250"/>
            </a:lvl2pPr>
            <a:lvl3pPr marL="1017948" indent="-339316">
              <a:spcBef>
                <a:spcPts val="2250"/>
              </a:spcBef>
              <a:buFont typeface="Gill Sans"/>
              <a:buBlip>
                <a:blip r:embed="rId2"/>
              </a:buBlip>
              <a:defRPr sz="2250"/>
            </a:lvl3pPr>
            <a:lvl4pPr marL="1357264" indent="-339316">
              <a:spcBef>
                <a:spcPts val="2250"/>
              </a:spcBef>
              <a:buFont typeface="Gill Sans"/>
              <a:buBlip>
                <a:blip r:embed="rId2"/>
              </a:buBlip>
              <a:defRPr sz="2250"/>
            </a:lvl4pPr>
            <a:lvl5pPr marL="1696580" indent="-339316">
              <a:spcBef>
                <a:spcPts val="2250"/>
              </a:spcBef>
              <a:buFont typeface="Gill Sans"/>
              <a:buBlip>
                <a:blip r:embed="rId2"/>
              </a:buBlip>
              <a:defRPr sz="225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48537" y="6465094"/>
            <a:ext cx="301365" cy="297389"/>
          </a:xfrm>
          <a:prstGeom prst="rect">
            <a:avLst/>
          </a:prstGeom>
        </p:spPr>
        <p:txBody>
          <a:bodyPr/>
          <a:lstStyle>
            <a:lvl1pPr algn="r"/>
          </a:lstStyle>
          <a:p>
            <a:fld id="{86CB4B4D-7CA3-9044-876B-883B54F8677D}" type="slidenum">
              <a:rPr/>
              <a:pPr/>
              <a:t>‹#›</a:t>
            </a:fld>
            <a:endParaRPr/>
          </a:p>
        </p:txBody>
      </p:sp>
    </p:spTree>
    <p:extLst>
      <p:ext uri="{BB962C8B-B14F-4D97-AF65-F5344CB8AC3E}">
        <p14:creationId xmlns:p14="http://schemas.microsoft.com/office/powerpoint/2010/main" xmlns="" val="415861988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5846092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1119435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idx="13"/>
          </p:nvPr>
        </p:nvSpPr>
        <p:spPr>
          <a:xfrm>
            <a:off x="4409928" y="2382904"/>
            <a:ext cx="9036845" cy="4501237"/>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half" idx="14"/>
          </p:nvPr>
        </p:nvSpPr>
        <p:spPr>
          <a:xfrm rot="21600000">
            <a:off x="6826664" y="-935425"/>
            <a:ext cx="4667251" cy="4452557"/>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15"/>
          </p:nvPr>
        </p:nvSpPr>
        <p:spPr>
          <a:xfrm rot="21600000">
            <a:off x="-3012281" y="535781"/>
            <a:ext cx="11513344" cy="5973962"/>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24589187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190625" y="4473773"/>
            <a:ext cx="9810750"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Type a quote here.”"/>
          <p:cNvSpPr>
            <a:spLocks noGrp="1"/>
          </p:cNvSpPr>
          <p:nvPr>
            <p:ph type="body" sz="quarter" idx="14"/>
          </p:nvPr>
        </p:nvSpPr>
        <p:spPr>
          <a:xfrm>
            <a:off x="1190625" y="3172103"/>
            <a:ext cx="9810750" cy="513795"/>
          </a:xfrm>
          <a:prstGeom prst="rect">
            <a:avLst/>
          </a:prstGeom>
        </p:spPr>
        <p:txBody>
          <a:bodyPr>
            <a:spAutoFit/>
          </a:bodyPr>
          <a:lstStyle>
            <a:lvl1pPr marL="0" indent="0" algn="ctr">
              <a:spcBef>
                <a:spcPts val="1687"/>
              </a:spcBef>
              <a:buSzTx/>
              <a:buNone/>
              <a:defRPr sz="2672"/>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97169409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721663" y="-152389"/>
            <a:ext cx="14025563" cy="7233048"/>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86298306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4719740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69385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29177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73182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99823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9410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5735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0E20F6-7B4C-4FB4-964D-2C5CC392414C}" type="datetimeFigureOut">
              <a:rPr lang="tr-TR" smtClean="0"/>
              <a:pPr/>
              <a:t>25.12.2019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124758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E20F6-7B4C-4FB4-964D-2C5CC392414C}" type="datetimeFigureOut">
              <a:rPr lang="tr-TR" smtClean="0"/>
              <a:pPr/>
              <a:t>25.12.2019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80551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190625" y="750094"/>
            <a:ext cx="9810750" cy="5357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190625" y="142875"/>
            <a:ext cx="9810750" cy="1785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5944877" y="6465094"/>
            <a:ext cx="301366" cy="297389"/>
          </a:xfrm>
          <a:prstGeom prst="rect">
            <a:avLst/>
          </a:prstGeom>
          <a:ln w="12700">
            <a:miter lim="400000"/>
          </a:ln>
        </p:spPr>
        <p:txBody>
          <a:bodyPr wrap="none" lIns="50800" tIns="50800" rIns="50800" bIns="50800">
            <a:spAutoFit/>
          </a:bodyPr>
          <a:lstStyle>
            <a:lvl1pPr>
              <a:defRPr sz="1266"/>
            </a:lvl1pPr>
          </a:lstStyle>
          <a:p>
            <a:pPr algn="ctr" defTabSz="321457" hangingPunct="0"/>
            <a:fld id="{86CB4B4D-7CA3-9044-876B-883B54F8677D}" type="slidenum">
              <a:rPr lang="tr-TR" kern="0" smtClean="0">
                <a:solidFill>
                  <a:srgbClr val="FFFFFF"/>
                </a:solidFill>
                <a:sym typeface="Chalkduster"/>
              </a:rPr>
              <a:pPr algn="ctr" defTabSz="321457" hangingPunct="0"/>
              <a:t>‹#›</a:t>
            </a:fld>
            <a:endParaRPr lang="tr-TR" kern="0">
              <a:solidFill>
                <a:srgbClr val="FFFFFF"/>
              </a:solidFill>
              <a:sym typeface="Chalkduster"/>
            </a:endParaRPr>
          </a:p>
        </p:txBody>
      </p:sp>
    </p:spTree>
    <p:extLst>
      <p:ext uri="{BB962C8B-B14F-4D97-AF65-F5344CB8AC3E}">
        <p14:creationId xmlns:p14="http://schemas.microsoft.com/office/powerpoint/2010/main" xmlns="" val="9328416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marL="0" marR="0" indent="0"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1pPr>
      <a:lvl2pPr marL="0" marR="0" indent="160729"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2pPr>
      <a:lvl3pPr marL="0" marR="0" indent="321457"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3pPr>
      <a:lvl4pPr marL="0" marR="0" indent="482186"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4pPr>
      <a:lvl5pPr marL="0" marR="0" indent="642915"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5pPr>
      <a:lvl6pPr marL="0" marR="0" indent="803643"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6pPr>
      <a:lvl7pPr marL="0" marR="0" indent="964372"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7pPr>
      <a:lvl8pPr marL="0" marR="0" indent="1125101"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8pPr>
      <a:lvl9pPr marL="0" marR="0" indent="1285829"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9pPr>
    </p:titleStyle>
    <p:bodyStyle>
      <a:lvl1pPr marL="401822"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1pPr>
      <a:lvl2pPr marL="803643"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2pPr>
      <a:lvl3pPr marL="1205465"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3pPr>
      <a:lvl4pPr marL="1607287"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4pPr>
      <a:lvl5pPr marL="2009108"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5pPr>
      <a:lvl6pPr marL="2410930"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6pPr>
      <a:lvl7pPr marL="2812752"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7pPr>
      <a:lvl8pPr marL="3214573"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8pPr>
      <a:lvl9pPr marL="3616395"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9pPr>
    </p:bodyStyle>
    <p:otherStyle>
      <a:lvl1pPr marL="0" marR="0" indent="0"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1pPr>
      <a:lvl2pPr marL="0" marR="0" indent="160729"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2pPr>
      <a:lvl3pPr marL="0" marR="0" indent="321457"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3pPr>
      <a:lvl4pPr marL="0" marR="0" indent="482186"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4pPr>
      <a:lvl5pPr marL="0" marR="0" indent="642915"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5pPr>
      <a:lvl6pPr marL="0" marR="0" indent="803643"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6pPr>
      <a:lvl7pPr marL="0" marR="0" indent="964372"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7pPr>
      <a:lvl8pPr marL="0" marR="0" indent="1125101"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8pPr>
      <a:lvl9pPr marL="0" marR="0" indent="1285829"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Cloning"/>
          <p:cNvSpPr txBox="1">
            <a:spLocks noGrp="1"/>
          </p:cNvSpPr>
          <p:nvPr>
            <p:ph type="title"/>
          </p:nvPr>
        </p:nvSpPr>
        <p:spPr>
          <a:xfrm>
            <a:off x="3759933" y="23812"/>
            <a:ext cx="4672135" cy="1138071"/>
          </a:xfrm>
          <a:prstGeom prst="rect">
            <a:avLst/>
          </a:prstGeom>
        </p:spPr>
        <p:txBody>
          <a:bodyPr/>
          <a:lstStyle>
            <a:lvl1pPr>
              <a:defRPr sz="6800">
                <a:solidFill>
                  <a:srgbClr val="FFFB00"/>
                </a:solidFill>
              </a:defRPr>
            </a:lvl1pPr>
          </a:lstStyle>
          <a:p>
            <a:r>
              <a:rPr lang="tr-TR" dirty="0" smtClean="0"/>
              <a:t>Klonlama</a:t>
            </a:r>
            <a:endParaRPr dirty="0"/>
          </a:p>
        </p:txBody>
      </p:sp>
      <p:sp>
        <p:nvSpPr>
          <p:cNvPr id="457" name="A genetically identical copy of a cell or whole organism"/>
          <p:cNvSpPr txBox="1"/>
          <p:nvPr/>
        </p:nvSpPr>
        <p:spPr>
          <a:xfrm>
            <a:off x="1784545" y="1448202"/>
            <a:ext cx="8888653" cy="764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ctr" defTabSz="321457" hangingPunct="0">
              <a:defRPr sz="3200"/>
            </a:pPr>
            <a:endParaRPr lang="tr-TR" sz="2250" kern="0" dirty="0">
              <a:solidFill>
                <a:srgbClr val="FFFFFF"/>
              </a:solidFill>
              <a:sym typeface="Chalkduster"/>
            </a:endParaRPr>
          </a:p>
          <a:p>
            <a:pPr algn="ctr" defTabSz="321457" hangingPunct="0">
              <a:defRPr sz="3200"/>
            </a:pPr>
            <a:r>
              <a:rPr lang="tr-TR" sz="2250" kern="0" dirty="0">
                <a:solidFill>
                  <a:srgbClr val="FFFFFF"/>
                </a:solidFill>
                <a:sym typeface="Chalkduster"/>
              </a:rPr>
              <a:t>Bir hücrenin veya tüm organizmanın genetik olarak özdeş bir kopyası</a:t>
            </a:r>
            <a:endParaRPr sz="2250" kern="0" dirty="0">
              <a:solidFill>
                <a:srgbClr val="FFFFFF"/>
              </a:solidFill>
              <a:sym typeface="Chalkduster"/>
            </a:endParaRPr>
          </a:p>
        </p:txBody>
      </p:sp>
      <p:pic>
        <p:nvPicPr>
          <p:cNvPr id="458" name="Line Line" descr="Line Line"/>
          <p:cNvPicPr>
            <a:picLocks/>
          </p:cNvPicPr>
          <p:nvPr/>
        </p:nvPicPr>
        <p:blipFill>
          <a:blip r:embed="rId3"/>
          <a:stretch>
            <a:fillRect/>
          </a:stretch>
        </p:blipFill>
        <p:spPr>
          <a:xfrm rot="8713008">
            <a:off x="2958867" y="1301088"/>
            <a:ext cx="1140742" cy="239126"/>
          </a:xfrm>
          <a:prstGeom prst="rect">
            <a:avLst/>
          </a:prstGeom>
        </p:spPr>
      </p:pic>
      <p:pic>
        <p:nvPicPr>
          <p:cNvPr id="460" name="Line Line" descr="Line Line"/>
          <p:cNvPicPr>
            <a:picLocks/>
          </p:cNvPicPr>
          <p:nvPr/>
        </p:nvPicPr>
        <p:blipFill>
          <a:blip r:embed="rId3"/>
          <a:stretch>
            <a:fillRect/>
          </a:stretch>
        </p:blipFill>
        <p:spPr>
          <a:xfrm rot="2672557">
            <a:off x="8041032" y="1221124"/>
            <a:ext cx="1005529" cy="289071"/>
          </a:xfrm>
          <a:prstGeom prst="rect">
            <a:avLst/>
          </a:prstGeom>
        </p:spPr>
      </p:pic>
      <p:sp>
        <p:nvSpPr>
          <p:cNvPr id="462" name="Embryo splitting"/>
          <p:cNvSpPr txBox="1"/>
          <p:nvPr/>
        </p:nvSpPr>
        <p:spPr>
          <a:xfrm>
            <a:off x="7359052" y="2952500"/>
            <a:ext cx="2148025" cy="440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400">
                <a:solidFill>
                  <a:srgbClr val="0096FF"/>
                </a:solidFill>
              </a:defRPr>
            </a:lvl1pPr>
          </a:lstStyle>
          <a:p>
            <a:pPr algn="ctr" defTabSz="321457" hangingPunct="0"/>
            <a:r>
              <a:rPr lang="tr-TR" sz="2391" kern="0" dirty="0">
                <a:sym typeface="Chalkduster"/>
              </a:rPr>
              <a:t>Embriyo Bölme</a:t>
            </a:r>
            <a:endParaRPr sz="2391" kern="0" dirty="0">
              <a:sym typeface="Chalkduster"/>
            </a:endParaRPr>
          </a:p>
        </p:txBody>
      </p:sp>
      <p:sp>
        <p:nvSpPr>
          <p:cNvPr id="463" name="Somatic Cell…"/>
          <p:cNvSpPr txBox="1"/>
          <p:nvPr/>
        </p:nvSpPr>
        <p:spPr>
          <a:xfrm>
            <a:off x="1890084" y="3009355"/>
            <a:ext cx="4204677" cy="396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ctr" defTabSz="321457" hangingPunct="0">
              <a:defRPr sz="3000">
                <a:solidFill>
                  <a:srgbClr val="73FA79"/>
                </a:solidFill>
              </a:defRPr>
            </a:pPr>
            <a:r>
              <a:rPr lang="tr-TR" sz="2109" kern="0" dirty="0">
                <a:solidFill>
                  <a:srgbClr val="73FA79"/>
                </a:solidFill>
                <a:sym typeface="Chalkduster"/>
              </a:rPr>
              <a:t>Somatik Hücre Çekirdeği Transferi</a:t>
            </a:r>
            <a:endParaRPr sz="2109" kern="0" dirty="0">
              <a:solidFill>
                <a:srgbClr val="73FA79"/>
              </a:solidFill>
              <a:sym typeface="Chalkduster"/>
            </a:endParaRPr>
          </a:p>
        </p:txBody>
      </p:sp>
      <p:pic>
        <p:nvPicPr>
          <p:cNvPr id="464" name="Image" descr="Image"/>
          <p:cNvPicPr>
            <a:picLocks noChangeAspect="1"/>
          </p:cNvPicPr>
          <p:nvPr/>
        </p:nvPicPr>
        <p:blipFill>
          <a:blip r:embed="rId4"/>
          <a:stretch>
            <a:fillRect/>
          </a:stretch>
        </p:blipFill>
        <p:spPr>
          <a:xfrm>
            <a:off x="1524000" y="3831013"/>
            <a:ext cx="4441233" cy="3026987"/>
          </a:xfrm>
          <a:prstGeom prst="rect">
            <a:avLst/>
          </a:prstGeom>
          <a:ln w="88900">
            <a:miter lim="400000"/>
          </a:ln>
        </p:spPr>
      </p:pic>
      <p:pic>
        <p:nvPicPr>
          <p:cNvPr id="465" name="Image" descr="Image"/>
          <p:cNvPicPr>
            <a:picLocks noChangeAspect="1"/>
          </p:cNvPicPr>
          <p:nvPr/>
        </p:nvPicPr>
        <p:blipFill>
          <a:blip r:embed="rId5"/>
          <a:stretch>
            <a:fillRect/>
          </a:stretch>
        </p:blipFill>
        <p:spPr>
          <a:xfrm>
            <a:off x="5965234" y="3831013"/>
            <a:ext cx="4702767" cy="3026987"/>
          </a:xfrm>
          <a:prstGeom prst="rect">
            <a:avLst/>
          </a:prstGeom>
          <a:ln w="88900">
            <a:miter lim="400000"/>
          </a:ln>
        </p:spPr>
      </p:pic>
    </p:spTree>
    <p:extLst>
      <p:ext uri="{BB962C8B-B14F-4D97-AF65-F5344CB8AC3E}">
        <p14:creationId xmlns:p14="http://schemas.microsoft.com/office/powerpoint/2010/main" xmlns="" val="396412346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fill="hold"/>
                                        <p:tgtEl>
                                          <p:spTgt spid="4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5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46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iterate>
                                    <p:tmAbs val="0"/>
                                  </p:iterate>
                                  <p:childTnLst>
                                    <p:set>
                                      <p:cBhvr>
                                        <p:cTn id="16" fill="hold"/>
                                        <p:tgtEl>
                                          <p:spTgt spid="4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46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462"/>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 grpId="0" animBg="1" advAuto="0"/>
      <p:bldP spid="458" grpId="0" animBg="1" advAuto="0"/>
      <p:bldP spid="460" grpId="0" animBg="1" advAuto="0"/>
      <p:bldP spid="462" grpId="0" animBg="1" advAuto="0"/>
      <p:bldP spid="463" grpId="0" animBg="1" advAuto="0"/>
      <p:bldP spid="464" grpId="0" animBg="1" advAuto="0"/>
      <p:bldP spid="465"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1"/>
          </p:nvPr>
        </p:nvSpPr>
        <p:spPr>
          <a:xfrm>
            <a:off x="585788" y="428625"/>
            <a:ext cx="11029949" cy="5929313"/>
          </a:xfrm>
        </p:spPr>
        <p:txBody>
          <a:bodyPr>
            <a:normAutofit/>
          </a:bodyPr>
          <a:lstStyle/>
          <a:p>
            <a:r>
              <a:rPr lang="tr-TR" dirty="0" smtClean="0"/>
              <a:t>Klonlama, </a:t>
            </a:r>
            <a:r>
              <a:rPr lang="tr-TR" dirty="0" smtClean="0"/>
              <a:t>halihazırda veya önceden mevcut olan başka bir </a:t>
            </a:r>
            <a:r>
              <a:rPr lang="tr-TR" dirty="0" smtClean="0"/>
              <a:t>hayvanla </a:t>
            </a:r>
            <a:r>
              <a:rPr lang="tr-TR" dirty="0" smtClean="0"/>
              <a:t>aynı nükleer DNA'ya sahip bir hayvan üretmek için kullanılan bir teknolojidir</a:t>
            </a:r>
            <a:r>
              <a:rPr lang="tr-TR" dirty="0" smtClean="0"/>
              <a:t>.</a:t>
            </a:r>
          </a:p>
          <a:p>
            <a:r>
              <a:rPr lang="tr-TR" dirty="0" err="1" smtClean="0"/>
              <a:t>Dolly</a:t>
            </a:r>
            <a:r>
              <a:rPr lang="tr-TR" dirty="0" smtClean="0"/>
              <a:t>, </a:t>
            </a:r>
            <a:r>
              <a:rPr lang="tr-TR" dirty="0" smtClean="0"/>
              <a:t>klonlama </a:t>
            </a:r>
            <a:r>
              <a:rPr lang="tr-TR" dirty="0" smtClean="0"/>
              <a:t>teknolojisi ile yaratılmıştır</a:t>
            </a:r>
            <a:r>
              <a:rPr lang="tr-TR" dirty="0" smtClean="0"/>
              <a:t>.</a:t>
            </a:r>
          </a:p>
          <a:p>
            <a:r>
              <a:rPr lang="tr-TR" dirty="0" smtClean="0"/>
              <a:t> </a:t>
            </a:r>
            <a:r>
              <a:rPr lang="tr-TR" dirty="0" smtClean="0"/>
              <a:t>"Somatik hücre nükleer transferi" (SCNT) adı verilen bir işlemde, genetik materyali, </a:t>
            </a:r>
            <a:r>
              <a:rPr lang="tr-TR" dirty="0" err="1" smtClean="0"/>
              <a:t>donör</a:t>
            </a:r>
            <a:r>
              <a:rPr lang="tr-TR" dirty="0" smtClean="0"/>
              <a:t> yetişkin hücresinin </a:t>
            </a:r>
            <a:r>
              <a:rPr lang="tr-TR" dirty="0" smtClean="0"/>
              <a:t>çekirdeği </a:t>
            </a:r>
            <a:r>
              <a:rPr lang="tr-TR" dirty="0" smtClean="0"/>
              <a:t>ve dolayısıyla genetik materyali çıkarılmış bir yumurtaya </a:t>
            </a:r>
            <a:r>
              <a:rPr lang="tr-TR" dirty="0" smtClean="0"/>
              <a:t>aktarılır. </a:t>
            </a:r>
          </a:p>
          <a:p>
            <a:r>
              <a:rPr lang="tr-TR" dirty="0" smtClean="0"/>
              <a:t>H</a:t>
            </a:r>
            <a:r>
              <a:rPr lang="tr-TR" dirty="0" smtClean="0"/>
              <a:t>ücre </a:t>
            </a:r>
            <a:r>
              <a:rPr lang="tr-TR" dirty="0" smtClean="0"/>
              <a:t>bölünmesini uyarmak için kimyasallar veya elektrik akımı ile muamele edilmelidir. </a:t>
            </a:r>
            <a:endParaRPr lang="tr-TR" dirty="0" smtClean="0"/>
          </a:p>
          <a:p>
            <a:r>
              <a:rPr lang="tr-TR" dirty="0" smtClean="0"/>
              <a:t>Klonlanmış </a:t>
            </a:r>
            <a:r>
              <a:rPr lang="tr-TR" dirty="0" smtClean="0"/>
              <a:t>embriyo uygun bir aşamaya ulaştığında, doğumuna kadar gelişmeye devam </a:t>
            </a:r>
            <a:r>
              <a:rPr lang="tr-TR" dirty="0" smtClean="0"/>
              <a:t>edeceği bir </a:t>
            </a:r>
            <a:r>
              <a:rPr lang="tr-TR" dirty="0" err="1" smtClean="0"/>
              <a:t>uterusa</a:t>
            </a:r>
            <a:r>
              <a:rPr lang="tr-TR" dirty="0" smtClean="0"/>
              <a:t> </a:t>
            </a:r>
            <a:r>
              <a:rPr lang="tr-TR" dirty="0" smtClean="0"/>
              <a:t>aktarılır. </a:t>
            </a:r>
            <a:endParaRPr lang="tr-TR" dirty="0" smtClean="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1"/>
          </p:nvPr>
        </p:nvSpPr>
        <p:spPr>
          <a:xfrm>
            <a:off x="585788" y="428625"/>
            <a:ext cx="11029949" cy="5786437"/>
          </a:xfrm>
        </p:spPr>
        <p:txBody>
          <a:bodyPr>
            <a:normAutofit/>
          </a:bodyPr>
          <a:lstStyle/>
          <a:p>
            <a:r>
              <a:rPr lang="tr-TR" dirty="0" smtClean="0"/>
              <a:t>Klonlama, ileri üreme </a:t>
            </a:r>
            <a:r>
              <a:rPr lang="tr-TR" dirty="0" smtClean="0"/>
              <a:t>teknolojilerinin daha gelişmiş bir biçimidir</a:t>
            </a:r>
            <a:r>
              <a:rPr lang="tr-TR" dirty="0" smtClean="0"/>
              <a:t>.</a:t>
            </a:r>
          </a:p>
          <a:p>
            <a:r>
              <a:rPr lang="tr-TR" dirty="0" smtClean="0"/>
              <a:t>Klonlar </a:t>
            </a:r>
            <a:r>
              <a:rPr lang="tr-TR" dirty="0" smtClean="0"/>
              <a:t>diğer hayvanlar gibi doğar. Sadece farklı zamanlarda doğan tek yumurta ikizlerine benzerler. İkizler aynı DNA'yı </a:t>
            </a:r>
            <a:r>
              <a:rPr lang="tr-TR" dirty="0" smtClean="0"/>
              <a:t>paylaşırken, </a:t>
            </a:r>
            <a:r>
              <a:rPr lang="tr-TR" dirty="0" smtClean="0"/>
              <a:t>klonlar </a:t>
            </a:r>
            <a:r>
              <a:rPr lang="tr-TR" dirty="0" err="1" smtClean="0"/>
              <a:t>donör</a:t>
            </a:r>
            <a:r>
              <a:rPr lang="tr-TR" dirty="0" smtClean="0"/>
              <a:t> hayvanla aynı genlere sahiptir</a:t>
            </a:r>
            <a:r>
              <a:rPr lang="tr-TR" dirty="0" smtClean="0"/>
              <a:t>.</a:t>
            </a:r>
          </a:p>
          <a:p>
            <a:r>
              <a:rPr lang="tr-TR" dirty="0" smtClean="0"/>
              <a:t>Klon bir </a:t>
            </a:r>
            <a:r>
              <a:rPr lang="tr-TR" dirty="0" err="1" smtClean="0"/>
              <a:t>mutant</a:t>
            </a:r>
            <a:r>
              <a:rPr lang="tr-TR" dirty="0" smtClean="0"/>
              <a:t> </a:t>
            </a:r>
            <a:r>
              <a:rPr lang="tr-TR" dirty="0" smtClean="0"/>
              <a:t>veya </a:t>
            </a:r>
            <a:r>
              <a:rPr lang="tr-TR" dirty="0" smtClean="0"/>
              <a:t>orijinal hayvanın daha zayıf bir versiyonu değildir</a:t>
            </a:r>
            <a:r>
              <a:rPr lang="tr-TR" dirty="0" smtClean="0"/>
              <a:t>.</a:t>
            </a:r>
          </a:p>
          <a:p>
            <a:r>
              <a:rPr lang="tr-TR" dirty="0" smtClean="0"/>
              <a:t> </a:t>
            </a:r>
            <a:r>
              <a:rPr lang="tr-TR" dirty="0" smtClean="0"/>
              <a:t>Diğer yardımcı üreme teknolojilerinde, erkek ve dişi ebeveynlerin her biri genlerinin yarısını yavrularına </a:t>
            </a:r>
            <a:r>
              <a:rPr lang="tr-TR" dirty="0" smtClean="0"/>
              <a:t>aktarır.</a:t>
            </a:r>
          </a:p>
          <a:p>
            <a:endParaRPr lang="tr-TR" dirty="0" smtClean="0"/>
          </a:p>
          <a:p>
            <a:pPr>
              <a:buNone/>
            </a:pPr>
            <a:r>
              <a:rPr lang="tr-TR" dirty="0" smtClean="0"/>
              <a:t>.</a:t>
            </a:r>
            <a:endParaRPr lang="tr-T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1"/>
          </p:nvPr>
        </p:nvSpPr>
        <p:spPr>
          <a:xfrm>
            <a:off x="585788" y="428625"/>
            <a:ext cx="11029949" cy="5929313"/>
          </a:xfrm>
        </p:spPr>
        <p:txBody>
          <a:bodyPr>
            <a:normAutofit/>
          </a:bodyPr>
          <a:lstStyle/>
          <a:p>
            <a:r>
              <a:rPr lang="tr-TR" dirty="0" smtClean="0"/>
              <a:t>Çiftçiler yıllarca en iyi özelliklere sahip hayvanları seçmek ve </a:t>
            </a:r>
            <a:r>
              <a:rPr lang="tr-TR" dirty="0" smtClean="0"/>
              <a:t>yetiştirmek </a:t>
            </a:r>
            <a:r>
              <a:rPr lang="tr-TR" dirty="0" smtClean="0"/>
              <a:t>için çalıştılar. Klonlama, </a:t>
            </a:r>
            <a:r>
              <a:rPr lang="tr-TR" dirty="0" smtClean="0"/>
              <a:t>çiftçiye yavruların </a:t>
            </a:r>
            <a:r>
              <a:rPr lang="tr-TR" dirty="0" smtClean="0"/>
              <a:t>kalıtsal özellikleri üzerinde tam kontrol sağlar. </a:t>
            </a:r>
            <a:endParaRPr lang="tr-TR" dirty="0" smtClean="0"/>
          </a:p>
          <a:p>
            <a:r>
              <a:rPr lang="tr-TR" dirty="0" smtClean="0"/>
              <a:t>Bu </a:t>
            </a:r>
            <a:r>
              <a:rPr lang="tr-TR" dirty="0" smtClean="0"/>
              <a:t>nedenle, özellikle arzu edilen fakat yaşlanan veya yaralanan bir hayvanı klonlayan bir çiftçi, klonun özellikle iyi, daha genç bir hayvan olmak için genetik potansiyele sahip olacağını önceden bilir. </a:t>
            </a:r>
            <a:endParaRPr lang="tr-TR" dirty="0" smtClean="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1"/>
          </p:nvPr>
        </p:nvSpPr>
        <p:spPr>
          <a:xfrm>
            <a:off x="585788" y="428625"/>
            <a:ext cx="11029949" cy="5929313"/>
          </a:xfrm>
        </p:spPr>
        <p:txBody>
          <a:bodyPr>
            <a:normAutofit/>
          </a:bodyPr>
          <a:lstStyle/>
          <a:p>
            <a:r>
              <a:rPr lang="tr-TR" dirty="0" smtClean="0"/>
              <a:t>Günümüzde çoğu klonlamada somatik hücre nükleer transferi (SCNT) adı verilen bir işlem kullanılmaktadır. </a:t>
            </a:r>
            <a:endParaRPr lang="tr-TR" dirty="0" smtClean="0"/>
          </a:p>
          <a:p>
            <a:r>
              <a:rPr lang="tr-TR" dirty="0" smtClean="0"/>
              <a:t>Tıpkı </a:t>
            </a:r>
            <a:r>
              <a:rPr lang="tr-TR" dirty="0" smtClean="0"/>
              <a:t>in </a:t>
            </a:r>
            <a:r>
              <a:rPr lang="tr-TR" dirty="0" err="1" smtClean="0"/>
              <a:t>vitro</a:t>
            </a:r>
            <a:r>
              <a:rPr lang="tr-TR" dirty="0" smtClean="0"/>
              <a:t> </a:t>
            </a:r>
            <a:r>
              <a:rPr lang="tr-TR" dirty="0" err="1" smtClean="0"/>
              <a:t>fertilizasyonda</a:t>
            </a:r>
            <a:r>
              <a:rPr lang="tr-TR" dirty="0" smtClean="0"/>
              <a:t> olduğu gibi, bilim adamları dişi bir hayvandan (genellikle </a:t>
            </a:r>
            <a:r>
              <a:rPr lang="tr-TR" dirty="0" smtClean="0"/>
              <a:t>mezbahadan </a:t>
            </a:r>
            <a:r>
              <a:rPr lang="tr-TR" dirty="0" smtClean="0"/>
              <a:t>elde edilen </a:t>
            </a:r>
            <a:r>
              <a:rPr lang="tr-TR" dirty="0" err="1" smtClean="0"/>
              <a:t>ovaryumdan</a:t>
            </a:r>
            <a:r>
              <a:rPr lang="tr-TR" dirty="0" smtClean="0"/>
              <a:t>) </a:t>
            </a:r>
            <a:r>
              <a:rPr lang="tr-TR" dirty="0" smtClean="0"/>
              <a:t>olgunlaşmamış bir </a:t>
            </a:r>
            <a:r>
              <a:rPr lang="tr-TR" dirty="0" smtClean="0"/>
              <a:t>oosit </a:t>
            </a:r>
            <a:r>
              <a:rPr lang="tr-TR" dirty="0" smtClean="0"/>
              <a:t>alırlar. </a:t>
            </a:r>
            <a:endParaRPr lang="tr-TR" dirty="0" smtClean="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1"/>
          </p:nvPr>
        </p:nvSpPr>
        <p:spPr>
          <a:xfrm>
            <a:off x="585788" y="428625"/>
            <a:ext cx="11029949" cy="5929313"/>
          </a:xfrm>
        </p:spPr>
        <p:txBody>
          <a:bodyPr>
            <a:normAutofit/>
          </a:bodyPr>
          <a:lstStyle/>
          <a:p>
            <a:r>
              <a:rPr lang="tr-TR" dirty="0" smtClean="0"/>
              <a:t>SCNT işleminde yer alan ana adımlar şunlardır: </a:t>
            </a:r>
            <a:endParaRPr lang="tr-TR" dirty="0" smtClean="0"/>
          </a:p>
          <a:p>
            <a:r>
              <a:rPr lang="tr-TR" dirty="0" smtClean="0"/>
              <a:t>(</a:t>
            </a:r>
            <a:r>
              <a:rPr lang="tr-TR" dirty="0" smtClean="0"/>
              <a:t>1) </a:t>
            </a:r>
            <a:r>
              <a:rPr lang="tr-TR" dirty="0" err="1" smtClean="0"/>
              <a:t>sitoplast</a:t>
            </a:r>
            <a:r>
              <a:rPr lang="tr-TR" dirty="0" smtClean="0"/>
              <a:t> elde etmek için oosit </a:t>
            </a:r>
            <a:r>
              <a:rPr lang="tr-TR" dirty="0" err="1" smtClean="0"/>
              <a:t>enükleasyonu</a:t>
            </a:r>
            <a:r>
              <a:rPr lang="tr-TR" dirty="0" smtClean="0"/>
              <a:t>,</a:t>
            </a:r>
          </a:p>
          <a:p>
            <a:r>
              <a:rPr lang="tr-TR" dirty="0" smtClean="0"/>
              <a:t>(</a:t>
            </a:r>
            <a:r>
              <a:rPr lang="tr-TR" dirty="0" smtClean="0"/>
              <a:t>2) </a:t>
            </a:r>
            <a:r>
              <a:rPr lang="tr-TR" dirty="0" err="1" smtClean="0"/>
              <a:t>karyoplast</a:t>
            </a:r>
            <a:r>
              <a:rPr lang="tr-TR" dirty="0" smtClean="0"/>
              <a:t> adı verilen somatik hücre veya nükleer </a:t>
            </a:r>
            <a:r>
              <a:rPr lang="tr-TR" dirty="0" err="1" smtClean="0"/>
              <a:t>donör</a:t>
            </a:r>
            <a:r>
              <a:rPr lang="tr-TR" dirty="0" smtClean="0"/>
              <a:t> hücre kültürü, </a:t>
            </a:r>
            <a:endParaRPr lang="tr-TR" dirty="0" smtClean="0"/>
          </a:p>
          <a:p>
            <a:r>
              <a:rPr lang="tr-TR" dirty="0" smtClean="0"/>
              <a:t>(</a:t>
            </a:r>
            <a:r>
              <a:rPr lang="tr-TR" dirty="0" smtClean="0"/>
              <a:t>3) </a:t>
            </a:r>
            <a:r>
              <a:rPr lang="tr-TR" dirty="0" err="1" smtClean="0"/>
              <a:t>karyoplastın</a:t>
            </a:r>
            <a:r>
              <a:rPr lang="tr-TR" dirty="0" smtClean="0"/>
              <a:t> </a:t>
            </a:r>
            <a:r>
              <a:rPr lang="tr-TR" dirty="0" err="1" smtClean="0"/>
              <a:t>sitoplasta</a:t>
            </a:r>
            <a:r>
              <a:rPr lang="tr-TR" dirty="0" smtClean="0"/>
              <a:t> transferi, </a:t>
            </a:r>
            <a:endParaRPr lang="tr-TR" dirty="0" smtClean="0"/>
          </a:p>
          <a:p>
            <a:r>
              <a:rPr lang="tr-TR" dirty="0" smtClean="0"/>
              <a:t>(</a:t>
            </a:r>
            <a:r>
              <a:rPr lang="tr-TR" dirty="0" smtClean="0"/>
              <a:t>4) füzyon ve alıcılara aktarılmadan önce </a:t>
            </a:r>
            <a:r>
              <a:rPr lang="tr-TR" dirty="0" err="1" smtClean="0"/>
              <a:t>blastosist</a:t>
            </a:r>
            <a:r>
              <a:rPr lang="tr-TR" dirty="0" smtClean="0"/>
              <a:t> aşamasına kadar klonlanmış embriyoların </a:t>
            </a:r>
            <a:r>
              <a:rPr lang="tr-TR" dirty="0" err="1" smtClean="0"/>
              <a:t>karyoplast</a:t>
            </a:r>
            <a:r>
              <a:rPr lang="tr-TR" dirty="0" smtClean="0"/>
              <a:t>-</a:t>
            </a:r>
            <a:r>
              <a:rPr lang="tr-TR" dirty="0" err="1" smtClean="0"/>
              <a:t>sitoplast</a:t>
            </a:r>
            <a:r>
              <a:rPr lang="tr-TR" dirty="0" smtClean="0"/>
              <a:t> çiftlerinin ve </a:t>
            </a:r>
            <a:endParaRPr lang="tr-TR" dirty="0" smtClean="0"/>
          </a:p>
          <a:p>
            <a:r>
              <a:rPr lang="tr-TR" dirty="0" smtClean="0"/>
              <a:t>(</a:t>
            </a:r>
            <a:r>
              <a:rPr lang="tr-TR" dirty="0" smtClean="0"/>
              <a:t>5) kültürünün aktivasyonu. </a:t>
            </a:r>
            <a:endParaRPr lang="tr-T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1"/>
          </p:nvPr>
        </p:nvSpPr>
        <p:spPr>
          <a:xfrm>
            <a:off x="585788" y="428625"/>
            <a:ext cx="11029949" cy="5929313"/>
          </a:xfrm>
        </p:spPr>
        <p:txBody>
          <a:bodyPr>
            <a:normAutofit/>
          </a:bodyPr>
          <a:lstStyle/>
          <a:p>
            <a:r>
              <a:rPr lang="tr-TR" dirty="0" err="1" smtClean="0"/>
              <a:t>SCNT'nin</a:t>
            </a:r>
            <a:r>
              <a:rPr lang="tr-TR" dirty="0" smtClean="0"/>
              <a:t> üreme teknolojisi olarak kullanımı hala verimsizdir</a:t>
            </a:r>
            <a:r>
              <a:rPr lang="tr-TR" dirty="0" smtClean="0"/>
              <a:t>.</a:t>
            </a:r>
          </a:p>
          <a:p>
            <a:r>
              <a:rPr lang="tr-TR" dirty="0" smtClean="0"/>
              <a:t>Embriyo bölünmesi, </a:t>
            </a:r>
            <a:r>
              <a:rPr lang="tr-TR" dirty="0" smtClean="0"/>
              <a:t>hem seçilen dişilerden elde edilebilen embriyo sayısını arttırmak hem de deneysel model olarak kullanılacak genetik olarak özdeş hayvanları üretmek için kullanılır</a:t>
            </a:r>
            <a:r>
              <a:rPr lang="tr-TR" dirty="0" smtClean="0"/>
              <a:t>.</a:t>
            </a:r>
          </a:p>
          <a:p>
            <a:r>
              <a:rPr lang="tr-TR" dirty="0" smtClean="0"/>
              <a:t>Taranmış </a:t>
            </a:r>
            <a:r>
              <a:rPr lang="tr-TR" dirty="0" err="1" smtClean="0"/>
              <a:t>blastosist</a:t>
            </a:r>
            <a:r>
              <a:rPr lang="tr-TR" dirty="0" smtClean="0"/>
              <a:t> aşamasında geri kazanılan embriyolar 10. günde geri kazanılmış, bölünmüş ve hemen alıcıya aktarılmıştır. </a:t>
            </a:r>
            <a:endParaRPr lang="tr-TR" dirty="0" smtClean="0"/>
          </a:p>
          <a:p>
            <a:r>
              <a:rPr lang="tr-TR" dirty="0" smtClean="0"/>
              <a:t>Demi-embriyoların </a:t>
            </a:r>
            <a:r>
              <a:rPr lang="tr-TR" dirty="0" err="1" smtClean="0"/>
              <a:t>sağkalım</a:t>
            </a:r>
            <a:r>
              <a:rPr lang="tr-TR" dirty="0" smtClean="0"/>
              <a:t> oranları düşük olmasına rağmen, yazarlar patoloji araştırmalarında kullanılmak üzere yeterli ikiz setleri </a:t>
            </a:r>
            <a:r>
              <a:rPr lang="tr-TR" dirty="0" smtClean="0"/>
              <a:t>üretmeyi </a:t>
            </a:r>
            <a:r>
              <a:rPr lang="tr-TR" dirty="0" smtClean="0"/>
              <a:t>başardılar</a:t>
            </a:r>
            <a:endParaRPr lang="tr-T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Screen Shot 2015-02-18 at 17.45.00.png" descr="Screen Shot 2015-02-18 at 17.45.00.png"/>
          <p:cNvPicPr>
            <a:picLocks noChangeAspect="1"/>
          </p:cNvPicPr>
          <p:nvPr/>
        </p:nvPicPr>
        <p:blipFill>
          <a:blip r:embed="rId3" cstate="print"/>
          <a:srcRect l="8163" t="11712" r="15660" b="34879"/>
          <a:stretch>
            <a:fillRect/>
          </a:stretch>
        </p:blipFill>
        <p:spPr>
          <a:xfrm>
            <a:off x="1466628" y="2193689"/>
            <a:ext cx="4836914" cy="2119531"/>
          </a:xfrm>
          <a:prstGeom prst="rect">
            <a:avLst/>
          </a:prstGeom>
          <a:ln w="88900">
            <a:miter lim="400000"/>
          </a:ln>
        </p:spPr>
      </p:pic>
      <p:pic>
        <p:nvPicPr>
          <p:cNvPr id="447" name="Screen Shot 2015-02-18 at 17.45.42.png" descr="Screen Shot 2015-02-18 at 17.45.42.png"/>
          <p:cNvPicPr>
            <a:picLocks noChangeAspect="1"/>
          </p:cNvPicPr>
          <p:nvPr/>
        </p:nvPicPr>
        <p:blipFill>
          <a:blip r:embed="rId4" cstate="print"/>
          <a:srcRect l="5384" t="11255" r="19702" b="33872"/>
          <a:stretch>
            <a:fillRect/>
          </a:stretch>
        </p:blipFill>
        <p:spPr>
          <a:xfrm>
            <a:off x="5950734" y="2193690"/>
            <a:ext cx="4864691" cy="2119531"/>
          </a:xfrm>
          <a:prstGeom prst="rect">
            <a:avLst/>
          </a:prstGeom>
          <a:ln w="88900">
            <a:miter lim="400000"/>
          </a:ln>
        </p:spPr>
      </p:pic>
      <p:pic>
        <p:nvPicPr>
          <p:cNvPr id="448" name="Screen Shot 2015-02-18 at 17.51.50.png" descr="Screen Shot 2015-02-18 at 17.51.50.png"/>
          <p:cNvPicPr>
            <a:picLocks noChangeAspect="1"/>
          </p:cNvPicPr>
          <p:nvPr/>
        </p:nvPicPr>
        <p:blipFill>
          <a:blip r:embed="rId5"/>
          <a:srcRect l="4114" t="18754" r="11318" b="29585"/>
          <a:stretch>
            <a:fillRect/>
          </a:stretch>
        </p:blipFill>
        <p:spPr>
          <a:xfrm>
            <a:off x="2243994" y="4313220"/>
            <a:ext cx="7663650" cy="2544780"/>
          </a:xfrm>
          <a:prstGeom prst="rect">
            <a:avLst/>
          </a:prstGeom>
          <a:ln w="88900">
            <a:miter lim="400000"/>
          </a:ln>
        </p:spPr>
      </p:pic>
      <p:pic>
        <p:nvPicPr>
          <p:cNvPr id="449" name="Screen Shot 2015-02-18 at 17.52.15.png" descr="Screen Shot 2015-02-18 at 17.52.15.png"/>
          <p:cNvPicPr>
            <a:picLocks noChangeAspect="1"/>
          </p:cNvPicPr>
          <p:nvPr/>
        </p:nvPicPr>
        <p:blipFill rotWithShape="1">
          <a:blip r:embed="rId6"/>
          <a:srcRect l="6506" t="21819" r="44647" b="41818"/>
          <a:stretch/>
        </p:blipFill>
        <p:spPr>
          <a:xfrm>
            <a:off x="1524000" y="-3411"/>
            <a:ext cx="4722169" cy="2197100"/>
          </a:xfrm>
          <a:prstGeom prst="rect">
            <a:avLst/>
          </a:prstGeom>
          <a:ln w="88900">
            <a:miter lim="400000"/>
          </a:ln>
        </p:spPr>
      </p:pic>
      <p:pic>
        <p:nvPicPr>
          <p:cNvPr id="450" name="Screen Shot 2015-02-18 at 17.53.05.png" descr="Screen Shot 2015-02-18 at 17.53.05.png"/>
          <p:cNvPicPr>
            <a:picLocks noChangeAspect="1"/>
          </p:cNvPicPr>
          <p:nvPr/>
        </p:nvPicPr>
        <p:blipFill rotWithShape="1">
          <a:blip r:embed="rId7"/>
          <a:srcRect l="7555" t="16817" r="40409" b="42479"/>
          <a:stretch/>
        </p:blipFill>
        <p:spPr>
          <a:xfrm>
            <a:off x="6246169" y="-3411"/>
            <a:ext cx="4569256" cy="2197100"/>
          </a:xfrm>
          <a:prstGeom prst="rect">
            <a:avLst/>
          </a:prstGeom>
          <a:ln w="88900">
            <a:miter lim="400000"/>
          </a:ln>
        </p:spPr>
      </p:pic>
      <p:sp>
        <p:nvSpPr>
          <p:cNvPr id="452" name="http://chem.usu.edu/leochen/htm/research/animal-cancer-model-development-molecular-imaging"/>
          <p:cNvSpPr txBox="1"/>
          <p:nvPr/>
        </p:nvSpPr>
        <p:spPr>
          <a:xfrm>
            <a:off x="1658170" y="6575744"/>
            <a:ext cx="4740080" cy="2254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lgn="l">
              <a:lnSpc>
                <a:spcPct val="117999"/>
              </a:lnSpc>
              <a:defRPr sz="1200">
                <a:latin typeface="Helvetica Neue"/>
                <a:ea typeface="Helvetica Neue"/>
                <a:cs typeface="Helvetica Neue"/>
                <a:sym typeface="Helvetica Neue"/>
              </a:defRPr>
            </a:lvl1pPr>
          </a:lstStyle>
          <a:p>
            <a:pPr defTabSz="321457" hangingPunct="0"/>
            <a:r>
              <a:rPr sz="844" kern="0">
                <a:solidFill>
                  <a:srgbClr val="FFFFFF"/>
                </a:solidFill>
              </a:rPr>
              <a:t>http://chem.usu.edu/leochen/htm/research/animal-cancer-model-development-molecular-imaging</a:t>
            </a:r>
          </a:p>
        </p:txBody>
      </p:sp>
    </p:spTree>
    <p:extLst>
      <p:ext uri="{BB962C8B-B14F-4D97-AF65-F5344CB8AC3E}">
        <p14:creationId xmlns:p14="http://schemas.microsoft.com/office/powerpoint/2010/main" xmlns="" val="298574906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4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iterate>
                                    <p:tmAbs val="0"/>
                                  </p:iterate>
                                  <p:childTnLst>
                                    <p:set>
                                      <p:cBhvr>
                                        <p:cTn id="10" fill="hold">
                                          <p:stCondLst>
                                            <p:cond delay="0"/>
                                          </p:stCondLst>
                                        </p:cTn>
                                        <p:tgtEl>
                                          <p:spTgt spid="446"/>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44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iterate>
                                    <p:tmAbs val="0"/>
                                  </p:iterate>
                                  <p:childTnLst>
                                    <p:set>
                                      <p:cBhvr>
                                        <p:cTn id="17" fill="hold">
                                          <p:stCondLst>
                                            <p:cond delay="0"/>
                                          </p:stCondLst>
                                        </p:cTn>
                                        <p:tgtEl>
                                          <p:spTgt spid="447"/>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4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iterate>
                                    <p:tmAbs val="0"/>
                                  </p:iterate>
                                  <p:childTnLst>
                                    <p:set>
                                      <p:cBhvr>
                                        <p:cTn id="24" fill="hold">
                                          <p:stCondLst>
                                            <p:cond delay="0"/>
                                          </p:stCondLst>
                                        </p:cTn>
                                        <p:tgtEl>
                                          <p:spTgt spid="448"/>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44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iterate>
                                    <p:tmAbs val="0"/>
                                  </p:iterate>
                                  <p:childTnLst>
                                    <p:set>
                                      <p:cBhvr>
                                        <p:cTn id="31" fill="hold">
                                          <p:stCondLst>
                                            <p:cond delay="0"/>
                                          </p:stCondLst>
                                        </p:cTn>
                                        <p:tgtEl>
                                          <p:spTgt spid="449"/>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grpId="0" nodeType="afterEffect">
                                  <p:stCondLst>
                                    <p:cond delay="0"/>
                                  </p:stCondLst>
                                  <p:iterate>
                                    <p:tmAbs val="0"/>
                                  </p:iterate>
                                  <p:childTnLst>
                                    <p:set>
                                      <p:cBhvr>
                                        <p:cTn id="34" fill="hold"/>
                                        <p:tgtEl>
                                          <p:spTgt spid="4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iterate>
                                    <p:tmAbs val="0"/>
                                  </p:iterate>
                                  <p:childTnLst>
                                    <p:set>
                                      <p:cBhvr>
                                        <p:cTn id="38" fill="hold">
                                          <p:stCondLst>
                                            <p:cond delay="0"/>
                                          </p:stCondLst>
                                        </p:cTn>
                                        <p:tgtEl>
                                          <p:spTgt spid="4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 grpId="0" animBg="1" advAuto="0"/>
      <p:bldP spid="446" grpId="1" animBg="1" advAuto="0"/>
      <p:bldP spid="447" grpId="0" animBg="1" advAuto="0"/>
      <p:bldP spid="447" grpId="1" animBg="1" advAuto="0"/>
      <p:bldP spid="448" grpId="0" animBg="1" advAuto="0"/>
      <p:bldP spid="448" grpId="1" animBg="1" advAuto="0"/>
      <p:bldP spid="449" grpId="0" animBg="1" advAuto="0"/>
      <p:bldP spid="449" grpId="1" animBg="1" advAuto="0"/>
      <p:bldP spid="450" grpId="0" animBg="1" advAuto="0"/>
      <p:bldP spid="450" grpId="1" animBg="1" advAuto="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403</Words>
  <Application>Microsoft Office PowerPoint</Application>
  <PresentationFormat>Özel</PresentationFormat>
  <Paragraphs>53</Paragraphs>
  <Slides>8</Slides>
  <Notes>2</Notes>
  <HiddenSlides>0</HiddenSlides>
  <MMClips>0</MMClips>
  <ScaleCrop>false</ScaleCrop>
  <HeadingPairs>
    <vt:vector size="4" baseType="variant">
      <vt:variant>
        <vt:lpstr>Tema</vt:lpstr>
      </vt:variant>
      <vt:variant>
        <vt:i4>2</vt:i4>
      </vt:variant>
      <vt:variant>
        <vt:lpstr>Slayt Başlıkları</vt:lpstr>
      </vt:variant>
      <vt:variant>
        <vt:i4>8</vt:i4>
      </vt:variant>
    </vt:vector>
  </HeadingPairs>
  <TitlesOfParts>
    <vt:vector size="10" baseType="lpstr">
      <vt:lpstr>Office Teması</vt:lpstr>
      <vt:lpstr>Chalkboard</vt:lpstr>
      <vt:lpstr>Klonlama</vt:lpstr>
      <vt:lpstr>Slayt 2</vt:lpstr>
      <vt:lpstr>Slayt 3</vt:lpstr>
      <vt:lpstr>Slayt 4</vt:lpstr>
      <vt:lpstr>Slayt 5</vt:lpstr>
      <vt:lpstr>Slayt 6</vt:lpstr>
      <vt:lpstr>Slayt 7</vt:lpstr>
      <vt:lpstr>Slayt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Koyun ve Keçilerde İleri Üreme Teknikleri</dc:title>
  <dc:creator>Toprak</dc:creator>
  <cp:lastModifiedBy>SONY</cp:lastModifiedBy>
  <cp:revision>14</cp:revision>
  <dcterms:created xsi:type="dcterms:W3CDTF">2019-12-20T10:40:14Z</dcterms:created>
  <dcterms:modified xsi:type="dcterms:W3CDTF">2019-12-25T00:01:07Z</dcterms:modified>
</cp:coreProperties>
</file>