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89C777C-41DB-404E-BDF1-ACE57FF9F54D}"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4094788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9C777C-41DB-404E-BDF1-ACE57FF9F54D}"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242161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9C777C-41DB-404E-BDF1-ACE57FF9F54D}"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2145027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9C777C-41DB-404E-BDF1-ACE57FF9F54D}"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355028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89C777C-41DB-404E-BDF1-ACE57FF9F54D}"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792287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89C777C-41DB-404E-BDF1-ACE57FF9F54D}"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1433477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89C777C-41DB-404E-BDF1-ACE57FF9F54D}"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326768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89C777C-41DB-404E-BDF1-ACE57FF9F54D}"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18455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89C777C-41DB-404E-BDF1-ACE57FF9F54D}"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216672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9C777C-41DB-404E-BDF1-ACE57FF9F54D}"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401868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9C777C-41DB-404E-BDF1-ACE57FF9F54D}"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BE2E2C-C126-4FDD-B595-2192CA6B891C}" type="slidenum">
              <a:rPr lang="tr-TR" smtClean="0"/>
              <a:t>‹#›</a:t>
            </a:fld>
            <a:endParaRPr lang="tr-TR"/>
          </a:p>
        </p:txBody>
      </p:sp>
    </p:spTree>
    <p:extLst>
      <p:ext uri="{BB962C8B-B14F-4D97-AF65-F5344CB8AC3E}">
        <p14:creationId xmlns:p14="http://schemas.microsoft.com/office/powerpoint/2010/main" val="1906090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9C777C-41DB-404E-BDF1-ACE57FF9F54D}"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E2E2C-C126-4FDD-B595-2192CA6B891C}" type="slidenum">
              <a:rPr lang="tr-TR" smtClean="0"/>
              <a:t>‹#›</a:t>
            </a:fld>
            <a:endParaRPr lang="tr-TR"/>
          </a:p>
        </p:txBody>
      </p:sp>
    </p:spTree>
    <p:extLst>
      <p:ext uri="{BB962C8B-B14F-4D97-AF65-F5344CB8AC3E}">
        <p14:creationId xmlns:p14="http://schemas.microsoft.com/office/powerpoint/2010/main" val="4034372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093076" y="751344"/>
            <a:ext cx="9806152" cy="4247317"/>
          </a:xfrm>
          <a:prstGeom prst="rect">
            <a:avLst/>
          </a:prstGeom>
        </p:spPr>
        <p:txBody>
          <a:bodyPr wrap="square">
            <a:spAutoFit/>
          </a:bodyPr>
          <a:lstStyle/>
          <a:p>
            <a:r>
              <a:rPr lang="tr-TR" dirty="0" smtClean="0"/>
              <a:t>SOSYAL ETKİ VE UYMA</a:t>
            </a:r>
          </a:p>
          <a:p>
            <a:endParaRPr lang="tr-TR" dirty="0" smtClean="0"/>
          </a:p>
          <a:p>
            <a:r>
              <a:rPr lang="tr-TR" dirty="0" smtClean="0"/>
              <a:t>Evdeki çocuğun misafirler geldiğindeki davranış değişikliğinde, bir tartışmada gruptan farklı bir şeyler söylemek istemeyen birinde ya da kendisine bakılan birinin kılık kıyafetini kontrol etmesinde sosyal davranışı görürüz. Bu olaylarda ortak nokta sosyal etkidir. Her birinde de davranış başkalarının etkisiyle oluşmaktadır. </a:t>
            </a:r>
          </a:p>
          <a:p>
            <a:endParaRPr lang="tr-TR" dirty="0" smtClean="0"/>
          </a:p>
          <a:p>
            <a:r>
              <a:rPr lang="tr-TR" dirty="0" smtClean="0"/>
              <a:t>Sosyal psikolojide kişilerin farklılıklarından ziyade benzer davranışların nedenleri üzerinde durulmaktadır. Sosyal etki sonucunda oluşan uyma davranışı kişilerin benzerliğini ve dolayısıyla sosyal davranış düzenliliğini yaratır. Bu sayede kişiler başkalarının davranışını önceden tahmin edebilir ve ona göre davranabilirler. </a:t>
            </a:r>
          </a:p>
          <a:p>
            <a:endParaRPr lang="tr-TR" dirty="0" smtClean="0"/>
          </a:p>
          <a:p>
            <a:r>
              <a:rPr lang="tr-TR" dirty="0" smtClean="0"/>
              <a:t>Sosyal etkiye bağlı olarak uyma davranışı çocukluktan itibaren başlayan bir öğrenme süreci olmakla birlikte, yolda havaya bakan insanların göstermiş olduğu bu davranışa uyan bir kişinin durumunda olduğu gibi bir uyma davranışı da söz konusu olabilir. </a:t>
            </a:r>
            <a:endParaRPr lang="tr-TR" dirty="0"/>
          </a:p>
        </p:txBody>
      </p:sp>
    </p:spTree>
    <p:extLst>
      <p:ext uri="{BB962C8B-B14F-4D97-AF65-F5344CB8AC3E}">
        <p14:creationId xmlns:p14="http://schemas.microsoft.com/office/powerpoint/2010/main" val="2449307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917" y="2690336"/>
            <a:ext cx="8786649" cy="1477328"/>
          </a:xfrm>
          <a:prstGeom prst="rect">
            <a:avLst/>
          </a:prstGeom>
        </p:spPr>
        <p:txBody>
          <a:bodyPr wrap="square">
            <a:spAutoFit/>
          </a:bodyPr>
          <a:lstStyle/>
          <a:p>
            <a:r>
              <a:rPr lang="tr-TR" dirty="0" smtClean="0"/>
              <a:t>Gruba Bağlılığın Etkisi</a:t>
            </a:r>
          </a:p>
          <a:p>
            <a:endParaRPr lang="tr-TR" dirty="0" smtClean="0"/>
          </a:p>
          <a:p>
            <a:r>
              <a:rPr lang="tr-TR" dirty="0" smtClean="0"/>
              <a:t>Her üç deneyde de denekler birbirini tanımamaktadır. Ancak muhtemeldir ki birbirini tanıyan kişilerin olduğu durumlarda sosyal etki ve uyma davranışı daha baskın bir şekilde görülebilecektir.</a:t>
            </a:r>
            <a:endParaRPr lang="tr-TR" dirty="0"/>
          </a:p>
        </p:txBody>
      </p:sp>
    </p:spTree>
    <p:extLst>
      <p:ext uri="{BB962C8B-B14F-4D97-AF65-F5344CB8AC3E}">
        <p14:creationId xmlns:p14="http://schemas.microsoft.com/office/powerpoint/2010/main" val="2991445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45323" y="474345"/>
            <a:ext cx="10216055" cy="5355312"/>
          </a:xfrm>
          <a:prstGeom prst="rect">
            <a:avLst/>
          </a:prstGeom>
        </p:spPr>
        <p:txBody>
          <a:bodyPr wrap="square">
            <a:spAutoFit/>
          </a:bodyPr>
          <a:lstStyle/>
          <a:p>
            <a:r>
              <a:rPr lang="tr-TR" dirty="0" smtClean="0"/>
              <a:t>Azınlığın Etkisi </a:t>
            </a:r>
          </a:p>
          <a:p>
            <a:endParaRPr lang="tr-TR" dirty="0" smtClean="0"/>
          </a:p>
          <a:p>
            <a:r>
              <a:rPr lang="tr-TR" dirty="0" smtClean="0"/>
              <a:t>Sosyal etkide bulunmanın tek yolu çoğunluk olmaktan geçmez. Ancak azınlığın grup üzerindeki etkisi belli şartlara bağlıdır. Bunun için azınlığın düşüncelerinde tutarlı olması ve kendilerine güvenmeleri gerekmektedir. </a:t>
            </a:r>
          </a:p>
          <a:p>
            <a:endParaRPr lang="tr-TR" dirty="0" smtClean="0"/>
          </a:p>
          <a:p>
            <a:r>
              <a:rPr lang="tr-TR" dirty="0" err="1" smtClean="0"/>
              <a:t>Moscovici</a:t>
            </a:r>
            <a:r>
              <a:rPr lang="tr-TR" dirty="0" smtClean="0"/>
              <a:t> (1969) yeşil slâytlar gösterilen her iki gruba dört deneğe ilave olarak iki araştırmacı eklemiş ve </a:t>
            </a:r>
            <a:r>
              <a:rPr lang="tr-TR" dirty="0" err="1" smtClean="0"/>
              <a:t>slaytın</a:t>
            </a:r>
            <a:r>
              <a:rPr lang="tr-TR" dirty="0" smtClean="0"/>
              <a:t> yeşil mi yoksa mavi renkte mi olduğunu sorgulamıştır. Diğer dört kişi yanlış cevaplar vererek denekleri olumsuz etkilemeye devam etmiştir. Hep yeşil rengi söyleyen tutarlı araştırmacıların kendi grubunda yapılan deneylerin %8’inde tüm grup üyelerini etkiledikleri, tutarsız araştırmacıların ise neredeyse grubu hiç etkileyemedikleri görülmüştür.</a:t>
            </a:r>
          </a:p>
          <a:p>
            <a:endParaRPr lang="tr-TR" dirty="0" smtClean="0"/>
          </a:p>
          <a:p>
            <a:r>
              <a:rPr lang="tr-TR" dirty="0" smtClean="0"/>
              <a:t>Azınlığın grubu etkilemesinin ikinci şartı tutucu ve katı görünmemeleridir. </a:t>
            </a:r>
          </a:p>
          <a:p>
            <a:endParaRPr lang="tr-TR" dirty="0" smtClean="0"/>
          </a:p>
          <a:p>
            <a:r>
              <a:rPr lang="tr-TR" dirty="0" smtClean="0"/>
              <a:t>Diğer taraftan azınlık grup grubun üyeleri değilse bu kişilerin yabancı bir grubu </a:t>
            </a:r>
            <a:r>
              <a:rPr lang="tr-TR" dirty="0" err="1" smtClean="0"/>
              <a:t>iknası</a:t>
            </a:r>
            <a:r>
              <a:rPr lang="tr-TR" dirty="0" smtClean="0"/>
              <a:t> daha zordur. Oysa kendi grubu içindeki bir azınlık daha etkili olabilir. </a:t>
            </a:r>
          </a:p>
          <a:p>
            <a:endParaRPr lang="tr-TR" dirty="0" smtClean="0"/>
          </a:p>
          <a:p>
            <a:r>
              <a:rPr lang="tr-TR" dirty="0" smtClean="0"/>
              <a:t>Tüm bunlara rağmen azınlık çoğunluğu etkileyemese bile çoğunluğa acaba? sorusunu sorma imkanı veriyorsa da bu bir kazanım olarak düşünülebilir. </a:t>
            </a:r>
            <a:endParaRPr lang="tr-TR" dirty="0"/>
          </a:p>
        </p:txBody>
      </p:sp>
    </p:spTree>
    <p:extLst>
      <p:ext uri="{BB962C8B-B14F-4D97-AF65-F5344CB8AC3E}">
        <p14:creationId xmlns:p14="http://schemas.microsoft.com/office/powerpoint/2010/main" val="3390996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7461" y="612845"/>
            <a:ext cx="9711559" cy="4524315"/>
          </a:xfrm>
          <a:prstGeom prst="rect">
            <a:avLst/>
          </a:prstGeom>
        </p:spPr>
        <p:txBody>
          <a:bodyPr wrap="square">
            <a:spAutoFit/>
          </a:bodyPr>
          <a:lstStyle/>
          <a:p>
            <a:r>
              <a:rPr lang="tr-TR" dirty="0" smtClean="0"/>
              <a:t>ÜÇ SOSYAL ETKİ ARAŞTIRMASI</a:t>
            </a:r>
          </a:p>
          <a:p>
            <a:endParaRPr lang="tr-TR" dirty="0" smtClean="0"/>
          </a:p>
          <a:p>
            <a:r>
              <a:rPr lang="tr-TR" dirty="0" smtClean="0"/>
              <a:t>Araştırma 1: </a:t>
            </a:r>
            <a:r>
              <a:rPr lang="tr-TR" dirty="0" err="1" smtClean="0"/>
              <a:t>Sherif’in</a:t>
            </a:r>
            <a:r>
              <a:rPr lang="tr-TR" dirty="0" smtClean="0"/>
              <a:t> Grup Normu Oluşturma Deneyi (1935-36)</a:t>
            </a:r>
          </a:p>
          <a:p>
            <a:r>
              <a:rPr lang="tr-TR" dirty="0" smtClean="0"/>
              <a:t>Karanlık bir odada hareketsiz duran bir ışığa sürekli baktığımızda onu hareket ediyor gibi görürüz. Bu fiziksel ortamdan hareketle, kişilere önce ışığın hareketinin ne kadar olduğu sorulmuştur. İnsanlar tahminlerinde önce farklı değerler söylemiş ancak son tahminlerinde ortalama bir değer söylemeye ve diğer tahminlerini de bu ortalama değer civarında yapmaya başlamışlardır.</a:t>
            </a:r>
          </a:p>
          <a:p>
            <a:endParaRPr lang="tr-TR" dirty="0" smtClean="0"/>
          </a:p>
          <a:p>
            <a:r>
              <a:rPr lang="tr-TR" dirty="0" smtClean="0"/>
              <a:t>Bu kişilerin bir grup olarak tahmin yaptıklarında ise kendi standartlarından vazgeçip grubun oluşturduğu standartlara yöneldikleri görülmüştür. Üstelik denekler doğrudan grup halinde yapılan tahminlere dahil edildiklerinde grup standardı oluşması daha kolay olmuştur. Daha da ilginç olanı grupta oluşturulan bu standardın ilerleyen aylarda da kişiler tarafından kullanılmaya devam edilmiş olmasıdır. </a:t>
            </a:r>
          </a:p>
          <a:p>
            <a:endParaRPr lang="tr-TR" dirty="0" smtClean="0"/>
          </a:p>
          <a:p>
            <a:r>
              <a:rPr lang="tr-TR" dirty="0" smtClean="0"/>
              <a:t>Fiziksel gerçekliğin belirsiz olduğu durumlarda kişi durumu netleştirmek için bir gerçek yaratır. Bu gerçek tek başınayken kendisi tarafından grup halinde ise etkileşim sonucunda birlikte yaratılır.</a:t>
            </a:r>
            <a:endParaRPr lang="tr-TR" dirty="0"/>
          </a:p>
        </p:txBody>
      </p:sp>
    </p:spTree>
    <p:extLst>
      <p:ext uri="{BB962C8B-B14F-4D97-AF65-F5344CB8AC3E}">
        <p14:creationId xmlns:p14="http://schemas.microsoft.com/office/powerpoint/2010/main" val="3188849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917" y="474345"/>
            <a:ext cx="9112469" cy="4801314"/>
          </a:xfrm>
          <a:prstGeom prst="rect">
            <a:avLst/>
          </a:prstGeom>
        </p:spPr>
        <p:txBody>
          <a:bodyPr wrap="square">
            <a:spAutoFit/>
          </a:bodyPr>
          <a:lstStyle/>
          <a:p>
            <a:r>
              <a:rPr lang="tr-TR" dirty="0" smtClean="0"/>
              <a:t>Araştırma 2: </a:t>
            </a:r>
            <a:r>
              <a:rPr lang="tr-TR" dirty="0" err="1" smtClean="0"/>
              <a:t>Asch’in</a:t>
            </a:r>
            <a:r>
              <a:rPr lang="tr-TR" dirty="0" smtClean="0"/>
              <a:t> Uyma Deneyi (1951-1952)</a:t>
            </a:r>
          </a:p>
          <a:p>
            <a:endParaRPr lang="tr-TR" dirty="0" smtClean="0"/>
          </a:p>
          <a:p>
            <a:r>
              <a:rPr lang="tr-TR" dirty="0" smtClean="0"/>
              <a:t>Beş kişilik bir grupta yer alan bir deneğe bir karta bulunan bir çizginin uzunluk olarak diğer kartta bulunan üç farklı uzunluktaki çizgiden –alenen belli olan- hangisiyle aynı uzunlukta olduğu sorulmuştur. Araştırma ekibindeki diğer dört kişi ilk başta sorulara doğru cevap vererek deneğin güvenini kazanmış ama sonrasında hep yanlış cevaplar vermişlerdir. Soru her defasında en son denek yanıtlayacak şekilde sorulmuştur. Deneklerin %35’inin yanlış cevap verdikleri görülmüştür.</a:t>
            </a:r>
          </a:p>
          <a:p>
            <a:endParaRPr lang="tr-TR" dirty="0" smtClean="0"/>
          </a:p>
          <a:p>
            <a:r>
              <a:rPr lang="tr-TR" dirty="0" smtClean="0"/>
              <a:t>Araştırma 1’de fiziksel belirsizliğe karşı bu araştırmada fiziksel gerçeklik vardır. İlkinde bireylerin belirsizliği gidermek için birilerine ihtiyaçları varken bur araştırmada böyle bir ihtiyaç yoktur. İlkinde kişiler grubun fikrine inandığı için uymakta ikinci de ise yanlış olduğunu düşünmesine rağmen uymaktadır. Bu nedenle ilkinde bir tutum değişikliği varken ikincisi yalnızca bir davranış değişikliği ortaya çıkmaktadır. İlk deneyde hiç yoktan bir grup normu oluşurken diğerinde ise yerleşmiş bir grup normuna uyma vardır. </a:t>
            </a:r>
          </a:p>
          <a:p>
            <a:endParaRPr lang="tr-TR" dirty="0" smtClean="0"/>
          </a:p>
          <a:p>
            <a:r>
              <a:rPr lang="tr-TR" dirty="0" smtClean="0"/>
              <a:t>Bu çalışmalar ile 1930’lara kadar hakim olan grup ruhu iddiası çürümeye başlamıştır. Konu </a:t>
            </a:r>
            <a:r>
              <a:rPr lang="tr-TR" dirty="0" err="1" smtClean="0"/>
              <a:t>felsefik</a:t>
            </a:r>
            <a:r>
              <a:rPr lang="tr-TR" dirty="0" smtClean="0"/>
              <a:t> bir konu olmaktan çıkıp bilimsel bir araştırma konusu haline gelmiştir. </a:t>
            </a:r>
            <a:endParaRPr lang="tr-TR" dirty="0"/>
          </a:p>
        </p:txBody>
      </p:sp>
    </p:spTree>
    <p:extLst>
      <p:ext uri="{BB962C8B-B14F-4D97-AF65-F5344CB8AC3E}">
        <p14:creationId xmlns:p14="http://schemas.microsoft.com/office/powerpoint/2010/main" val="289039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18897" y="474345"/>
            <a:ext cx="8860220" cy="5355312"/>
          </a:xfrm>
          <a:prstGeom prst="rect">
            <a:avLst/>
          </a:prstGeom>
        </p:spPr>
        <p:txBody>
          <a:bodyPr wrap="square">
            <a:spAutoFit/>
          </a:bodyPr>
          <a:lstStyle/>
          <a:p>
            <a:r>
              <a:rPr lang="tr-TR" dirty="0" smtClean="0"/>
              <a:t>Araştırma 3: </a:t>
            </a:r>
            <a:r>
              <a:rPr lang="tr-TR" dirty="0" err="1" smtClean="0"/>
              <a:t>Milgram’ın</a:t>
            </a:r>
            <a:r>
              <a:rPr lang="tr-TR" dirty="0" smtClean="0"/>
              <a:t> İtaat Deneyi (1965)</a:t>
            </a:r>
          </a:p>
          <a:p>
            <a:endParaRPr lang="tr-TR" dirty="0" smtClean="0"/>
          </a:p>
          <a:p>
            <a:r>
              <a:rPr lang="tr-TR" dirty="0" smtClean="0"/>
              <a:t>Cezanın öğrenmeye etkisi konulu araştırma için verilen ilana başvuran deneklere birinin öğrenci ve birinin öğretmen olacağı, öğretmenin öğrenci yanlış yaptığında ceza olarak ona elektrik vereceği söyleniyor. Düzmece bir kura ile denek öğretmen oluyor. 15 volttan 450 volta kadar her yanlış cevapta 15 volt elektriğin artırılacağı söyleniyor. Öğrenilmesi gereken işlem ise kelime çiftlerinin ezberlenmesidir.</a:t>
            </a:r>
          </a:p>
          <a:p>
            <a:endParaRPr lang="tr-TR" dirty="0" smtClean="0"/>
          </a:p>
          <a:p>
            <a:r>
              <a:rPr lang="tr-TR" dirty="0" smtClean="0"/>
              <a:t>300 için çok kuvvetli, 450 için aşırı şok ifadelerini denek cihazın üstünde görüyor. Kandırmaca öğrenci kalbinden rahatsız olduğunu da belirtiyor. Araştırmacı deneğe kuvvetli şokun tehlikeli olmadığını fakat can yakabileceğini söylüyor. Şok hakkında fikir sahibi olması için kişiye elektrik veriliyor. Sizi hafif sarsan şokun ne olduğunu tahmin etmeniz istendiğinde 75 tahmini yapan deneğe 45’lik bir şokun verildiği söyleniyor. Bu şekilde kişi şokların gücünü kestirebiliyor. </a:t>
            </a:r>
          </a:p>
          <a:p>
            <a:endParaRPr lang="tr-TR" dirty="0" smtClean="0"/>
          </a:p>
          <a:p>
            <a:r>
              <a:rPr lang="tr-TR" dirty="0" smtClean="0"/>
              <a:t>İlk başlarda öğrenci doğru cevapları veriyor ama sonra yanlış cevaplar vermeye başlıyor. 75-90-105 voltluk şoklarda inleme sesi duyuluyor. 120’den sonra öğrenci şokların acı vermeye başladığını söyleyince, denek bunu araştırmacıya söyler ancak ona “lütfen devam edin öğretmen” denir. </a:t>
            </a:r>
            <a:endParaRPr lang="tr-TR" dirty="0"/>
          </a:p>
        </p:txBody>
      </p:sp>
    </p:spTree>
    <p:extLst>
      <p:ext uri="{BB962C8B-B14F-4D97-AF65-F5344CB8AC3E}">
        <p14:creationId xmlns:p14="http://schemas.microsoft.com/office/powerpoint/2010/main" val="3234911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23999" y="889844"/>
            <a:ext cx="8744607" cy="5078313"/>
          </a:xfrm>
          <a:prstGeom prst="rect">
            <a:avLst/>
          </a:prstGeom>
        </p:spPr>
        <p:txBody>
          <a:bodyPr wrap="square">
            <a:spAutoFit/>
          </a:bodyPr>
          <a:lstStyle/>
          <a:p>
            <a:r>
              <a:rPr lang="tr-TR" dirty="0" smtClean="0"/>
              <a:t>150 volt verilince öğrenci beni buradan çıkarın, deneye devam etmeyeceğim dediğinde bunu araştırmacıya iletip ne yapacağını soran öğretmene “araştırma devam etmelidir, öğretmen lütfen devam edin” denmektedir.</a:t>
            </a:r>
          </a:p>
          <a:p>
            <a:endParaRPr lang="tr-TR" dirty="0" smtClean="0"/>
          </a:p>
          <a:p>
            <a:r>
              <a:rPr lang="tr-TR" dirty="0" smtClean="0"/>
              <a:t>180 de öğrenci acıya dayanamıyorum der</a:t>
            </a:r>
          </a:p>
          <a:p>
            <a:r>
              <a:rPr lang="tr-TR" dirty="0" smtClean="0"/>
              <a:t>270 de çığlık atar</a:t>
            </a:r>
          </a:p>
          <a:p>
            <a:r>
              <a:rPr lang="tr-TR" dirty="0" smtClean="0"/>
              <a:t>300 de çaresizlik içinde teste artık cevap vermeyeceğini söyler</a:t>
            </a:r>
          </a:p>
          <a:p>
            <a:r>
              <a:rPr lang="tr-TR" dirty="0" smtClean="0"/>
              <a:t>315 de ise çığlıkla artık deneye katılmadığını bildirir</a:t>
            </a:r>
          </a:p>
          <a:p>
            <a:r>
              <a:rPr lang="tr-TR" dirty="0" smtClean="0"/>
              <a:t>Bundan sonra hiçbir soruya cevap vermez ve her şokta acıyla çığlık atar.</a:t>
            </a:r>
          </a:p>
          <a:p>
            <a:endParaRPr lang="tr-TR" dirty="0" smtClean="0"/>
          </a:p>
          <a:p>
            <a:r>
              <a:rPr lang="tr-TR" dirty="0" smtClean="0"/>
              <a:t>Sizce en yüksek voltajı deneklerin % kaçı vermiştir?</a:t>
            </a:r>
          </a:p>
          <a:p>
            <a:endParaRPr lang="tr-TR" dirty="0" smtClean="0"/>
          </a:p>
          <a:p>
            <a:r>
              <a:rPr lang="tr-TR" dirty="0" smtClean="0"/>
              <a:t>Psikoloji öğrencileri deneklerin çoğunun 150’yi geçmeyeceğini % 4’ünün 300’e çıkacaklarını, % 1’inin ise 450’lik şoku vereceklerini söylemişlerdir.</a:t>
            </a:r>
          </a:p>
          <a:p>
            <a:endParaRPr lang="tr-TR" dirty="0" smtClean="0"/>
          </a:p>
          <a:p>
            <a:r>
              <a:rPr lang="tr-TR" dirty="0" smtClean="0"/>
              <a:t>40 denekten hiçbiri 300’den önce durmamış, 5 kişi 300’den sonra, 4 kişi 315’den sonra, 5 kişide daha sonra durmuştur. Geriye kalan 26 denek sonuna kadar gitmiştir. Bu % 65’lık bir orana karşılık gelmektedir. </a:t>
            </a:r>
            <a:endParaRPr lang="tr-TR" dirty="0"/>
          </a:p>
        </p:txBody>
      </p:sp>
    </p:spTree>
    <p:extLst>
      <p:ext uri="{BB962C8B-B14F-4D97-AF65-F5344CB8AC3E}">
        <p14:creationId xmlns:p14="http://schemas.microsoft.com/office/powerpoint/2010/main" val="1703080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1448" y="1028343"/>
            <a:ext cx="9186042" cy="4524315"/>
          </a:xfrm>
          <a:prstGeom prst="rect">
            <a:avLst/>
          </a:prstGeom>
        </p:spPr>
        <p:txBody>
          <a:bodyPr wrap="square">
            <a:spAutoFit/>
          </a:bodyPr>
          <a:lstStyle/>
          <a:p>
            <a:r>
              <a:rPr lang="tr-TR" dirty="0" smtClean="0"/>
              <a:t>UYMA DAVRANIŞINI ETKİLEYEN ORTAMSAL ETKENLER</a:t>
            </a:r>
          </a:p>
          <a:p>
            <a:endParaRPr lang="tr-TR" dirty="0" smtClean="0"/>
          </a:p>
          <a:p>
            <a:r>
              <a:rPr lang="tr-TR" dirty="0" smtClean="0"/>
              <a:t>Grubun Büyüklüğünün Etkisi</a:t>
            </a:r>
          </a:p>
          <a:p>
            <a:endParaRPr lang="tr-TR" dirty="0" smtClean="0"/>
          </a:p>
          <a:p>
            <a:r>
              <a:rPr lang="tr-TR" dirty="0" err="1" smtClean="0"/>
              <a:t>Asch</a:t>
            </a:r>
            <a:r>
              <a:rPr lang="tr-TR" dirty="0" smtClean="0"/>
              <a:t> araştırmasında, deneğin yanında bir kişi olduğunda uyma davranışı olmamış, iki kişi olduğunda % 13, üç kişi olduğunda  % 33 olmuştur. dört ve daha fazla kişi de uyma davranışı çok fazla değişmemiştir. </a:t>
            </a:r>
          </a:p>
          <a:p>
            <a:endParaRPr lang="tr-TR" dirty="0" smtClean="0"/>
          </a:p>
          <a:p>
            <a:r>
              <a:rPr lang="tr-TR" dirty="0" err="1" smtClean="0"/>
              <a:t>Gerard</a:t>
            </a:r>
            <a:r>
              <a:rPr lang="tr-TR" dirty="0" smtClean="0"/>
              <a:t> ve diğerleri (1968) çalışmalarında sayı artıkça uyma davranışının arttığını bulmuşlardır.</a:t>
            </a:r>
          </a:p>
          <a:p>
            <a:r>
              <a:rPr lang="tr-TR" dirty="0" err="1" smtClean="0"/>
              <a:t>Milgram</a:t>
            </a:r>
            <a:r>
              <a:rPr lang="tr-TR" dirty="0" smtClean="0"/>
              <a:t> (1969) çok kalabalık bir caddede deneyi tekrarlamıştır. 1 araştırmacı yukarıda bir pencereye bakarken yoldan geçenlerin % 4 ü, 5 araştırmacı da % 16 </a:t>
            </a:r>
            <a:r>
              <a:rPr lang="tr-TR" dirty="0" err="1" smtClean="0"/>
              <a:t>sı</a:t>
            </a:r>
            <a:r>
              <a:rPr lang="tr-TR" dirty="0" smtClean="0"/>
              <a:t>, 10 araştırmacıda % 22’si ve 15 araştırmacıda % 40’ı  yukarıya bakmıştır.</a:t>
            </a:r>
          </a:p>
          <a:p>
            <a:endParaRPr lang="tr-TR" dirty="0" smtClean="0"/>
          </a:p>
          <a:p>
            <a:r>
              <a:rPr lang="tr-TR" dirty="0" smtClean="0"/>
              <a:t>Buradan hareketle sayının artışının uyma davranışını etkilediğini söyleyebiliriz. </a:t>
            </a:r>
          </a:p>
          <a:p>
            <a:r>
              <a:rPr lang="tr-TR" dirty="0" err="1" smtClean="0"/>
              <a:t>Sherif</a:t>
            </a:r>
            <a:r>
              <a:rPr lang="tr-TR" dirty="0" smtClean="0"/>
              <a:t> ve </a:t>
            </a:r>
            <a:r>
              <a:rPr lang="tr-TR" dirty="0" err="1" smtClean="0"/>
              <a:t>Milgram</a:t>
            </a:r>
            <a:r>
              <a:rPr lang="tr-TR" dirty="0" smtClean="0"/>
              <a:t> deneyleri fiziksel gerçeklik belirgin değilse, kişinin çevresindekilerin bilgisine güveni fazla ise uyma davranışının bir kişiden bile etkilenebileceğini göstermiştir. </a:t>
            </a:r>
            <a:endParaRPr lang="tr-TR" dirty="0"/>
          </a:p>
        </p:txBody>
      </p:sp>
    </p:spTree>
    <p:extLst>
      <p:ext uri="{BB962C8B-B14F-4D97-AF65-F5344CB8AC3E}">
        <p14:creationId xmlns:p14="http://schemas.microsoft.com/office/powerpoint/2010/main" val="350530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50428" y="2136339"/>
            <a:ext cx="8839200" cy="2585323"/>
          </a:xfrm>
          <a:prstGeom prst="rect">
            <a:avLst/>
          </a:prstGeom>
        </p:spPr>
        <p:txBody>
          <a:bodyPr wrap="square">
            <a:spAutoFit/>
          </a:bodyPr>
          <a:lstStyle/>
          <a:p>
            <a:r>
              <a:rPr lang="tr-TR" dirty="0" smtClean="0"/>
              <a:t>Grubun Söz Birliğinin Etkisi</a:t>
            </a:r>
          </a:p>
          <a:p>
            <a:endParaRPr lang="tr-TR" dirty="0" smtClean="0"/>
          </a:p>
          <a:p>
            <a:r>
              <a:rPr lang="tr-TR" dirty="0" err="1" smtClean="0"/>
              <a:t>Asch</a:t>
            </a:r>
            <a:r>
              <a:rPr lang="tr-TR" dirty="0" smtClean="0"/>
              <a:t> çalışmasında dört kişilik bir grupta uyma davranışının % 35 olduğunu bulmuştu. Ancak denekten başka bir kişi bile gruba karşı geldiğinden bu oran ¼ oranında azalmıştır. Yani gruba iki kişilik bir azınlık tek kişiden daha fazla tepki gösterebilmektedir.</a:t>
            </a:r>
          </a:p>
          <a:p>
            <a:endParaRPr lang="tr-TR" dirty="0" smtClean="0"/>
          </a:p>
          <a:p>
            <a:r>
              <a:rPr lang="tr-TR" dirty="0" err="1" smtClean="0"/>
              <a:t>Milgram</a:t>
            </a:r>
            <a:r>
              <a:rPr lang="tr-TR" dirty="0" smtClean="0"/>
              <a:t> deneyinde de buna değinmiştir. Araştırmanın ortasında deneğin dışında öğretmen rolü oynayan bir araştırmacı şok vermeyi reddedince katılımcıların % 90’ı deneye devam etmemişlerdir.</a:t>
            </a:r>
            <a:endParaRPr lang="tr-TR" dirty="0"/>
          </a:p>
        </p:txBody>
      </p:sp>
    </p:spTree>
    <p:extLst>
      <p:ext uri="{BB962C8B-B14F-4D97-AF65-F5344CB8AC3E}">
        <p14:creationId xmlns:p14="http://schemas.microsoft.com/office/powerpoint/2010/main" val="1184135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55834" y="2551837"/>
            <a:ext cx="8954814" cy="2031325"/>
          </a:xfrm>
          <a:prstGeom prst="rect">
            <a:avLst/>
          </a:prstGeom>
        </p:spPr>
        <p:txBody>
          <a:bodyPr wrap="square">
            <a:spAutoFit/>
          </a:bodyPr>
          <a:lstStyle/>
          <a:p>
            <a:r>
              <a:rPr lang="tr-TR" dirty="0" smtClean="0"/>
              <a:t>Pozisyonun ve Saygınlığın Etkisi </a:t>
            </a:r>
          </a:p>
          <a:p>
            <a:endParaRPr lang="tr-TR" dirty="0" smtClean="0"/>
          </a:p>
          <a:p>
            <a:r>
              <a:rPr lang="tr-TR" dirty="0" err="1" smtClean="0"/>
              <a:t>Milgram</a:t>
            </a:r>
            <a:r>
              <a:rPr lang="tr-TR" dirty="0" smtClean="0"/>
              <a:t> itaat deneyini Yale üniversitesi yerine eski bir binada yapıp, bu çalışmayı özel bir şirket için yapıyoruz dediğinde % 65’lik itaat oranı % 48 kadar düşmüştür. </a:t>
            </a:r>
          </a:p>
          <a:p>
            <a:endParaRPr lang="tr-TR" dirty="0" smtClean="0"/>
          </a:p>
          <a:p>
            <a:r>
              <a:rPr lang="tr-TR" dirty="0" err="1" smtClean="0"/>
              <a:t>Asch</a:t>
            </a:r>
            <a:r>
              <a:rPr lang="tr-TR" dirty="0" smtClean="0"/>
              <a:t> deneyinde kişilerin saygınlığı yüksekse diğer deneğin ona uyma eğiliminin daha yüksek olduğu görülmüştür.</a:t>
            </a:r>
            <a:endParaRPr lang="tr-TR" dirty="0"/>
          </a:p>
        </p:txBody>
      </p:sp>
    </p:spTree>
    <p:extLst>
      <p:ext uri="{BB962C8B-B14F-4D97-AF65-F5344CB8AC3E}">
        <p14:creationId xmlns:p14="http://schemas.microsoft.com/office/powerpoint/2010/main" val="18371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917" y="1028343"/>
            <a:ext cx="9585435" cy="3970318"/>
          </a:xfrm>
          <a:prstGeom prst="rect">
            <a:avLst/>
          </a:prstGeom>
        </p:spPr>
        <p:txBody>
          <a:bodyPr wrap="square">
            <a:spAutoFit/>
          </a:bodyPr>
          <a:lstStyle/>
          <a:p>
            <a:r>
              <a:rPr lang="tr-TR" dirty="0" smtClean="0"/>
              <a:t>Yüz Yüze Olmanın Etkisi</a:t>
            </a:r>
          </a:p>
          <a:p>
            <a:endParaRPr lang="tr-TR" dirty="0" smtClean="0"/>
          </a:p>
          <a:p>
            <a:r>
              <a:rPr lang="tr-TR" dirty="0" err="1" smtClean="0"/>
              <a:t>Milgram</a:t>
            </a:r>
            <a:r>
              <a:rPr lang="tr-TR" dirty="0" smtClean="0"/>
              <a:t> deneyinde öğretmen araştırmacı ile aynı odada olmayıp başka bir odadan telefon aracılıyla talimat verdiğinde uyma % 65’den % 22’ye düşmüştür.  </a:t>
            </a:r>
          </a:p>
          <a:p>
            <a:endParaRPr lang="tr-TR" dirty="0" smtClean="0"/>
          </a:p>
          <a:p>
            <a:r>
              <a:rPr lang="tr-TR" dirty="0" smtClean="0"/>
              <a:t>Aynı deneyde öğrenci ve öğretmenin yüz yüze ilişkiye tabi tutulduğu ve ikisinin de aynı odada olduğu bir ortam yaratılmıştır. Burada öğrencinin eli elektrota bağlı olmayıp, yüksek voltajlarda öğrenci elini geri çektiğinde öğretmenin öğrencinin elini tutup bastırması gerekiyordu. Bu durum itaati % 65’den % 30’a kadar azalmış ve verilen ortalama volt 400 ‘den 260’a düşmüştür.</a:t>
            </a:r>
          </a:p>
          <a:p>
            <a:endParaRPr lang="tr-TR" dirty="0" smtClean="0"/>
          </a:p>
          <a:p>
            <a:r>
              <a:rPr lang="tr-TR" dirty="0" err="1" smtClean="0"/>
              <a:t>Crutchfield</a:t>
            </a:r>
            <a:r>
              <a:rPr lang="tr-TR" dirty="0" smtClean="0"/>
              <a:t> (1955) de </a:t>
            </a:r>
            <a:r>
              <a:rPr lang="tr-TR" dirty="0" err="1" smtClean="0"/>
              <a:t>Asch</a:t>
            </a:r>
            <a:r>
              <a:rPr lang="tr-TR" dirty="0" smtClean="0"/>
              <a:t> deneyini deneklerin –farklı odalarda-  birbirlerini görmeden sadece ekran üzerinden soruları gördükleri ve deneğin cevap vermeden önce hayali deneklerin yanlış cevaplarını görecek bir şekilde kurgulamıştır. Uyma davranışı –çok fazla azalmamakla birlikte- yüz yüze olunduğundaki kadar olmamıştır. </a:t>
            </a:r>
            <a:endParaRPr lang="tr-TR" dirty="0"/>
          </a:p>
        </p:txBody>
      </p:sp>
    </p:spTree>
    <p:extLst>
      <p:ext uri="{BB962C8B-B14F-4D97-AF65-F5344CB8AC3E}">
        <p14:creationId xmlns:p14="http://schemas.microsoft.com/office/powerpoint/2010/main" val="36828189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1332</Words>
  <Application>Microsoft Office PowerPoint</Application>
  <PresentationFormat>Geniş ekran</PresentationFormat>
  <Paragraphs>84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2019-01-21T14:41:13Z</dcterms:created>
  <dcterms:modified xsi:type="dcterms:W3CDTF">2019-01-21T14:47:43Z</dcterms:modified>
</cp:coreProperties>
</file>