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91" r:id="rId4"/>
    <p:sldId id="292" r:id="rId5"/>
    <p:sldId id="280" r:id="rId6"/>
    <p:sldId id="293" r:id="rId7"/>
    <p:sldId id="28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BF3B64-EC16-A02A-E5E4-72EFB4D6C7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7BA7200-03DA-7C1A-AFB5-E63FA535B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9A794A-1341-DF4A-98CE-6CF86E2CC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F45623-0F07-DB0B-4A8D-F592B7A12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185DC1-AFE6-28E4-60E8-35F244F45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42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D69E6-F2E0-DC37-4F7D-025149389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2AF7485-6966-5FED-5AB3-B0916FFC2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3D1C52-BB5D-C1A8-C4F8-377C14936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A06C00-3A7B-C6B8-0434-BBC47EBD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58E4D7-4460-4B85-7211-451260DD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806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89D30AD-D52C-4250-5557-726EB88CB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8457918-DE4C-8A86-7124-3FD1ED688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3CCF70-185E-F442-E033-AD44F68DB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D08FD5-6B6B-705A-96A3-E8BBC2797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02A64B4-BC00-192F-A4C5-8149547F0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71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F26876-91C1-BFA8-C06E-23CA4A595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209EAB-C18B-B81E-49AB-0DC982F88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F3E0FB-0727-1F56-E23E-81C56A11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2313DF-37D9-5968-03D1-8B523E084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84671A-9702-A206-59F7-3EC75C10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89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17F992-0BB0-C2B4-E831-CA74B3916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836036C-8208-A777-0ED5-BBA95013D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0F3008-6203-4DB1-D826-0E85A36DE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7E3A25-C8E3-378C-4096-1F295B92E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3BD76C-8F63-5AD3-312D-579EDD4E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35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80AA9E-EAF2-928E-B9D2-C553CA863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9F7084-0614-B5B1-8A27-7A846E599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CB27CCD-3B8D-7DF9-5CD5-7404FAC20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BFD81C-C6BB-23A6-852B-F7A38E08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AE1D13-39D3-3797-9BB7-1B98C269B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137C561-C9E2-C2D7-08E8-2423EAFF0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71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BE34C5-A307-69DD-55AA-20BC32A2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3EF381-76B0-AC57-7964-7163BBFF9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AD4AD51-26CC-55C9-EFDB-C2110520A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140AF0C-9AA3-1852-2439-595499B9D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200DF85-37C5-C90A-A302-21133A0CF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C24F39B-EE61-D253-157D-FD48EADBA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EDDC417-7817-FA3D-3ACB-21C53CD23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6BB354-5731-F816-520D-27151B04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91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632431-6322-6F9B-3329-F8106D0A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145144-8E22-C4A2-D1E3-24243EEAF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1F6AC9D-386F-112E-76FB-755C29E4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55EFB51-DAB8-CC53-7B0C-E09DAB45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07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AA289B0-1BF8-3094-03F1-864AEBE5A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7AE573A-6A1B-F6D6-DB55-10B782EA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1407609-25BC-C4B3-ABC1-B800B3CC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02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8351A6-B74C-48EA-ABB0-12116A27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6C140A-8320-44AB-B3C1-002AF11D1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EE3A285-C44A-AEA5-21A4-EEC32458E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90274EA-11A2-548B-8639-4E72384B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D6C194-3097-A7C7-7F27-8B750F54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6D79CE-3D3A-7EAA-CAC8-FC2F0658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10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02BAEA-3EB2-3E6A-549C-DE4A13487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F206A7-E767-3A41-A010-421B3A2FA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D1DDAC-20FA-B81D-850C-D12554AD9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065ACD-ABA0-C1A2-C497-E329479E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0F685E3-F24D-3C3B-D522-56ACE9D0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8CA83C-D2BC-1A8D-D70A-F67D8C19B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0FC0506-413C-AFE9-B286-EFE515727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4AAE2F-0A03-D0C8-B17D-AA10218C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E4D366-47F1-6424-D2CC-DA6B135FF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46189-323B-4F97-A94C-A70445AE18EA}" type="datetimeFigureOut">
              <a:rPr lang="tr-TR" smtClean="0"/>
              <a:t>2.06.2024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C5EA29-D9E3-70A7-401C-380807F5B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20B518-B5BE-2A74-7406-2561B7AE1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28F5B-7C34-4374-8A9F-0427C0DD30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5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6000" b="1" dirty="0">
                <a:solidFill>
                  <a:srgbClr val="FF0000"/>
                </a:solidFill>
              </a:rPr>
              <a:t>GASTROİNTESTİNAL SİSTEM TÜMÖRLERİNDE RADYOTERAPİ-2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0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AD39F8-1B9F-93BF-6163-134A85003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KARACİĞER SBRT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1D0E74-8BE9-A412-8BCC-2D260ADAF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Sınırlı karaciğer metastazları ve </a:t>
            </a:r>
            <a:r>
              <a:rPr lang="tr-TR" dirty="0" err="1"/>
              <a:t>opere</a:t>
            </a:r>
            <a:r>
              <a:rPr lang="tr-TR" dirty="0"/>
              <a:t> edilemeyen </a:t>
            </a:r>
            <a:r>
              <a:rPr lang="tr-TR" dirty="0" err="1"/>
              <a:t>kc</a:t>
            </a:r>
            <a:r>
              <a:rPr lang="tr-TR" dirty="0"/>
              <a:t> tümörlerinde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Tek fraksiyonda 10-30 </a:t>
            </a:r>
            <a:r>
              <a:rPr lang="tr-TR" dirty="0" err="1"/>
              <a:t>Gy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30-60 </a:t>
            </a:r>
            <a:r>
              <a:rPr lang="tr-TR" dirty="0" err="1"/>
              <a:t>Gy</a:t>
            </a:r>
            <a:r>
              <a:rPr lang="tr-TR" dirty="0"/>
              <a:t>/3-5frk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Nefes tutma veya abdominal kompresyon ile KC hareketi sınırlandırılır.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MR görüntüleme temelli cihazlar ile tümör hedefi daha kesin belirlenebilir.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Tümör izleyici sistemler kullanılabilir.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66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REKTUM 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Rektum: S3 </a:t>
            </a:r>
            <a:r>
              <a:rPr lang="tr-TR" dirty="0" err="1"/>
              <a:t>vertebra</a:t>
            </a:r>
            <a:r>
              <a:rPr lang="tr-TR" dirty="0"/>
              <a:t> seviyesinde </a:t>
            </a:r>
            <a:r>
              <a:rPr lang="tr-TR" dirty="0" err="1"/>
              <a:t>rektosigmoid</a:t>
            </a:r>
            <a:r>
              <a:rPr lang="tr-TR" dirty="0"/>
              <a:t> bileşkeden başlar</a:t>
            </a:r>
          </a:p>
          <a:p>
            <a:r>
              <a:rPr lang="tr-TR" dirty="0"/>
              <a:t>5 </a:t>
            </a:r>
            <a:r>
              <a:rPr lang="tr-TR" dirty="0" err="1"/>
              <a:t>cmlik</a:t>
            </a:r>
            <a:r>
              <a:rPr lang="tr-TR" dirty="0"/>
              <a:t> </a:t>
            </a:r>
            <a:r>
              <a:rPr lang="tr-TR" dirty="0" err="1"/>
              <a:t>segmentlerle</a:t>
            </a:r>
            <a:r>
              <a:rPr lang="tr-TR" dirty="0"/>
              <a:t> üst, orta ve </a:t>
            </a:r>
            <a:r>
              <a:rPr lang="tr-TR" dirty="0" err="1"/>
              <a:t>distal</a:t>
            </a:r>
            <a:r>
              <a:rPr lang="tr-TR" dirty="0"/>
              <a:t> olarak ayrılır.</a:t>
            </a:r>
          </a:p>
          <a:p>
            <a:endParaRPr lang="tr-TR" dirty="0"/>
          </a:p>
          <a:p>
            <a:r>
              <a:rPr lang="tr-TR" dirty="0"/>
              <a:t>Rektum </a:t>
            </a:r>
            <a:r>
              <a:rPr lang="tr-TR" dirty="0" err="1"/>
              <a:t>nodal</a:t>
            </a:r>
            <a:r>
              <a:rPr lang="tr-TR" dirty="0"/>
              <a:t> drenaj:</a:t>
            </a:r>
          </a:p>
          <a:p>
            <a:r>
              <a:rPr lang="tr-TR" dirty="0"/>
              <a:t>üst yarı kısım</a:t>
            </a:r>
            <a:r>
              <a:rPr lang="tr-TR" dirty="0">
                <a:sym typeface="Wingdings" pitchFamily="2" charset="2"/>
              </a:rPr>
              <a:t></a:t>
            </a:r>
            <a:r>
              <a:rPr lang="tr-TR" dirty="0" err="1">
                <a:sym typeface="Wingdings" pitchFamily="2" charset="2"/>
              </a:rPr>
              <a:t>pararektal</a:t>
            </a:r>
            <a:r>
              <a:rPr lang="tr-TR" dirty="0">
                <a:sym typeface="Wingdings" pitchFamily="2" charset="2"/>
              </a:rPr>
              <a:t> , </a:t>
            </a:r>
            <a:r>
              <a:rPr lang="tr-TR" dirty="0" err="1">
                <a:sym typeface="Wingdings" pitchFamily="2" charset="2"/>
              </a:rPr>
              <a:t>sakral</a:t>
            </a:r>
            <a:r>
              <a:rPr lang="tr-TR" dirty="0">
                <a:sym typeface="Wingdings" pitchFamily="2" charset="2"/>
              </a:rPr>
              <a:t>,</a:t>
            </a:r>
            <a:r>
              <a:rPr lang="tr-TR" dirty="0" err="1">
                <a:sym typeface="Wingdings" pitchFamily="2" charset="2"/>
              </a:rPr>
              <a:t>sigmoidal</a:t>
            </a:r>
            <a:r>
              <a:rPr lang="tr-TR" dirty="0">
                <a:sym typeface="Wingdings" pitchFamily="2" charset="2"/>
              </a:rPr>
              <a:t>, </a:t>
            </a:r>
            <a:r>
              <a:rPr lang="tr-TR" dirty="0" err="1">
                <a:sym typeface="Wingdings" pitchFamily="2" charset="2"/>
              </a:rPr>
              <a:t>inf</a:t>
            </a:r>
            <a:r>
              <a:rPr lang="tr-TR" dirty="0">
                <a:sym typeface="Wingdings" pitchFamily="2" charset="2"/>
              </a:rPr>
              <a:t> </a:t>
            </a:r>
            <a:r>
              <a:rPr lang="tr-TR" dirty="0" err="1">
                <a:sym typeface="Wingdings" pitchFamily="2" charset="2"/>
              </a:rPr>
              <a:t>mesenteric</a:t>
            </a:r>
            <a:r>
              <a:rPr lang="tr-TR" dirty="0">
                <a:sym typeface="Wingdings" pitchFamily="2" charset="2"/>
              </a:rPr>
              <a:t> </a:t>
            </a:r>
            <a:r>
              <a:rPr lang="tr-TR" dirty="0" err="1">
                <a:sym typeface="Wingdings" pitchFamily="2" charset="2"/>
              </a:rPr>
              <a:t>nodlara</a:t>
            </a:r>
            <a:endParaRPr lang="tr-TR" dirty="0">
              <a:sym typeface="Wingdings" pitchFamily="2" charset="2"/>
            </a:endParaRPr>
          </a:p>
          <a:p>
            <a:r>
              <a:rPr lang="tr-TR" dirty="0">
                <a:sym typeface="Wingdings" pitchFamily="2" charset="2"/>
              </a:rPr>
              <a:t>alt yarısı</a:t>
            </a:r>
            <a:r>
              <a:rPr lang="tr-TR" dirty="0" err="1">
                <a:sym typeface="Wingdings" pitchFamily="2" charset="2"/>
              </a:rPr>
              <a:t>int</a:t>
            </a:r>
            <a:r>
              <a:rPr lang="tr-TR" dirty="0">
                <a:sym typeface="Wingdings" pitchFamily="2" charset="2"/>
              </a:rPr>
              <a:t> </a:t>
            </a:r>
            <a:r>
              <a:rPr lang="tr-TR" dirty="0" err="1">
                <a:sym typeface="Wingdings" pitchFamily="2" charset="2"/>
              </a:rPr>
              <a:t>iliac</a:t>
            </a:r>
            <a:r>
              <a:rPr lang="tr-TR" dirty="0">
                <a:sym typeface="Wingdings" pitchFamily="2" charset="2"/>
              </a:rPr>
              <a:t> lenf </a:t>
            </a:r>
            <a:r>
              <a:rPr lang="tr-TR" dirty="0" err="1">
                <a:sym typeface="Wingdings" pitchFamily="2" charset="2"/>
              </a:rPr>
              <a:t>nodlara</a:t>
            </a:r>
            <a:endParaRPr lang="tr-TR" dirty="0">
              <a:sym typeface="Wingdings" pitchFamily="2" charset="2"/>
            </a:endParaRPr>
          </a:p>
          <a:p>
            <a:r>
              <a:rPr lang="tr-TR" dirty="0" err="1">
                <a:sym typeface="Wingdings" pitchFamily="2" charset="2"/>
              </a:rPr>
              <a:t>dentat</a:t>
            </a:r>
            <a:r>
              <a:rPr lang="tr-TR" dirty="0">
                <a:sym typeface="Wingdings" pitchFamily="2" charset="2"/>
              </a:rPr>
              <a:t> çizginin altında kalan ve anal kanala uzanan </a:t>
            </a:r>
            <a:r>
              <a:rPr lang="tr-TR" dirty="0" err="1">
                <a:sym typeface="Wingdings" pitchFamily="2" charset="2"/>
              </a:rPr>
              <a:t>tumörlerde</a:t>
            </a:r>
            <a:r>
              <a:rPr lang="tr-TR" dirty="0">
                <a:sym typeface="Wingdings" pitchFamily="2" charset="2"/>
              </a:rPr>
              <a:t> lenfatik drenaj</a:t>
            </a:r>
            <a:r>
              <a:rPr lang="tr-TR" dirty="0" err="1">
                <a:sym typeface="Wingdings" pitchFamily="2" charset="2"/>
              </a:rPr>
              <a:t>superficial</a:t>
            </a:r>
            <a:r>
              <a:rPr lang="tr-TR" dirty="0">
                <a:sym typeface="Wingdings" pitchFamily="2" charset="2"/>
              </a:rPr>
              <a:t> </a:t>
            </a:r>
            <a:r>
              <a:rPr lang="tr-TR" dirty="0" err="1">
                <a:sym typeface="Wingdings" pitchFamily="2" charset="2"/>
              </a:rPr>
              <a:t>inguinal</a:t>
            </a:r>
            <a:r>
              <a:rPr lang="tr-TR" dirty="0">
                <a:sym typeface="Wingdings" pitchFamily="2" charset="2"/>
              </a:rPr>
              <a:t> lenf </a:t>
            </a:r>
            <a:r>
              <a:rPr lang="tr-TR" dirty="0" err="1">
                <a:sym typeface="Wingdings" pitchFamily="2" charset="2"/>
              </a:rPr>
              <a:t>nodlara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CB4A36-2F9C-0736-D29F-9E876B91A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REKTUM KANSERİ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1DA1EA-7536-4463-EA67-C2CD147A6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Supin pozisyonda  </a:t>
            </a:r>
          </a:p>
          <a:p>
            <a:r>
              <a:rPr lang="tr-TR" dirty="0" err="1"/>
              <a:t>perineal</a:t>
            </a:r>
            <a:r>
              <a:rPr lang="tr-TR" dirty="0"/>
              <a:t> </a:t>
            </a:r>
            <a:r>
              <a:rPr lang="tr-TR" dirty="0" err="1"/>
              <a:t>skar</a:t>
            </a:r>
            <a:r>
              <a:rPr lang="tr-TR" dirty="0"/>
              <a:t> varsa telle işaretlenerek, oral opak içirilerek, dolu mesane ile  </a:t>
            </a:r>
            <a:r>
              <a:rPr lang="tr-TR" dirty="0" err="1"/>
              <a:t>simule</a:t>
            </a:r>
            <a:r>
              <a:rPr lang="tr-TR" dirty="0"/>
              <a:t> edilir</a:t>
            </a:r>
          </a:p>
          <a:p>
            <a:r>
              <a:rPr lang="tr-TR" dirty="0"/>
              <a:t> </a:t>
            </a:r>
          </a:p>
          <a:p>
            <a:r>
              <a:rPr lang="tr-TR" dirty="0"/>
              <a:t>RT  ALANI: </a:t>
            </a:r>
            <a:r>
              <a:rPr lang="tr-TR" dirty="0" err="1"/>
              <a:t>tumor</a:t>
            </a:r>
            <a:r>
              <a:rPr lang="tr-TR" dirty="0"/>
              <a:t> ve </a:t>
            </a:r>
            <a:r>
              <a:rPr lang="tr-TR" dirty="0" err="1"/>
              <a:t>tumor</a:t>
            </a:r>
            <a:r>
              <a:rPr lang="tr-TR" dirty="0"/>
              <a:t> yatağı+ </a:t>
            </a:r>
            <a:r>
              <a:rPr lang="tr-TR" dirty="0" err="1"/>
              <a:t>mezorektum</a:t>
            </a:r>
            <a:r>
              <a:rPr lang="tr-TR" dirty="0"/>
              <a:t>+ </a:t>
            </a:r>
            <a:r>
              <a:rPr lang="tr-TR" dirty="0" err="1"/>
              <a:t>presakral</a:t>
            </a:r>
            <a:r>
              <a:rPr lang="tr-TR" dirty="0"/>
              <a:t> lenfatik+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iliak</a:t>
            </a:r>
            <a:r>
              <a:rPr lang="tr-TR" dirty="0"/>
              <a:t> (T4 ise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iliak</a:t>
            </a:r>
            <a:r>
              <a:rPr lang="tr-TR" dirty="0"/>
              <a:t> dahil)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54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70E3F8-E0DE-370F-9129-74C8EF12A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REKTUM KANSERİ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E524FD-5BC1-ADA7-4F8B-3634357D7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Genellikle </a:t>
            </a:r>
            <a:r>
              <a:rPr lang="tr-TR" dirty="0" err="1"/>
              <a:t>neoadjuvan</a:t>
            </a:r>
            <a:r>
              <a:rPr lang="tr-TR" dirty="0"/>
              <a:t> RT uygulanmaktadır.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Uzun kurs RT:45-54 </a:t>
            </a:r>
            <a:r>
              <a:rPr lang="tr-TR" dirty="0" err="1"/>
              <a:t>Gy</a:t>
            </a:r>
            <a:r>
              <a:rPr lang="tr-TR" dirty="0"/>
              <a:t>/1,8Gy/</a:t>
            </a:r>
            <a:r>
              <a:rPr lang="tr-TR" dirty="0" err="1"/>
              <a:t>frk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Kısa kurs:5Gyx5frk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Rektum ve etrafındaki yumuşak dokular ile pelvik-</a:t>
            </a:r>
            <a:r>
              <a:rPr lang="tr-TR" dirty="0" err="1"/>
              <a:t>inguinal</a:t>
            </a:r>
            <a:r>
              <a:rPr lang="tr-TR" dirty="0"/>
              <a:t> lenfatikler ışınlanır.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30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24501E-3167-3D5E-CACA-790CA34A2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KOMPLİKASYON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A243F8-D5DB-8F0E-29A3-57119A83D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Akut:</a:t>
            </a:r>
            <a:endParaRPr lang="tr-TR" sz="2000" dirty="0"/>
          </a:p>
          <a:p>
            <a:r>
              <a:rPr lang="tr-TR" sz="2000" dirty="0" err="1"/>
              <a:t>Diare</a:t>
            </a:r>
            <a:r>
              <a:rPr lang="tr-TR" sz="2000" dirty="0"/>
              <a:t>, </a:t>
            </a:r>
            <a:r>
              <a:rPr lang="tr-TR" sz="2000" dirty="0" err="1"/>
              <a:t>dizüri</a:t>
            </a:r>
            <a:r>
              <a:rPr lang="tr-TR" sz="2000" dirty="0"/>
              <a:t>, halsizlik, cilt değişiklikleri ve hematolojik toksisite, barsak alışkanlıklarında değişiklik, </a:t>
            </a:r>
            <a:r>
              <a:rPr lang="tr-TR" sz="2000" dirty="0" err="1"/>
              <a:t>tenesmus</a:t>
            </a:r>
            <a:r>
              <a:rPr lang="tr-TR" sz="2000" dirty="0"/>
              <a:t>, </a:t>
            </a:r>
            <a:r>
              <a:rPr lang="tr-TR" sz="2000" dirty="0" err="1"/>
              <a:t>proktit</a:t>
            </a:r>
            <a:endParaRPr lang="tr-TR" sz="2000" dirty="0"/>
          </a:p>
          <a:p>
            <a:endParaRPr lang="tr-TR" dirty="0"/>
          </a:p>
          <a:p>
            <a:r>
              <a:rPr lang="tr-TR" dirty="0"/>
              <a:t>Geç: </a:t>
            </a:r>
          </a:p>
          <a:p>
            <a:r>
              <a:rPr lang="tr-TR" sz="2000" dirty="0"/>
              <a:t>anastomoz </a:t>
            </a:r>
            <a:r>
              <a:rPr lang="tr-TR" sz="2000" dirty="0" err="1"/>
              <a:t>darlıkları,ince</a:t>
            </a:r>
            <a:r>
              <a:rPr lang="tr-TR" sz="2000" dirty="0"/>
              <a:t> barsak </a:t>
            </a:r>
            <a:r>
              <a:rPr lang="tr-TR" sz="2000" dirty="0" err="1"/>
              <a:t>obstruksiyonu</a:t>
            </a:r>
            <a:r>
              <a:rPr lang="tr-TR" sz="2000" dirty="0"/>
              <a:t>, sterilite, erken menopoz, </a:t>
            </a:r>
            <a:r>
              <a:rPr lang="tr-TR" sz="2000" dirty="0" err="1"/>
              <a:t>vajianl</a:t>
            </a:r>
            <a:r>
              <a:rPr lang="tr-TR" sz="2000" dirty="0"/>
              <a:t> stenoz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56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EB376A-34BC-22DA-87DF-8E9CBEF2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YAN ETKİLER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85788F-6375-53BB-0F2F-76843DEC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İshal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Kusma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Dermatit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İdrar yaparken yanma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Kanama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İnfertilite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7770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GASTROİNTESTİNAL SİSTEM TÜMÖRLERİNDE RADYOTERAPİ-2</vt:lpstr>
      <vt:lpstr>KARACİĞER SBRT</vt:lpstr>
      <vt:lpstr>REKTUM KANSERİ</vt:lpstr>
      <vt:lpstr>REKTUM KANSERİ</vt:lpstr>
      <vt:lpstr>REKTUM KANSERİ</vt:lpstr>
      <vt:lpstr>KOMPLİKASYON</vt:lpstr>
      <vt:lpstr>YAN ETKİLER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GASTROİNTESTİNAL SİSTEM TÜMÖRLERİNDE RADYOTERAPİ-2</dc:title>
  <dc:creator>yunus babayiğit</dc:creator>
  <cp:lastModifiedBy>yunus babayiğit</cp:lastModifiedBy>
  <cp:revision>1</cp:revision>
  <dcterms:created xsi:type="dcterms:W3CDTF">2024-06-02T20:59:41Z</dcterms:created>
  <dcterms:modified xsi:type="dcterms:W3CDTF">2024-06-02T21:00:24Z</dcterms:modified>
</cp:coreProperties>
</file>