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3" r:id="rId16"/>
    <p:sldId id="269" r:id="rId17"/>
    <p:sldId id="270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16E5B76-F8DE-4DFD-978A-A6FA3872738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28969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F174-9D83-46E0-883F-9E6B3037E67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6740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E856-FF33-4483-8427-0CC7582FFE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420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0B2D-ECE1-4FB9-B83C-933A3833313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6185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F4B1-EC9B-4176-81DB-B8A0315F130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7008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C14014A-4184-4078-A45C-07F6E5937DF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712169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4B84-F32B-4954-937C-3871214A171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6662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105F-5DD7-47B5-8815-7957C95975C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6340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07F6-ACBC-496C-999F-D6195F3D5F3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0232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3ED9-2E7D-4CD4-94A1-B22B3F198A3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543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2753-DCAB-4D40-96BD-5E6C65D188B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5656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2294-D36B-41BE-99F8-D8037AD212F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4929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2FCDADA-28AA-49B9-A045-FED495561A70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27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524001" y="0"/>
            <a:ext cx="3851275" cy="184785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2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YARIŞMA ÖNCESİ</a:t>
            </a:r>
            <a:endParaRPr lang="tr-TR" sz="3200" dirty="0">
              <a:solidFill>
                <a:schemeClr val="tx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7032626" y="1268413"/>
            <a:ext cx="3527425" cy="230505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SIRASI</a:t>
            </a:r>
            <a:endParaRPr lang="tr-TR" sz="32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5 Akış Çizelgesi: Bağlayıcı"/>
          <p:cNvSpPr/>
          <p:nvPr/>
        </p:nvSpPr>
        <p:spPr>
          <a:xfrm>
            <a:off x="1992314" y="5300664"/>
            <a:ext cx="4535487" cy="1557337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r>
              <a:rPr lang="tr-TR" sz="3200" b="1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SONRASI BESLENME</a:t>
            </a:r>
          </a:p>
        </p:txBody>
      </p:sp>
      <p:pic>
        <p:nvPicPr>
          <p:cNvPr id="35845" name="Picture 3" descr="C:\Users\AYŞE MİNE\Desktop\Yeni klasör (2)\seminerr\sporcu-foto\722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51482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C:\Users\AYŞE MİNE\Desktop\Yeni klasör (2)\seminerr\sporcu-foto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716338"/>
            <a:ext cx="399573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33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272141" y="586355"/>
          <a:ext cx="11593286" cy="3378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23">
                  <a:extLst>
                    <a:ext uri="{9D8B030D-6E8A-4147-A177-3AD203B41FA5}">
                      <a16:colId xmlns="" xmlns:a16="http://schemas.microsoft.com/office/drawing/2014/main" val="3028852256"/>
                    </a:ext>
                  </a:extLst>
                </a:gridCol>
                <a:gridCol w="6933645">
                  <a:extLst>
                    <a:ext uri="{9D8B030D-6E8A-4147-A177-3AD203B41FA5}">
                      <a16:colId xmlns="" xmlns:a16="http://schemas.microsoft.com/office/drawing/2014/main" val="3240635421"/>
                    </a:ext>
                  </a:extLst>
                </a:gridCol>
                <a:gridCol w="3359418">
                  <a:extLst>
                    <a:ext uri="{9D8B030D-6E8A-4147-A177-3AD203B41FA5}">
                      <a16:colId xmlns="" xmlns:a16="http://schemas.microsoft.com/office/drawing/2014/main" val="739909128"/>
                    </a:ext>
                  </a:extLst>
                </a:gridCol>
              </a:tblGrid>
              <a:tr h="72982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Egzersiz</a:t>
                      </a:r>
                      <a:r>
                        <a:rPr lang="tr-TR" sz="2800" baseline="0" dirty="0" smtClean="0">
                          <a:solidFill>
                            <a:schemeClr val="tx1"/>
                          </a:solidFill>
                        </a:rPr>
                        <a:t> Boyunca Sıvı</a:t>
                      </a: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Miktar</a:t>
                      </a: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5482326"/>
                  </a:ext>
                </a:extLst>
              </a:tr>
              <a:tr h="649125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tr-TR" sz="2000" b="1" dirty="0" smtClean="0"/>
                        <a:t>ISSN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baseline="0" dirty="0" smtClean="0"/>
                        <a:t>Egzersiz süresi &gt; </a:t>
                      </a:r>
                      <a:r>
                        <a:rPr lang="tr-TR" b="1" i="0" baseline="0" dirty="0" smtClean="0"/>
                        <a:t>60 </a:t>
                      </a:r>
                      <a:r>
                        <a:rPr lang="tr-TR" b="1" i="0" baseline="0" dirty="0" err="1" smtClean="0"/>
                        <a:t>dk</a:t>
                      </a:r>
                      <a:r>
                        <a:rPr lang="tr-TR" b="1" i="0" baseline="0" dirty="0" smtClean="0"/>
                        <a:t> ise</a:t>
                      </a:r>
                    </a:p>
                    <a:p>
                      <a:pPr marL="0" indent="0" algn="just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b="1" i="0" baseline="0" dirty="0" smtClean="0"/>
                        <a:t> </a:t>
                      </a:r>
                      <a:r>
                        <a:rPr lang="tr-TR" b="1" baseline="0" dirty="0" smtClean="0"/>
                        <a:t>%6-8 </a:t>
                      </a:r>
                      <a:r>
                        <a:rPr lang="tr-TR" baseline="0" dirty="0" smtClean="0"/>
                        <a:t>oranında karbonhidrat içeren sporcu içecekleri ile </a:t>
                      </a:r>
                      <a:r>
                        <a:rPr lang="tr-TR" b="1" baseline="0" dirty="0" smtClean="0"/>
                        <a:t>30-60 gr karbonhidrat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endParaRPr lang="tr-TR" b="1" baseline="0" dirty="0" smtClean="0"/>
                    </a:p>
                    <a:p>
                      <a:pPr marL="0" indent="0" algn="ctr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b="1" baseline="0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6023224"/>
                  </a:ext>
                </a:extLst>
              </a:tr>
              <a:tr h="93951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tr-TR" sz="2000" b="1" dirty="0" smtClean="0"/>
                        <a:t>ACSM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baseline="0" dirty="0" smtClean="0"/>
                        <a:t>Egzersiz süresi &gt; </a:t>
                      </a:r>
                      <a:r>
                        <a:rPr lang="tr-TR" b="1" i="0" baseline="0" dirty="0" smtClean="0"/>
                        <a:t>60 </a:t>
                      </a:r>
                      <a:r>
                        <a:rPr lang="tr-TR" b="1" i="0" baseline="0" dirty="0" err="1" smtClean="0"/>
                        <a:t>dk</a:t>
                      </a:r>
                      <a:r>
                        <a:rPr lang="tr-TR" b="1" i="0" baseline="0" dirty="0" smtClean="0"/>
                        <a:t> ise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b="1" baseline="0" dirty="0" smtClean="0"/>
                        <a:t>%6-8 </a:t>
                      </a:r>
                      <a:r>
                        <a:rPr lang="tr-TR" baseline="0" dirty="0" smtClean="0"/>
                        <a:t>oranında karbonhidrat içeren sporcu içecekleri ile </a:t>
                      </a:r>
                      <a:r>
                        <a:rPr lang="tr-TR" b="1" baseline="0" dirty="0" smtClean="0"/>
                        <a:t>30-60 gr </a:t>
                      </a:r>
                      <a:r>
                        <a:rPr lang="tr-TR" baseline="0" dirty="0" smtClean="0"/>
                        <a:t>karbonhidrat/saat </a:t>
                      </a:r>
                      <a:r>
                        <a:rPr lang="tr-TR" b="1" baseline="0" dirty="0" smtClean="0"/>
                        <a:t>veya 0,7 gr/kg </a:t>
                      </a:r>
                      <a:r>
                        <a:rPr lang="tr-TR" baseline="0" dirty="0" smtClean="0"/>
                        <a:t>karbonhidrat içeren solüsyonlar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b="1" baseline="0" dirty="0" smtClean="0"/>
                        <a:t>600-1200 </a:t>
                      </a:r>
                      <a:r>
                        <a:rPr lang="tr-TR" b="1" baseline="0" dirty="0" err="1" smtClean="0"/>
                        <a:t>mL</a:t>
                      </a:r>
                      <a:r>
                        <a:rPr lang="tr-TR" b="1" baseline="0" dirty="0" smtClean="0"/>
                        <a:t>/saat</a:t>
                      </a:r>
                    </a:p>
                    <a:p>
                      <a:pPr marL="0" indent="0" algn="ctr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b="1" baseline="0" dirty="0" smtClean="0"/>
                        <a:t>veya</a:t>
                      </a:r>
                    </a:p>
                    <a:p>
                      <a:pPr marL="0" indent="0" algn="ctr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b="1" baseline="0" dirty="0" smtClean="0"/>
                        <a:t>Her 15-20 dakikada 150-300 </a:t>
                      </a:r>
                      <a:r>
                        <a:rPr lang="tr-TR" b="1" baseline="0" dirty="0" err="1" smtClean="0"/>
                        <a:t>mL</a:t>
                      </a:r>
                      <a:r>
                        <a:rPr lang="tr-TR" b="1" baseline="0" dirty="0" smtClean="0"/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tr-TR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3183288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806041" y="124690"/>
            <a:ext cx="425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prstClr val="black"/>
                </a:solidFill>
              </a:rPr>
              <a:t>NE KADAR TÜKETİLMELİ?</a:t>
            </a:r>
            <a:endParaRPr lang="tr-TR" sz="2400" b="1" dirty="0">
              <a:solidFill>
                <a:prstClr val="black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2141" y="4381322"/>
            <a:ext cx="115932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1 saatten uzun süren aktivitelerde </a:t>
            </a:r>
            <a:r>
              <a:rPr lang="tr-TR" dirty="0">
                <a:solidFill>
                  <a:prstClr val="black"/>
                </a:solidFill>
              </a:rPr>
              <a:t>s</a:t>
            </a:r>
            <a:r>
              <a:rPr lang="tr-TR" dirty="0">
                <a:solidFill>
                  <a:prstClr val="black"/>
                </a:solidFill>
              </a:rPr>
              <a:t>porcular için 60-66 gr/saat </a:t>
            </a:r>
            <a:r>
              <a:rPr lang="tr-TR" dirty="0">
                <a:solidFill>
                  <a:prstClr val="black"/>
                </a:solidFill>
              </a:rPr>
              <a:t>(1.0-1.1 </a:t>
            </a:r>
            <a:r>
              <a:rPr lang="tr-TR" dirty="0">
                <a:solidFill>
                  <a:prstClr val="black"/>
                </a:solidFill>
              </a:rPr>
              <a:t>g/</a:t>
            </a:r>
            <a:r>
              <a:rPr lang="tr-TR" dirty="0" err="1">
                <a:solidFill>
                  <a:prstClr val="black"/>
                </a:solidFill>
              </a:rPr>
              <a:t>dak</a:t>
            </a:r>
            <a:r>
              <a:rPr lang="tr-TR" dirty="0">
                <a:solidFill>
                  <a:prstClr val="black"/>
                </a:solidFill>
              </a:rPr>
              <a:t>) </a:t>
            </a:r>
            <a:r>
              <a:rPr lang="tr-TR" dirty="0">
                <a:solidFill>
                  <a:prstClr val="black"/>
                </a:solidFill>
              </a:rPr>
              <a:t>karbonhidrat </a:t>
            </a:r>
            <a:r>
              <a:rPr lang="tr-TR" dirty="0">
                <a:solidFill>
                  <a:prstClr val="black"/>
                </a:solidFill>
              </a:rPr>
              <a:t>tüketilmesi önerilmektedir.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Bu yaklaşık, 240-265 </a:t>
            </a:r>
            <a:r>
              <a:rPr lang="tr-TR" dirty="0" err="1">
                <a:solidFill>
                  <a:prstClr val="black"/>
                </a:solidFill>
              </a:rPr>
              <a:t>kcal</a:t>
            </a:r>
            <a:r>
              <a:rPr lang="tr-TR" dirty="0">
                <a:solidFill>
                  <a:prstClr val="black"/>
                </a:solidFill>
              </a:rPr>
              <a:t>/saat eşdeğerdir. </a:t>
            </a:r>
            <a:endParaRPr lang="tr-TR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Yarışma </a:t>
            </a:r>
            <a:r>
              <a:rPr lang="tr-TR" dirty="0">
                <a:solidFill>
                  <a:prstClr val="black"/>
                </a:solidFill>
              </a:rPr>
              <a:t>sırasında %6-8 karbonhidrat içeren spor içeceği tüketildiğinde (200-250 ml/10-15 </a:t>
            </a:r>
            <a:r>
              <a:rPr lang="tr-TR" dirty="0" err="1">
                <a:solidFill>
                  <a:prstClr val="black"/>
                </a:solidFill>
              </a:rPr>
              <a:t>dk</a:t>
            </a:r>
            <a:r>
              <a:rPr lang="tr-TR" dirty="0">
                <a:solidFill>
                  <a:prstClr val="black"/>
                </a:solidFill>
              </a:rPr>
              <a:t>) hem yeterli </a:t>
            </a:r>
            <a:r>
              <a:rPr lang="tr-TR" dirty="0" err="1">
                <a:solidFill>
                  <a:prstClr val="black"/>
                </a:solidFill>
              </a:rPr>
              <a:t>hidrasyon</a:t>
            </a:r>
            <a:r>
              <a:rPr lang="tr-TR" dirty="0">
                <a:solidFill>
                  <a:prstClr val="black"/>
                </a:solidFill>
              </a:rPr>
              <a:t> sağlanmış hem de </a:t>
            </a:r>
            <a:r>
              <a:rPr lang="tr-TR" dirty="0">
                <a:solidFill>
                  <a:prstClr val="black"/>
                </a:solidFill>
              </a:rPr>
              <a:t>saatte 60-66 gr </a:t>
            </a:r>
            <a:r>
              <a:rPr lang="tr-TR" dirty="0">
                <a:solidFill>
                  <a:prstClr val="black"/>
                </a:solidFill>
              </a:rPr>
              <a:t>karbonhidrat kolaylıkla sağlanmış olur.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u="sng" dirty="0">
                <a:solidFill>
                  <a:prstClr val="black"/>
                </a:solidFill>
              </a:rPr>
              <a:t>1 </a:t>
            </a:r>
            <a:r>
              <a:rPr lang="tr-TR" b="1" u="sng" dirty="0">
                <a:solidFill>
                  <a:prstClr val="black"/>
                </a:solidFill>
              </a:rPr>
              <a:t>saatten daha az egzersiz yapanlar için bu içeceklere gerek duyulmamaktadır. </a:t>
            </a:r>
            <a:r>
              <a:rPr lang="tr-TR" b="1" u="sng" dirty="0">
                <a:solidFill>
                  <a:prstClr val="black"/>
                </a:solidFill>
              </a:rPr>
              <a:t>Sıvı </a:t>
            </a:r>
            <a:r>
              <a:rPr lang="tr-TR" b="1" u="sng" dirty="0">
                <a:solidFill>
                  <a:prstClr val="black"/>
                </a:solidFill>
              </a:rPr>
              <a:t>olarak </a:t>
            </a:r>
            <a:r>
              <a:rPr lang="tr-TR" b="1" u="sng" dirty="0">
                <a:solidFill>
                  <a:prstClr val="black"/>
                </a:solidFill>
              </a:rPr>
              <a:t>önerilen miktarda normal </a:t>
            </a:r>
            <a:r>
              <a:rPr lang="tr-TR" b="1" u="sng" dirty="0">
                <a:solidFill>
                  <a:prstClr val="black"/>
                </a:solidFill>
              </a:rPr>
              <a:t>su içilmesi </a:t>
            </a:r>
            <a:r>
              <a:rPr lang="tr-TR" b="1" u="sng" dirty="0">
                <a:solidFill>
                  <a:prstClr val="black"/>
                </a:solidFill>
              </a:rPr>
              <a:t>gerekmektedir.</a:t>
            </a:r>
            <a:endParaRPr lang="tr-TR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0" y="1239170"/>
            <a:ext cx="6342207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483927" y="1239170"/>
            <a:ext cx="5458693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Sporcu içeceklerindeki karbonhidrat oranı %10’u geçmemeli ve daha kolay </a:t>
            </a:r>
            <a:r>
              <a:rPr lang="tr-TR" dirty="0" err="1">
                <a:solidFill>
                  <a:prstClr val="black"/>
                </a:solidFill>
              </a:rPr>
              <a:t>tolere</a:t>
            </a:r>
            <a:r>
              <a:rPr lang="tr-TR" dirty="0">
                <a:solidFill>
                  <a:prstClr val="black"/>
                </a:solidFill>
              </a:rPr>
              <a:t> edilebilmesinden dolayı karbonhidrat türü olarak glikoz, </a:t>
            </a:r>
            <a:r>
              <a:rPr lang="tr-TR" dirty="0" err="1">
                <a:solidFill>
                  <a:prstClr val="black"/>
                </a:solidFill>
              </a:rPr>
              <a:t>sükroz</a:t>
            </a:r>
            <a:r>
              <a:rPr lang="tr-TR" dirty="0">
                <a:solidFill>
                  <a:prstClr val="black"/>
                </a:solidFill>
              </a:rPr>
              <a:t> ve glikoz polimerleri tercih edilmelidir.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Eğer sporcu içeceğinde glikoz yerine </a:t>
            </a:r>
            <a:r>
              <a:rPr lang="tr-TR" dirty="0" err="1">
                <a:solidFill>
                  <a:prstClr val="black"/>
                </a:solidFill>
              </a:rPr>
              <a:t>fruktoz</a:t>
            </a:r>
            <a:r>
              <a:rPr lang="tr-TR" dirty="0">
                <a:solidFill>
                  <a:prstClr val="black"/>
                </a:solidFill>
              </a:rPr>
              <a:t> kullanılmış ve bu oran </a:t>
            </a:r>
            <a:r>
              <a:rPr lang="tr-TR" b="1" dirty="0">
                <a:solidFill>
                  <a:prstClr val="black"/>
                </a:solidFill>
              </a:rPr>
              <a:t>%12’den </a:t>
            </a:r>
            <a:r>
              <a:rPr lang="tr-TR" dirty="0">
                <a:solidFill>
                  <a:prstClr val="black"/>
                </a:solidFill>
              </a:rPr>
              <a:t>fazla ise </a:t>
            </a:r>
            <a:r>
              <a:rPr lang="tr-TR" dirty="0" err="1">
                <a:solidFill>
                  <a:prstClr val="black"/>
                </a:solidFill>
              </a:rPr>
              <a:t>gastro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intestinal</a:t>
            </a:r>
            <a:r>
              <a:rPr lang="tr-TR" dirty="0">
                <a:solidFill>
                  <a:prstClr val="black"/>
                </a:solidFill>
              </a:rPr>
              <a:t> problemler kusma, ishal görülebilmekte ve performans kaybı yaşanmaktadır.</a:t>
            </a:r>
          </a:p>
        </p:txBody>
      </p:sp>
    </p:spTree>
    <p:extLst>
      <p:ext uri="{BB962C8B-B14F-4D97-AF65-F5344CB8AC3E}">
        <p14:creationId xmlns:p14="http://schemas.microsoft.com/office/powerpoint/2010/main" val="7932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678380" y="230832"/>
            <a:ext cx="525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dirty="0" smtClean="0">
              <a:solidFill>
                <a:prstClr val="black"/>
              </a:solidFill>
            </a:endParaRPr>
          </a:p>
          <a:p>
            <a:pPr algn="ctr"/>
            <a:r>
              <a:rPr lang="tr-TR" sz="2400" b="1" dirty="0" smtClean="0">
                <a:solidFill>
                  <a:prstClr val="black"/>
                </a:solidFill>
              </a:rPr>
              <a:t>MÜSABAKA </a:t>
            </a:r>
            <a:r>
              <a:rPr lang="tr-TR" sz="2400" b="1" dirty="0">
                <a:solidFill>
                  <a:prstClr val="black"/>
                </a:solidFill>
              </a:rPr>
              <a:t>SONRASINDA BESLENME</a:t>
            </a:r>
            <a:endParaRPr lang="tr-TR" sz="2400" b="1" dirty="0">
              <a:solidFill>
                <a:prstClr val="black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18308" y="1763670"/>
            <a:ext cx="10255827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prstClr val="black"/>
                </a:solidFill>
              </a:rPr>
              <a:t>Müsabaka sonrasında beslenme bir sonraki antrenman veya müsabaka için kas ve karaciğerdeki glikojen deposunun </a:t>
            </a:r>
            <a:r>
              <a:rPr lang="tr-TR" sz="2000" dirty="0" err="1">
                <a:solidFill>
                  <a:prstClr val="black"/>
                </a:solidFill>
              </a:rPr>
              <a:t>resentezide</a:t>
            </a:r>
            <a:r>
              <a:rPr lang="tr-TR" sz="2000" dirty="0">
                <a:solidFill>
                  <a:prstClr val="black"/>
                </a:solidFill>
              </a:rPr>
              <a:t> önemli rol oynamaktadır.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prstClr val="black"/>
                </a:solidFill>
              </a:rPr>
              <a:t>Yoğun bir antrenmandan ya da müsabakadan hemen sonra dolaşımdaki yüksek adrenalin seviyesi nedeniyle yakıt depoları kullanılmaya devam etmektedir. Bu nedenle müsabaka sonra </a:t>
            </a:r>
            <a:r>
              <a:rPr lang="tr-TR" sz="2000" b="1" dirty="0">
                <a:solidFill>
                  <a:prstClr val="black"/>
                </a:solidFill>
              </a:rPr>
              <a:t>ilk 30 </a:t>
            </a:r>
            <a:r>
              <a:rPr lang="tr-TR" sz="2000" b="1" dirty="0" err="1">
                <a:solidFill>
                  <a:prstClr val="black"/>
                </a:solidFill>
              </a:rPr>
              <a:t>dk</a:t>
            </a:r>
            <a:r>
              <a:rPr lang="tr-TR" sz="2000" b="1" dirty="0">
                <a:solidFill>
                  <a:prstClr val="black"/>
                </a:solidFill>
              </a:rPr>
              <a:t> içerisinde </a:t>
            </a:r>
            <a:r>
              <a:rPr lang="tr-TR" sz="2000" dirty="0">
                <a:solidFill>
                  <a:prstClr val="black"/>
                </a:solidFill>
              </a:rPr>
              <a:t>besin tüketimi insülin salınımı sağlayarak adrenalinin etkisini azaltmakta ve glikojenin yenilenmesini sağlamaktadır.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prstClr val="black"/>
                </a:solidFill>
              </a:rPr>
              <a:t>Egzersiz sonrası </a:t>
            </a:r>
            <a:r>
              <a:rPr lang="tr-TR" sz="2000" b="1" dirty="0">
                <a:solidFill>
                  <a:prstClr val="black"/>
                </a:solidFill>
              </a:rPr>
              <a:t>ilk iki </a:t>
            </a:r>
            <a:r>
              <a:rPr lang="tr-TR" sz="2000" b="1" dirty="0">
                <a:solidFill>
                  <a:prstClr val="black"/>
                </a:solidFill>
              </a:rPr>
              <a:t>saat </a:t>
            </a:r>
            <a:r>
              <a:rPr lang="tr-TR" sz="2000" b="1" dirty="0">
                <a:solidFill>
                  <a:prstClr val="black"/>
                </a:solidFill>
              </a:rPr>
              <a:t>içinde, </a:t>
            </a:r>
            <a:r>
              <a:rPr lang="tr-TR" sz="2000" dirty="0">
                <a:solidFill>
                  <a:prstClr val="black"/>
                </a:solidFill>
              </a:rPr>
              <a:t>glikojen sentezi (%7), 4 saat sonrasında (%4) </a:t>
            </a:r>
            <a:r>
              <a:rPr lang="tr-TR" sz="2000" dirty="0">
                <a:solidFill>
                  <a:prstClr val="black"/>
                </a:solidFill>
              </a:rPr>
              <a:t>olarak belirlenmiştir. </a:t>
            </a:r>
            <a:r>
              <a:rPr lang="tr-TR" sz="2000" dirty="0">
                <a:solidFill>
                  <a:prstClr val="black"/>
                </a:solidFill>
              </a:rPr>
              <a:t>Bu durumdan ötürü </a:t>
            </a:r>
            <a:r>
              <a:rPr lang="tr-TR" sz="2000" dirty="0">
                <a:solidFill>
                  <a:prstClr val="black"/>
                </a:solidFill>
              </a:rPr>
              <a:t>sporcuların egzersizden sonra iki saat içinde karbonhidrat yönünden zengin yiyecek ve içecek tüketmeleri gerekmektedir</a:t>
            </a:r>
            <a:r>
              <a:rPr lang="tr-TR" sz="2000" dirty="0" smtClean="0">
                <a:solidFill>
                  <a:prstClr val="black"/>
                </a:solidFill>
              </a:rPr>
              <a:t>.</a:t>
            </a:r>
            <a:endParaRPr lang="tr-T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54726" y="536484"/>
            <a:ext cx="8946573" cy="612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İnsanların kas ve karaciğerinde saatte toplam kapasitenin %3-7’si (</a:t>
            </a:r>
            <a:r>
              <a:rPr lang="tr-TR" sz="2400" dirty="0" err="1">
                <a:solidFill>
                  <a:prstClr val="black"/>
                </a:solidFill>
              </a:rPr>
              <a:t>ort.</a:t>
            </a:r>
            <a:r>
              <a:rPr lang="tr-TR" sz="2400" dirty="0">
                <a:solidFill>
                  <a:prstClr val="black"/>
                </a:solidFill>
              </a:rPr>
              <a:t> %5) kadar glikojen sentezlenebilmektedir. Bir sporcunun glikojen depolarının dolması 24-48 saatlik bir süre sonunda gerçekleşir. Günlük ortalama </a:t>
            </a:r>
            <a:r>
              <a:rPr lang="tr-TR" sz="2400" b="1" dirty="0">
                <a:solidFill>
                  <a:prstClr val="black"/>
                </a:solidFill>
              </a:rPr>
              <a:t>500-600 gr </a:t>
            </a:r>
            <a:r>
              <a:rPr lang="tr-TR" sz="2400" dirty="0">
                <a:solidFill>
                  <a:prstClr val="black"/>
                </a:solidFill>
              </a:rPr>
              <a:t>karbonhidrat alımı yoğun antrenman boyunca glikojenin </a:t>
            </a:r>
            <a:r>
              <a:rPr lang="tr-TR" sz="2400" dirty="0" err="1">
                <a:solidFill>
                  <a:prstClr val="black"/>
                </a:solidFill>
              </a:rPr>
              <a:t>resentezi</a:t>
            </a:r>
            <a:r>
              <a:rPr lang="tr-TR" sz="2400" dirty="0">
                <a:solidFill>
                  <a:prstClr val="black"/>
                </a:solidFill>
              </a:rPr>
              <a:t> için yeterli olabilmektedir.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Egzersiz sonrası yalnızca su içilmesinin plazma sodyum konsantrasyonunda ve plazma </a:t>
            </a:r>
            <a:r>
              <a:rPr lang="tr-TR" sz="2400" dirty="0" err="1">
                <a:solidFill>
                  <a:prstClr val="black"/>
                </a:solidFill>
              </a:rPr>
              <a:t>osmolitesinde</a:t>
            </a:r>
            <a:r>
              <a:rPr lang="tr-TR" sz="2400" dirty="0">
                <a:solidFill>
                  <a:prstClr val="black"/>
                </a:solidFill>
              </a:rPr>
              <a:t> süratli düşmeye neden olduğu, bu değişikliğin ise idrara çıkışı artırdığı, kişinin su içme isteğini azalttığı böylece </a:t>
            </a:r>
            <a:r>
              <a:rPr lang="tr-TR" sz="2400" dirty="0" err="1">
                <a:solidFill>
                  <a:prstClr val="black"/>
                </a:solidFill>
              </a:rPr>
              <a:t>rehidratasyonu</a:t>
            </a:r>
            <a:r>
              <a:rPr lang="tr-TR" sz="2400" dirty="0">
                <a:solidFill>
                  <a:prstClr val="black"/>
                </a:solidFill>
              </a:rPr>
              <a:t> geciktirdiği belirtilmektedir</a:t>
            </a:r>
            <a:r>
              <a:rPr lang="tr-TR" dirty="0">
                <a:solidFill>
                  <a:prstClr val="black"/>
                </a:solidFill>
              </a:rPr>
              <a:t>. 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1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830783" y="96982"/>
            <a:ext cx="425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prstClr val="black"/>
                </a:solidFill>
              </a:rPr>
              <a:t>NELER TÜKETİLMELİ ?</a:t>
            </a:r>
            <a:endParaRPr lang="tr-TR" sz="24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38545" y="1512273"/>
            <a:ext cx="6927273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Öncelikle maden </a:t>
            </a:r>
            <a:r>
              <a:rPr lang="tr-TR" sz="2400" dirty="0">
                <a:solidFill>
                  <a:prstClr val="black"/>
                </a:solidFill>
              </a:rPr>
              <a:t>suyu, limonata</a:t>
            </a:r>
            <a:r>
              <a:rPr lang="tr-TR" sz="2400" dirty="0">
                <a:solidFill>
                  <a:prstClr val="black"/>
                </a:solidFill>
              </a:rPr>
              <a:t>,</a:t>
            </a:r>
            <a:r>
              <a:rPr lang="tr-TR" sz="2400" dirty="0">
                <a:solidFill>
                  <a:prstClr val="black"/>
                </a:solidFill>
              </a:rPr>
              <a:t> meyve suları ve sporcu</a:t>
            </a:r>
            <a:r>
              <a:rPr lang="tr-TR" sz="2400" dirty="0">
                <a:solidFill>
                  <a:prstClr val="black"/>
                </a:solidFill>
              </a:rPr>
              <a:t> içecekleri daha </a:t>
            </a:r>
            <a:r>
              <a:rPr lang="tr-TR" sz="2400" dirty="0">
                <a:solidFill>
                  <a:prstClr val="black"/>
                </a:solidFill>
              </a:rPr>
              <a:t>sonra çorba, pilav veya makarna</a:t>
            </a:r>
            <a:r>
              <a:rPr lang="tr-TR" sz="2400" dirty="0">
                <a:solidFill>
                  <a:prstClr val="black"/>
                </a:solidFill>
              </a:rPr>
              <a:t>, meyve  </a:t>
            </a:r>
            <a:r>
              <a:rPr lang="tr-TR" sz="2400" dirty="0">
                <a:solidFill>
                  <a:prstClr val="black"/>
                </a:solidFill>
              </a:rPr>
              <a:t>patates, komposto, sütlü veya hamur işi tatlı, yoğurt, tavuk, balık </a:t>
            </a:r>
            <a:r>
              <a:rPr lang="tr-TR" sz="2400" dirty="0">
                <a:solidFill>
                  <a:prstClr val="black"/>
                </a:solidFill>
              </a:rPr>
              <a:t>tüketilebilir.</a:t>
            </a:r>
            <a:endParaRPr lang="tr-TR" sz="2400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D0D0D"/>
                </a:solidFill>
              </a:rPr>
              <a:t>Glisemik</a:t>
            </a:r>
            <a:r>
              <a:rPr lang="tr-TR" sz="2400" dirty="0">
                <a:solidFill>
                  <a:srgbClr val="0D0D0D"/>
                </a:solidFill>
              </a:rPr>
              <a:t> </a:t>
            </a:r>
            <a:r>
              <a:rPr lang="tr-TR" sz="2400" dirty="0">
                <a:solidFill>
                  <a:srgbClr val="0D0D0D"/>
                </a:solidFill>
              </a:rPr>
              <a:t>indeks (Gİ); 50 gr karbonhidrat içeren bir besinin sindirimden sonra kan glikozunda ve insülin </a:t>
            </a:r>
            <a:r>
              <a:rPr lang="tr-TR" sz="2400" dirty="0" err="1">
                <a:solidFill>
                  <a:srgbClr val="0D0D0D"/>
                </a:solidFill>
              </a:rPr>
              <a:t>sekresyonunda</a:t>
            </a:r>
            <a:r>
              <a:rPr lang="tr-TR" sz="2400" dirty="0">
                <a:solidFill>
                  <a:srgbClr val="0D0D0D"/>
                </a:solidFill>
              </a:rPr>
              <a:t> neden olduğu artıştır. </a:t>
            </a:r>
            <a:endParaRPr lang="tr-TR" sz="2400" dirty="0">
              <a:solidFill>
                <a:srgbClr val="0D0D0D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510" y="629047"/>
            <a:ext cx="5001490" cy="62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15737" y="900097"/>
            <a:ext cx="9102436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D0D0D"/>
                </a:solidFill>
              </a:rPr>
              <a:t>Egzersiz sonrası alınan yüksek </a:t>
            </a:r>
            <a:r>
              <a:rPr lang="tr-TR" sz="2400" b="1" dirty="0" err="1">
                <a:solidFill>
                  <a:srgbClr val="0D0D0D"/>
                </a:solidFill>
              </a:rPr>
              <a:t>glisemik</a:t>
            </a:r>
            <a:r>
              <a:rPr lang="tr-TR" sz="2400" b="1" dirty="0">
                <a:solidFill>
                  <a:srgbClr val="0D0D0D"/>
                </a:solidFill>
              </a:rPr>
              <a:t> indeksli bir besin</a:t>
            </a:r>
            <a:r>
              <a:rPr lang="tr-TR" sz="2400" dirty="0">
                <a:solidFill>
                  <a:srgbClr val="0D0D0D"/>
                </a:solidFill>
              </a:rPr>
              <a:t>, </a:t>
            </a:r>
            <a:r>
              <a:rPr lang="tr-TR" sz="2400" dirty="0" err="1">
                <a:solidFill>
                  <a:srgbClr val="0D0D0D"/>
                </a:solidFill>
              </a:rPr>
              <a:t>anabolik</a:t>
            </a:r>
            <a:r>
              <a:rPr lang="tr-TR" sz="2400" dirty="0">
                <a:solidFill>
                  <a:srgbClr val="0D0D0D"/>
                </a:solidFill>
              </a:rPr>
              <a:t> proseste (ilk 15-30 </a:t>
            </a:r>
            <a:r>
              <a:rPr lang="tr-TR" sz="2400" dirty="0" err="1">
                <a:solidFill>
                  <a:srgbClr val="0D0D0D"/>
                </a:solidFill>
              </a:rPr>
              <a:t>dk</a:t>
            </a:r>
            <a:r>
              <a:rPr lang="tr-TR" sz="2400" dirty="0">
                <a:solidFill>
                  <a:srgbClr val="0D0D0D"/>
                </a:solidFill>
              </a:rPr>
              <a:t>), insülin salınımını artırması, protein sentezinin regülasyonunda rol oynaması, kas güç ve dayanıklılığın artırılması açısından önem taşımaktadır.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D0D0D"/>
                </a:solidFill>
              </a:rPr>
              <a:t>Bu açıdan egzersiz sonrası, </a:t>
            </a:r>
            <a:r>
              <a:rPr lang="tr-TR" sz="2400" b="1" dirty="0">
                <a:solidFill>
                  <a:srgbClr val="0D0D0D"/>
                </a:solidFill>
              </a:rPr>
              <a:t>vücudun boşalan glikojen depolarını doldurmak için karbonhidrattan zengin (</a:t>
            </a:r>
            <a:r>
              <a:rPr lang="tr-TR" sz="2400" b="1" dirty="0" err="1">
                <a:solidFill>
                  <a:srgbClr val="0D0D0D"/>
                </a:solidFill>
              </a:rPr>
              <a:t>glisemik</a:t>
            </a:r>
            <a:r>
              <a:rPr lang="tr-TR" sz="2400" b="1" dirty="0">
                <a:solidFill>
                  <a:srgbClr val="0D0D0D"/>
                </a:solidFill>
              </a:rPr>
              <a:t> indeksi yüksek) besinler; sporcu içecekleri, protein barları, taze ve kurutulmuş meyvelerin tüketimi önerilmektedir.</a:t>
            </a:r>
            <a:endParaRPr lang="tr-T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8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33845" y="393122"/>
            <a:ext cx="10183813" cy="22780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  <a:buClr>
                <a:srgbClr val="0000FF"/>
              </a:buClr>
              <a:buSzPct val="120000"/>
            </a:pPr>
            <a:r>
              <a:rPr lang="tr-TR" altLang="tr-TR" sz="1800" dirty="0" smtClean="0">
                <a:cs typeface="Andalus" panose="02020603050405020304" pitchFamily="18" charset="-78"/>
              </a:rPr>
              <a:t>Müsabaka sonrası diyette </a:t>
            </a:r>
            <a:r>
              <a:rPr lang="tr-TR" altLang="tr-TR" sz="1800" dirty="0">
                <a:cs typeface="Andalus" panose="02020603050405020304" pitchFamily="18" charset="-78"/>
              </a:rPr>
              <a:t>proteinlere de yer </a:t>
            </a:r>
            <a:r>
              <a:rPr lang="tr-TR" altLang="tr-TR" sz="1800" dirty="0" smtClean="0">
                <a:cs typeface="Andalus" panose="02020603050405020304" pitchFamily="18" charset="-78"/>
              </a:rPr>
              <a:t>verilmelidir. Bir </a:t>
            </a:r>
            <a:r>
              <a:rPr lang="tr-TR" altLang="tr-TR" sz="1800" dirty="0">
                <a:cs typeface="Andalus" panose="02020603050405020304" pitchFamily="18" charset="-78"/>
              </a:rPr>
              <a:t>miktar protein (insülin salınımını uyarmakta) </a:t>
            </a:r>
            <a:r>
              <a:rPr lang="tr-TR" altLang="tr-TR" sz="1800" dirty="0" smtClean="0">
                <a:cs typeface="Andalus" panose="02020603050405020304" pitchFamily="18" charset="-78"/>
              </a:rPr>
              <a:t>tüketimi yoğun </a:t>
            </a:r>
            <a:r>
              <a:rPr lang="tr-TR" altLang="tr-TR" sz="1800" dirty="0">
                <a:cs typeface="Andalus" panose="02020603050405020304" pitchFamily="18" charset="-78"/>
              </a:rPr>
              <a:t>egzersiz sonrası ilk saatlerde glikojenin </a:t>
            </a:r>
            <a:r>
              <a:rPr lang="tr-TR" altLang="tr-TR" sz="1800" dirty="0" smtClean="0">
                <a:cs typeface="Andalus" panose="02020603050405020304" pitchFamily="18" charset="-78"/>
              </a:rPr>
              <a:t>yeniden sentezini </a:t>
            </a:r>
            <a:r>
              <a:rPr lang="tr-TR" altLang="tr-TR" sz="1800" dirty="0">
                <a:cs typeface="Andalus" panose="02020603050405020304" pitchFamily="18" charset="-78"/>
              </a:rPr>
              <a:t>artırmaktadır.</a:t>
            </a:r>
          </a:p>
          <a:p>
            <a:pPr algn="just" eaLnBrk="1" hangingPunct="1">
              <a:lnSpc>
                <a:spcPct val="150000"/>
              </a:lnSpc>
              <a:buClr>
                <a:srgbClr val="0000FF"/>
              </a:buClr>
              <a:buSzPct val="120000"/>
            </a:pPr>
            <a:r>
              <a:rPr lang="tr-TR" altLang="tr-TR" sz="1800" dirty="0">
                <a:cs typeface="Andalus" panose="02020603050405020304" pitchFamily="18" charset="-78"/>
              </a:rPr>
              <a:t>Protein, karbonhidratla birlikte tüketildiğinde (</a:t>
            </a:r>
            <a:r>
              <a:rPr lang="tr-TR" altLang="tr-TR" sz="1800" dirty="0" smtClean="0">
                <a:cs typeface="Andalus" panose="02020603050405020304" pitchFamily="18" charset="-78"/>
              </a:rPr>
              <a:t>örneğin, süt </a:t>
            </a:r>
            <a:r>
              <a:rPr lang="tr-TR" altLang="tr-TR" sz="1800" dirty="0">
                <a:cs typeface="Andalus" panose="02020603050405020304" pitchFamily="18" charset="-78"/>
              </a:rPr>
              <a:t>ve tahıl karışımı, peynirli, tavuklu sandviç) iyi </a:t>
            </a:r>
            <a:r>
              <a:rPr lang="tr-TR" altLang="tr-TR" sz="1800" dirty="0" smtClean="0">
                <a:cs typeface="Andalus" panose="02020603050405020304" pitchFamily="18" charset="-78"/>
              </a:rPr>
              <a:t>bir karışım </a:t>
            </a:r>
            <a:r>
              <a:rPr lang="tr-TR" altLang="tr-TR" sz="1800" dirty="0">
                <a:cs typeface="Andalus" panose="02020603050405020304" pitchFamily="18" charset="-78"/>
              </a:rPr>
              <a:t>olmaktadır.</a:t>
            </a:r>
          </a:p>
          <a:p>
            <a:pPr algn="just" eaLnBrk="1" hangingPunct="1">
              <a:lnSpc>
                <a:spcPct val="150000"/>
              </a:lnSpc>
              <a:buClr>
                <a:srgbClr val="0000FF"/>
              </a:buClr>
              <a:buSzPct val="120000"/>
            </a:pPr>
            <a:r>
              <a:rPr lang="tr-TR" altLang="tr-TR" sz="1800" dirty="0">
                <a:cs typeface="Andalus" panose="02020603050405020304" pitchFamily="18" charset="-78"/>
              </a:rPr>
              <a:t>En iyi oran her </a:t>
            </a:r>
            <a:r>
              <a:rPr lang="tr-TR" altLang="tr-TR" sz="1800" b="1" dirty="0">
                <a:cs typeface="Andalus" panose="02020603050405020304" pitchFamily="18" charset="-78"/>
              </a:rPr>
              <a:t>3 </a:t>
            </a:r>
            <a:r>
              <a:rPr lang="tr-TR" altLang="tr-TR" sz="1800" b="1" dirty="0" smtClean="0">
                <a:cs typeface="Andalus" panose="02020603050405020304" pitchFamily="18" charset="-78"/>
              </a:rPr>
              <a:t>gr </a:t>
            </a:r>
            <a:r>
              <a:rPr lang="tr-TR" altLang="tr-TR" sz="1800" b="1" dirty="0">
                <a:cs typeface="Andalus" panose="02020603050405020304" pitchFamily="18" charset="-78"/>
              </a:rPr>
              <a:t>KH tüketimine karşılık 1 </a:t>
            </a:r>
            <a:r>
              <a:rPr lang="tr-TR" altLang="tr-TR" sz="1800" b="1" dirty="0" smtClean="0">
                <a:cs typeface="Andalus" panose="02020603050405020304" pitchFamily="18" charset="-78"/>
              </a:rPr>
              <a:t>gr </a:t>
            </a:r>
            <a:r>
              <a:rPr lang="tr-TR" altLang="tr-TR" sz="1800" b="1" dirty="0">
                <a:cs typeface="Andalus" panose="02020603050405020304" pitchFamily="18" charset="-78"/>
              </a:rPr>
              <a:t>protein </a:t>
            </a:r>
            <a:r>
              <a:rPr lang="tr-TR" altLang="tr-TR" sz="1800" dirty="0">
                <a:cs typeface="Andalus" panose="02020603050405020304" pitchFamily="18" charset="-78"/>
              </a:rPr>
              <a:t>tüketmektir. </a:t>
            </a:r>
          </a:p>
        </p:txBody>
      </p:sp>
      <p:graphicFrame>
        <p:nvGraphicFramePr>
          <p:cNvPr id="3" name="Group 90"/>
          <p:cNvGraphicFramePr>
            <a:graphicFrameLocks noGrp="1"/>
          </p:cNvGraphicFramePr>
          <p:nvPr>
            <p:extLst/>
          </p:nvPr>
        </p:nvGraphicFramePr>
        <p:xfrm>
          <a:off x="909399" y="3135670"/>
          <a:ext cx="10183322" cy="3314785"/>
        </p:xfrm>
        <a:graphic>
          <a:graphicData uri="http://schemas.openxmlformats.org/drawingml/2006/table">
            <a:tbl>
              <a:tblPr/>
              <a:tblGrid>
                <a:gridCol w="1872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9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68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844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9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Beslenme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şekli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Karbonhidrat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(gr) 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Protein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(gr) 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Egzersizden 4 saat sonra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glikojen depoları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(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  <a:sym typeface="Symbol" pitchFamily="18" charset="2"/>
                        </a:rPr>
                        <a:t>m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mol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 glikojen/protein gr)  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6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40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+30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112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+103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3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112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40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ndalus" pitchFamily="2" charset="-78"/>
                        </a:rPr>
                        <a:t>+142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6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04086"/>
              </p:ext>
            </p:extLst>
          </p:nvPr>
        </p:nvGraphicFramePr>
        <p:xfrm>
          <a:off x="245917" y="1142999"/>
          <a:ext cx="11700165" cy="504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441">
                  <a:extLst>
                    <a:ext uri="{9D8B030D-6E8A-4147-A177-3AD203B41FA5}">
                      <a16:colId xmlns="" xmlns:a16="http://schemas.microsoft.com/office/drawing/2014/main" val="3497093499"/>
                    </a:ext>
                  </a:extLst>
                </a:gridCol>
                <a:gridCol w="5945406">
                  <a:extLst>
                    <a:ext uri="{9D8B030D-6E8A-4147-A177-3AD203B41FA5}">
                      <a16:colId xmlns="" xmlns:a16="http://schemas.microsoft.com/office/drawing/2014/main" val="1533185315"/>
                    </a:ext>
                  </a:extLst>
                </a:gridCol>
                <a:gridCol w="2183648">
                  <a:extLst>
                    <a:ext uri="{9D8B030D-6E8A-4147-A177-3AD203B41FA5}">
                      <a16:colId xmlns="" xmlns:a16="http://schemas.microsoft.com/office/drawing/2014/main" val="1762914535"/>
                    </a:ext>
                  </a:extLst>
                </a:gridCol>
                <a:gridCol w="2363670">
                  <a:extLst>
                    <a:ext uri="{9D8B030D-6E8A-4147-A177-3AD203B41FA5}">
                      <a16:colId xmlns="" xmlns:a16="http://schemas.microsoft.com/office/drawing/2014/main" val="1112609116"/>
                    </a:ext>
                  </a:extLst>
                </a:gridCol>
              </a:tblGrid>
              <a:tr h="81080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Egzersizden Sonra Besin</a:t>
                      </a: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Sıvı</a:t>
                      </a: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195333"/>
                  </a:ext>
                </a:extLst>
              </a:tr>
              <a:tr h="557425">
                <a:tc rowSpan="3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tr-TR" sz="2000" b="1" dirty="0" smtClean="0"/>
                    </a:p>
                    <a:p>
                      <a:pPr>
                        <a:lnSpc>
                          <a:spcPct val="114000"/>
                        </a:lnSpc>
                      </a:pPr>
                      <a:endParaRPr lang="tr-TR" sz="2000" b="1" dirty="0" smtClean="0"/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tr-TR" sz="2000" b="1" dirty="0" smtClean="0"/>
                        <a:t>ISSN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b="1" dirty="0" smtClean="0"/>
                        <a:t>             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CHO:PRO</a:t>
                      </a:r>
                      <a:r>
                        <a:rPr lang="tr-TR" b="1" baseline="0" dirty="0" smtClean="0">
                          <a:solidFill>
                            <a:srgbClr val="FF0000"/>
                          </a:solidFill>
                        </a:rPr>
                        <a:t>=3:1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tr-TR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1883448"/>
                  </a:ext>
                </a:extLst>
              </a:tr>
              <a:tr h="79461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1800" b="1" dirty="0" smtClean="0">
                          <a:latin typeface="+mn-lt"/>
                        </a:rPr>
                        <a:t>İlk</a:t>
                      </a:r>
                      <a:r>
                        <a:rPr lang="tr-TR" sz="1800" b="1" baseline="0" dirty="0" smtClean="0">
                          <a:latin typeface="+mn-lt"/>
                        </a:rPr>
                        <a:t> 30 </a:t>
                      </a:r>
                      <a:r>
                        <a:rPr lang="tr-TR" sz="1800" b="1" baseline="0" dirty="0" err="1" smtClean="0">
                          <a:latin typeface="+mn-lt"/>
                        </a:rPr>
                        <a:t>dk</a:t>
                      </a:r>
                      <a:r>
                        <a:rPr lang="tr-TR" sz="1800" b="1" baseline="0" dirty="0" smtClean="0">
                          <a:latin typeface="+mn-lt"/>
                        </a:rPr>
                        <a:t> içinde </a:t>
                      </a:r>
                      <a:r>
                        <a:rPr lang="tr-TR" sz="1800" b="1" dirty="0" smtClean="0">
                          <a:latin typeface="+mn-lt"/>
                        </a:rPr>
                        <a:t>1,5 g/kg veya</a:t>
                      </a:r>
                      <a:r>
                        <a:rPr lang="tr-TR" sz="1800" b="0" baseline="0" dirty="0" smtClean="0">
                          <a:latin typeface="+mn-lt"/>
                        </a:rPr>
                        <a:t> </a:t>
                      </a:r>
                      <a:r>
                        <a:rPr lang="tr-TR" sz="1800" b="1" dirty="0" smtClean="0">
                          <a:latin typeface="+mn-lt"/>
                        </a:rPr>
                        <a:t>0,6-1,0</a:t>
                      </a:r>
                      <a:r>
                        <a:rPr lang="tr-TR" sz="1800" b="1" baseline="0" dirty="0" smtClean="0">
                          <a:latin typeface="+mn-lt"/>
                        </a:rPr>
                        <a:t> </a:t>
                      </a:r>
                      <a:r>
                        <a:rPr lang="tr-TR" sz="1800" b="1" dirty="0" smtClean="0">
                          <a:latin typeface="+mn-lt"/>
                        </a:rPr>
                        <a:t>g/kg</a:t>
                      </a:r>
                      <a:r>
                        <a:rPr lang="tr-TR" sz="1800" b="0" baseline="0" dirty="0" smtClean="0">
                          <a:latin typeface="+mn-lt"/>
                        </a:rPr>
                        <a:t> ve </a:t>
                      </a:r>
                      <a:r>
                        <a:rPr lang="tr-TR" sz="1800" dirty="0" smtClean="0">
                          <a:latin typeface="+mn-lt"/>
                        </a:rPr>
                        <a:t>sonraki 6 saat içerisinde ise her 2 saatte bir aynı miktarda</a:t>
                      </a:r>
                      <a:r>
                        <a:rPr lang="tr-TR" sz="1800" baseline="0" dirty="0" smtClean="0">
                          <a:latin typeface="+mn-lt"/>
                        </a:rPr>
                        <a:t> </a:t>
                      </a:r>
                      <a:r>
                        <a:rPr lang="tr-TR" sz="1800" dirty="0" smtClean="0">
                          <a:latin typeface="+mn-lt"/>
                        </a:rPr>
                        <a:t>karbonhidrat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b="1" baseline="0" dirty="0" smtClean="0"/>
                        <a:t>0,2-0,5 gr/kg protein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b="1" baseline="0" dirty="0" smtClean="0"/>
                        <a:t>                     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5900587"/>
                  </a:ext>
                </a:extLst>
              </a:tr>
              <a:tr h="4282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b="1" baseline="0" dirty="0" smtClean="0"/>
                        <a:t>3 saat içerisinde 30-40 gr yüksek </a:t>
                      </a:r>
                      <a:r>
                        <a:rPr lang="tr-TR" b="1" baseline="0" dirty="0" err="1" smtClean="0"/>
                        <a:t>glisemik</a:t>
                      </a:r>
                      <a:r>
                        <a:rPr lang="tr-TR" b="1" baseline="0" dirty="0" smtClean="0"/>
                        <a:t> indeksli CHO + 6-20 gr Protein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tr-TR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2690462"/>
                  </a:ext>
                </a:extLst>
              </a:tr>
              <a:tr h="82891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tr-TR" sz="2000" b="1" dirty="0" smtClean="0"/>
                        <a:t>ACSM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dirty="0" smtClean="0"/>
                        <a:t>İlk</a:t>
                      </a:r>
                      <a:r>
                        <a:rPr lang="tr-TR" baseline="0" dirty="0" smtClean="0"/>
                        <a:t> 30 </a:t>
                      </a:r>
                      <a:r>
                        <a:rPr lang="tr-TR" baseline="0" dirty="0" err="1" smtClean="0"/>
                        <a:t>dk</a:t>
                      </a:r>
                      <a:r>
                        <a:rPr lang="tr-TR" baseline="0" dirty="0" smtClean="0"/>
                        <a:t> içinde </a:t>
                      </a:r>
                      <a:r>
                        <a:rPr lang="tr-TR" b="1" dirty="0" smtClean="0"/>
                        <a:t>1,0-1,5 g/kg </a:t>
                      </a:r>
                      <a:r>
                        <a:rPr lang="tr-TR" dirty="0" smtClean="0"/>
                        <a:t>karbonhidrat</a:t>
                      </a:r>
                      <a:r>
                        <a:rPr lang="tr-TR" baseline="0" dirty="0" smtClean="0"/>
                        <a:t> ve </a:t>
                      </a:r>
                      <a:r>
                        <a:rPr lang="tr-TR" dirty="0" smtClean="0"/>
                        <a:t>6 saat içerisinde ise her 2 saatte bir aynı miktarda karbonhidrat alımı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Terleme sonrası kaybedilen  1 kg için 1 L sıvı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9988228"/>
                  </a:ext>
                </a:extLst>
              </a:tr>
              <a:tr h="1013499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tr-TR" sz="2000" b="1" dirty="0" smtClean="0"/>
                        <a:t>IOC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dirty="0" smtClean="0"/>
                        <a:t>İlk</a:t>
                      </a:r>
                      <a:r>
                        <a:rPr lang="tr-TR" baseline="0" dirty="0" smtClean="0"/>
                        <a:t> 4 saat boyunca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dirty="0" smtClean="0"/>
                        <a:t>1,0-1,2</a:t>
                      </a:r>
                      <a:r>
                        <a:rPr lang="tr-TR" b="1" baseline="0" dirty="0" smtClean="0"/>
                        <a:t> gr/kg/saat </a:t>
                      </a:r>
                      <a:r>
                        <a:rPr lang="tr-TR" baseline="0" dirty="0" smtClean="0"/>
                        <a:t>karbonhidrat. Sonrasında kalan günlük ihtiyaç</a:t>
                      </a:r>
                    </a:p>
                    <a:p>
                      <a:pPr marL="0" indent="0" algn="ctr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baseline="0" dirty="0" smtClean="0"/>
                        <a:t>+</a:t>
                      </a:r>
                    </a:p>
                    <a:p>
                      <a:pPr marL="0" indent="0" algn="ctr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b="1" baseline="0" dirty="0" smtClean="0"/>
                        <a:t>20-25 gr </a:t>
                      </a:r>
                      <a:r>
                        <a:rPr lang="tr-TR" baseline="0" dirty="0" smtClean="0"/>
                        <a:t>kadar yüksek kaliteli protein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/>
                        <a:t> </a:t>
                      </a:r>
                      <a:r>
                        <a:rPr lang="tr-TR" b="1" baseline="0" dirty="0" smtClean="0"/>
                        <a:t>                   </a:t>
                      </a:r>
                    </a:p>
                    <a:p>
                      <a:pPr algn="just"/>
                      <a:r>
                        <a:rPr lang="tr-TR" b="1" baseline="0" dirty="0" smtClean="0"/>
                        <a:t>                       -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1361018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726873" y="180863"/>
            <a:ext cx="425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prstClr val="black"/>
                </a:solidFill>
              </a:rPr>
              <a:t>NE KADAR TÜKETİLMELİ?</a:t>
            </a:r>
            <a:endParaRPr lang="tr-T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847851" y="549276"/>
            <a:ext cx="5616575" cy="230346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sz="24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sz="28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Aktivite sırasında vücudun enerji elde etmesi için glikojen depoları son derece önem taşımaktadır.</a:t>
            </a:r>
            <a:br>
              <a:rPr lang="tr-TR" sz="28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sz="28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Bu yüzden CHO  tüketimi sporcularda ön plana çıkmaktadır</a:t>
            </a:r>
            <a:br>
              <a:rPr lang="tr-TR" sz="28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sz="24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. </a:t>
            </a:r>
            <a:endParaRPr lang="tr-TR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2239736" y="2567916"/>
            <a:ext cx="8229600" cy="3933825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tr-TR" sz="28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Sporcu beslenmesinde temel ilke; 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tr-TR" sz="28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    Yüksek karbonhidrat, yeterli sıvı alımı, orta düzey protein, düşük miktarda yağ ve posa şeklindedir</a:t>
            </a:r>
            <a:endParaRPr lang="tr-TR" sz="2800" dirty="0"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320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882734" y="-261814"/>
            <a:ext cx="6227763" cy="7243763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 algn="just">
              <a:tabLst>
                <a:tab pos="1257300" algn="l"/>
              </a:tabLst>
              <a:defRPr/>
            </a:pPr>
            <a:r>
              <a:rPr lang="tr-TR" sz="28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Yarışma veya antrenman öncesi, sırası ve sonrasında beslenme ve sıvı tüketimi farklı olarak ele alınmalıdır. </a:t>
            </a:r>
          </a:p>
          <a:p>
            <a:pPr marL="85725" indent="-85725" algn="just">
              <a:tabLst>
                <a:tab pos="1257300" algn="l"/>
              </a:tabLst>
              <a:defRPr/>
            </a:pPr>
            <a:r>
              <a:rPr lang="tr-TR" dirty="0" smtClean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Hatta yarışma öncesindeki kamp dönemlerinde de farklı beslenme programları geliştirilerek glikojen depoları doldurulmaya böylece sporcu performansını arttırmaya çalışılmaktadır.</a:t>
            </a:r>
            <a:endParaRPr lang="tr-TR" dirty="0">
              <a:solidFill>
                <a:schemeClr val="tx1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38915" name="Picture 5" descr="Protein-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797426"/>
            <a:ext cx="29162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Nutritional Fo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1"/>
            <a:ext cx="29162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f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2492375"/>
            <a:ext cx="29162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8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476251"/>
            <a:ext cx="8262937" cy="576263"/>
          </a:xfrm>
        </p:spPr>
        <p:txBody>
          <a:bodyPr/>
          <a:lstStyle/>
          <a:p>
            <a:pPr algn="ctr" eaLnBrk="1" hangingPunct="1"/>
            <a:r>
              <a:rPr lang="tr-TR" altLang="tr-TR" sz="32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YARIŞMA ÖNCESİ BESLENME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6096000" y="1052513"/>
            <a:ext cx="0" cy="86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00375" y="1844675"/>
            <a:ext cx="5824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sz="3200" b="1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YARIŞMA SIRASI BESLENME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6096000" y="2276475"/>
            <a:ext cx="0" cy="86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041900" y="3230563"/>
            <a:ext cx="210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sz="40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BAŞARI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792538" y="4435475"/>
            <a:ext cx="551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sz="3200" b="1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YARIŞMA SONRASI BESLENME</a:t>
            </a:r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6096000" y="4868863"/>
            <a:ext cx="0" cy="86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3978234" y="5635625"/>
            <a:ext cx="6020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sz="40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HIZLI TOPARLANMA</a:t>
            </a:r>
          </a:p>
        </p:txBody>
      </p:sp>
    </p:spTree>
    <p:extLst>
      <p:ext uri="{BB962C8B-B14F-4D97-AF65-F5344CB8AC3E}">
        <p14:creationId xmlns:p14="http://schemas.microsoft.com/office/powerpoint/2010/main" val="14691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2845" y="1666249"/>
            <a:ext cx="7180613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prstClr val="black"/>
                </a:solidFill>
              </a:rPr>
              <a:t>Müsabaka </a:t>
            </a:r>
            <a:r>
              <a:rPr lang="tr-TR" sz="2400" dirty="0">
                <a:solidFill>
                  <a:prstClr val="black"/>
                </a:solidFill>
              </a:rPr>
              <a:t>öncesi son öğün sporcunun alışık olduğu besinler arasından seçilmelidir.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Bu öğünün temel ilkeleri </a:t>
            </a:r>
            <a:r>
              <a:rPr lang="tr-TR" sz="2400" dirty="0" err="1">
                <a:solidFill>
                  <a:prstClr val="black"/>
                </a:solidFill>
              </a:rPr>
              <a:t>hidrasyonu</a:t>
            </a:r>
            <a:r>
              <a:rPr lang="tr-TR" sz="2400" dirty="0">
                <a:solidFill>
                  <a:prstClr val="black"/>
                </a:solidFill>
              </a:rPr>
              <a:t> sağlamak için yeterli sıvı, düşük posa (mide boşalımını kolaylaştırmak ve </a:t>
            </a:r>
            <a:r>
              <a:rPr lang="tr-TR" sz="2400" dirty="0" err="1">
                <a:solidFill>
                  <a:prstClr val="black"/>
                </a:solidFill>
              </a:rPr>
              <a:t>gastrointestinal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distresi</a:t>
            </a:r>
            <a:r>
              <a:rPr lang="tr-TR" sz="2400" dirty="0">
                <a:solidFill>
                  <a:prstClr val="black"/>
                </a:solidFill>
              </a:rPr>
              <a:t> azaltmak için), yüksek karbonhidrat (kan glikoz seviyesini korumak ve glikojen depolarını doldurmak için) orta düzey protein olarak belirlenmiştir.</a:t>
            </a:r>
          </a:p>
        </p:txBody>
      </p:sp>
      <p:pic>
        <p:nvPicPr>
          <p:cNvPr id="4100" name="Picture 4" descr="sporcu beslenme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86" y="897321"/>
            <a:ext cx="4426857" cy="50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678381" y="666488"/>
            <a:ext cx="483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prstClr val="black"/>
                </a:solidFill>
              </a:rPr>
              <a:t>MÜSABAKA ÖNCESİNDE BESLENME</a:t>
            </a:r>
            <a:endParaRPr lang="tr-T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92382" y="1066800"/>
            <a:ext cx="9154392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prstClr val="black"/>
                </a:solidFill>
              </a:rPr>
              <a:t>Müsabaka öncesinde glikojen </a:t>
            </a:r>
            <a:r>
              <a:rPr lang="tr-TR" sz="2000" dirty="0">
                <a:solidFill>
                  <a:prstClr val="black"/>
                </a:solidFill>
              </a:rPr>
              <a:t>depolarının doygunluğu açısından </a:t>
            </a:r>
            <a:r>
              <a:rPr lang="tr-TR" sz="2000" b="1" dirty="0">
                <a:solidFill>
                  <a:prstClr val="black"/>
                </a:solidFill>
              </a:rPr>
              <a:t>kompleks karbonhidratları </a:t>
            </a:r>
            <a:r>
              <a:rPr lang="tr-TR" sz="2000" dirty="0">
                <a:solidFill>
                  <a:prstClr val="black"/>
                </a:solidFill>
              </a:rPr>
              <a:t>içeren sindirimi kolay besinler tercih edilmelidir. (</a:t>
            </a:r>
            <a:r>
              <a:rPr lang="tr-TR" sz="2000" dirty="0">
                <a:solidFill>
                  <a:srgbClr val="0D0D0D"/>
                </a:solidFill>
              </a:rPr>
              <a:t>Ekmek, pirinç, makarna, şehriye, kahvaltılık tahıllar, patates)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</a:rPr>
              <a:t>Gaz yapıcı özellikte olan </a:t>
            </a:r>
            <a:r>
              <a:rPr lang="tr-TR" sz="2000" dirty="0" err="1">
                <a:solidFill>
                  <a:prstClr val="black"/>
                </a:solidFill>
              </a:rPr>
              <a:t>kurubaklagiller</a:t>
            </a:r>
            <a:r>
              <a:rPr lang="tr-TR" sz="2000" dirty="0">
                <a:solidFill>
                  <a:prstClr val="black"/>
                </a:solidFill>
              </a:rPr>
              <a:t>, lahana, soğan, turp, karnabahar gibi yiyecekler ve çiğ sebze, meyve, kuruyemişler müsabaka öncesi öğünde yer almamalıdır.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prstClr val="black"/>
                </a:solidFill>
              </a:rPr>
              <a:t>Posa içeriği fazla olan </a:t>
            </a:r>
            <a:r>
              <a:rPr lang="tr-TR" sz="2000" dirty="0">
                <a:solidFill>
                  <a:prstClr val="black"/>
                </a:solidFill>
              </a:rPr>
              <a:t>çiğ sebze ve </a:t>
            </a:r>
            <a:r>
              <a:rPr lang="tr-TR" sz="2000" dirty="0">
                <a:solidFill>
                  <a:prstClr val="black"/>
                </a:solidFill>
              </a:rPr>
              <a:t>taze meyveler (ıspanak, pırasa, marul, kayısı, erik, incir ve kabuklu meyveler</a:t>
            </a:r>
            <a:r>
              <a:rPr lang="tr-TR" sz="2000" dirty="0">
                <a:solidFill>
                  <a:prstClr val="black"/>
                </a:solidFill>
              </a:rPr>
              <a:t>), ki besinler, </a:t>
            </a:r>
            <a:r>
              <a:rPr lang="tr-TR" sz="2000" dirty="0">
                <a:solidFill>
                  <a:prstClr val="black"/>
                </a:solidFill>
              </a:rPr>
              <a:t>acılı ve baharatlı yiyecekler müsabakadan </a:t>
            </a:r>
            <a:r>
              <a:rPr lang="tr-TR" sz="2000" dirty="0">
                <a:solidFill>
                  <a:prstClr val="black"/>
                </a:solidFill>
              </a:rPr>
              <a:t>1-2 gün </a:t>
            </a:r>
            <a:r>
              <a:rPr lang="tr-TR" sz="2000" dirty="0">
                <a:solidFill>
                  <a:prstClr val="black"/>
                </a:solidFill>
              </a:rPr>
              <a:t>önce kısıtlanmalı ve müsabaka öncesi son öğünde tüketilmemelidir</a:t>
            </a:r>
            <a:r>
              <a:rPr lang="tr-TR" sz="2000" dirty="0" smtClean="0">
                <a:solidFill>
                  <a:prstClr val="black"/>
                </a:solidFill>
              </a:rPr>
              <a:t>.</a:t>
            </a:r>
            <a:endParaRPr lang="tr-TR" sz="2000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823854" y="263236"/>
            <a:ext cx="425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prstClr val="black"/>
                </a:solidFill>
              </a:rPr>
              <a:t>NELER TÜKETİLMELİ?</a:t>
            </a:r>
            <a:endParaRPr lang="tr-T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09356" y="837751"/>
            <a:ext cx="7855526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Müsabaka öncesinde </a:t>
            </a:r>
            <a:r>
              <a:rPr lang="tr-TR" sz="2400" b="1" dirty="0">
                <a:solidFill>
                  <a:prstClr val="black"/>
                </a:solidFill>
              </a:rPr>
              <a:t>yüksek </a:t>
            </a:r>
            <a:r>
              <a:rPr lang="tr-TR" sz="2400" b="1" dirty="0" err="1">
                <a:solidFill>
                  <a:prstClr val="black"/>
                </a:solidFill>
              </a:rPr>
              <a:t>glisemik</a:t>
            </a:r>
            <a:r>
              <a:rPr lang="tr-TR" sz="2400" b="1" dirty="0">
                <a:solidFill>
                  <a:prstClr val="black"/>
                </a:solidFill>
              </a:rPr>
              <a:t> indeks yerine düşük </a:t>
            </a:r>
            <a:r>
              <a:rPr lang="tr-TR" sz="2400" b="1" dirty="0" err="1">
                <a:solidFill>
                  <a:prstClr val="black"/>
                </a:solidFill>
              </a:rPr>
              <a:t>glisemik</a:t>
            </a:r>
            <a:r>
              <a:rPr lang="tr-TR" sz="2400" b="1" dirty="0">
                <a:solidFill>
                  <a:prstClr val="black"/>
                </a:solidFill>
              </a:rPr>
              <a:t> indeksli karbonhidrat </a:t>
            </a:r>
            <a:r>
              <a:rPr lang="tr-TR" sz="2400" dirty="0">
                <a:solidFill>
                  <a:prstClr val="black"/>
                </a:solidFill>
              </a:rPr>
              <a:t>tüketiminin performans için daha yararlı olduğu öne sürülmektedir.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Yağdan zengin besinlerin sindirimleri geç olduğundan yağlı yiyeceklere, yağlı kızartmalara müsabaka öncesi son öğünde yer verilmemelidir.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Müsabaka öncesinde son yemeğin yoğunluğu midede gerginliğe neden olacağından fazla olmamalıdır.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Müsabaka öncesi yemek yavaş yenmeli ve iyice çiğnenmelidir.</a:t>
            </a:r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8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329600"/>
              </p:ext>
            </p:extLst>
          </p:nvPr>
        </p:nvGraphicFramePr>
        <p:xfrm>
          <a:off x="353291" y="756087"/>
          <a:ext cx="5839691" cy="241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64">
                  <a:extLst>
                    <a:ext uri="{9D8B030D-6E8A-4147-A177-3AD203B41FA5}">
                      <a16:colId xmlns="" xmlns:a16="http://schemas.microsoft.com/office/drawing/2014/main" val="2076077545"/>
                    </a:ext>
                  </a:extLst>
                </a:gridCol>
                <a:gridCol w="4807527">
                  <a:extLst>
                    <a:ext uri="{9D8B030D-6E8A-4147-A177-3AD203B41FA5}">
                      <a16:colId xmlns="" xmlns:a16="http://schemas.microsoft.com/office/drawing/2014/main" val="2125047774"/>
                    </a:ext>
                  </a:extLst>
                </a:gridCol>
              </a:tblGrid>
              <a:tr h="5813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Egzersiz</a:t>
                      </a:r>
                      <a:r>
                        <a:rPr lang="tr-TR" sz="2800" baseline="0" dirty="0" smtClean="0">
                          <a:solidFill>
                            <a:schemeClr val="tx1"/>
                          </a:solidFill>
                        </a:rPr>
                        <a:t> Öncesi Besin</a:t>
                      </a: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83593"/>
                  </a:ext>
                </a:extLst>
              </a:tr>
              <a:tr h="7621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b="1" dirty="0" smtClean="0"/>
                        <a:t>ISSN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2000" b="1" dirty="0" smtClean="0"/>
                        <a:t>3-4 saat önce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2000" b="0" dirty="0" smtClean="0">
                          <a:solidFill>
                            <a:schemeClr val="tx1"/>
                          </a:solidFill>
                        </a:rPr>
                        <a:t>0,15-0,25</a:t>
                      </a: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</a:rPr>
                        <a:t> gr/kg protein+ 1-2 gr/kg karbonhidrat</a:t>
                      </a:r>
                      <a:endParaRPr lang="tr-TR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1660371"/>
                  </a:ext>
                </a:extLst>
              </a:tr>
              <a:tr h="1910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1595270"/>
                  </a:ext>
                </a:extLst>
              </a:tr>
              <a:tr h="8105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4523052"/>
                  </a:ext>
                </a:extLst>
              </a:tr>
              <a:tr h="754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b="1" dirty="0" smtClean="0"/>
                        <a:t>ACSM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2000" b="1" dirty="0" smtClean="0"/>
                        <a:t>3-</a:t>
                      </a:r>
                      <a:r>
                        <a:rPr lang="tr-TR" sz="2000" b="1" baseline="0" dirty="0" smtClean="0"/>
                        <a:t>4 saat önce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2000" baseline="0" dirty="0" smtClean="0"/>
                        <a:t>200-300 gr karbonhidrat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2553518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726873" y="180863"/>
            <a:ext cx="425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prstClr val="black"/>
                </a:solidFill>
              </a:rPr>
              <a:t>NE KADAR TÜKETİLMELİ?</a:t>
            </a:r>
            <a:endParaRPr lang="tr-TR" sz="2400" b="1" dirty="0">
              <a:solidFill>
                <a:prstClr val="black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422403" y="3282878"/>
            <a:ext cx="486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prstClr val="black"/>
                </a:solidFill>
              </a:rPr>
              <a:t>ÖRNEK MENÜ</a:t>
            </a:r>
            <a:endParaRPr lang="tr-TR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52300"/>
              </p:ext>
            </p:extLst>
          </p:nvPr>
        </p:nvGraphicFramePr>
        <p:xfrm>
          <a:off x="6099464" y="768927"/>
          <a:ext cx="5504606" cy="246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89">
                  <a:extLst>
                    <a:ext uri="{9D8B030D-6E8A-4147-A177-3AD203B41FA5}">
                      <a16:colId xmlns="" xmlns:a16="http://schemas.microsoft.com/office/drawing/2014/main" val="2076077545"/>
                    </a:ext>
                  </a:extLst>
                </a:gridCol>
                <a:gridCol w="4542217">
                  <a:extLst>
                    <a:ext uri="{9D8B030D-6E8A-4147-A177-3AD203B41FA5}">
                      <a16:colId xmlns="" xmlns:a16="http://schemas.microsoft.com/office/drawing/2014/main" val="2125047774"/>
                    </a:ext>
                  </a:extLst>
                </a:gridCol>
              </a:tblGrid>
              <a:tr h="4472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Sıvı</a:t>
                      </a: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83593"/>
                  </a:ext>
                </a:extLst>
              </a:tr>
              <a:tr h="12111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ACSM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Antrenman</a:t>
                      </a:r>
                      <a:r>
                        <a:rPr lang="tr-TR" baseline="0" dirty="0" smtClean="0"/>
                        <a:t> veya müsabakadan 2-3 saat önce </a:t>
                      </a:r>
                      <a:r>
                        <a:rPr lang="tr-TR" b="1" baseline="0" dirty="0" smtClean="0"/>
                        <a:t>400-600 </a:t>
                      </a:r>
                      <a:r>
                        <a:rPr lang="tr-TR" b="1" baseline="0" dirty="0" err="1" smtClean="0"/>
                        <a:t>mL</a:t>
                      </a:r>
                      <a:r>
                        <a:rPr lang="tr-TR" b="1" baseline="0" dirty="0" smtClean="0"/>
                        <a:t> su veya sporcu içeceği</a:t>
                      </a:r>
                    </a:p>
                    <a:p>
                      <a:endParaRPr lang="tr-TR" b="1" baseline="0" dirty="0" smtClean="0"/>
                    </a:p>
                    <a:p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1660371"/>
                  </a:ext>
                </a:extLst>
              </a:tr>
              <a:tr h="6636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* Çeşitli kaynaklarda müsabakadan 30 dakika önce 400 ml kadar su veya sporcu içeceği tüketilmesi de önerilmektedir.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2254073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221673" y="3990109"/>
            <a:ext cx="2978727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Az yağlı süt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Mısır gevreği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Meyve suyu</a:t>
            </a:r>
          </a:p>
          <a:p>
            <a:pPr algn="just">
              <a:lnSpc>
                <a:spcPct val="150000"/>
              </a:lnSpc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726873" y="3947366"/>
            <a:ext cx="386508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Tahıl unu/ şehriye çorba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Garnitürlü tavuk ızgara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Pilav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Komposto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980219" y="3990109"/>
            <a:ext cx="3435927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Tavuklu/peynirli sandviç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Muz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Meyve suyu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678381" y="230832"/>
            <a:ext cx="483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prstClr val="black"/>
                </a:solidFill>
              </a:rPr>
              <a:t>MÜSABAKA BOYUNCA BESLENME</a:t>
            </a:r>
            <a:endParaRPr lang="tr-TR" sz="2400" b="1" dirty="0">
              <a:solidFill>
                <a:prstClr val="black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3128" y="1016924"/>
            <a:ext cx="11963728" cy="29835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Yetersiz </a:t>
            </a:r>
            <a:r>
              <a:rPr lang="tr-TR" dirty="0" err="1">
                <a:solidFill>
                  <a:prstClr val="black"/>
                </a:solidFill>
              </a:rPr>
              <a:t>hidrasyon</a:t>
            </a:r>
            <a:r>
              <a:rPr lang="tr-TR" dirty="0">
                <a:solidFill>
                  <a:prstClr val="black"/>
                </a:solidFill>
              </a:rPr>
              <a:t>, performansı olumsuz etkilediği gibi termal stresi arttırmakta, plazma hacmini azaltarak yorgunluk ve sakatlanmalara neden olabilmektedir.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Aşırı sade su tüketimi ise vücutta sodyum azalması ve </a:t>
            </a:r>
            <a:r>
              <a:rPr lang="tr-TR" dirty="0" err="1">
                <a:solidFill>
                  <a:prstClr val="black"/>
                </a:solidFill>
              </a:rPr>
              <a:t>hiponatremiye</a:t>
            </a:r>
            <a:r>
              <a:rPr lang="tr-TR" dirty="0">
                <a:solidFill>
                  <a:prstClr val="black"/>
                </a:solidFill>
              </a:rPr>
              <a:t> neden olmaktadır.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Karbonhidrat içeren spor içeceklerinin egzersiz sırasında tüketimi sade su tüketimine göre kan glikozunun optimal düzeyde sürdürülmesine yardımcı olmaktadır.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u="sng" dirty="0">
                <a:solidFill>
                  <a:prstClr val="black"/>
                </a:solidFill>
              </a:rPr>
              <a:t>Bu </a:t>
            </a:r>
            <a:r>
              <a:rPr lang="tr-TR" b="1" u="sng" dirty="0">
                <a:solidFill>
                  <a:prstClr val="black"/>
                </a:solidFill>
              </a:rPr>
              <a:t>nedenle antrenman ve müsabaka sırasında karbonhidrat ve elektrolit içeren sıvıların tüketilmesi önerilmektedir. </a:t>
            </a:r>
            <a:endParaRPr lang="tr-TR" b="1" u="sng" dirty="0">
              <a:solidFill>
                <a:prstClr val="black"/>
              </a:solidFill>
            </a:endParaRPr>
          </a:p>
        </p:txBody>
      </p:sp>
      <p:pic>
        <p:nvPicPr>
          <p:cNvPr id="8194" name="Picture 2" descr="sporcu içecekle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0" y="4374572"/>
            <a:ext cx="6421440" cy="23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1142</Words>
  <Application>Microsoft Office PowerPoint</Application>
  <PresentationFormat>Geniş ekran</PresentationFormat>
  <Paragraphs>128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7" baseType="lpstr">
      <vt:lpstr>MS Mincho</vt:lpstr>
      <vt:lpstr>Andalus</vt:lpstr>
      <vt:lpstr>Arial</vt:lpstr>
      <vt:lpstr>Calibri</vt:lpstr>
      <vt:lpstr>Constantia</vt:lpstr>
      <vt:lpstr>Symbol</vt:lpstr>
      <vt:lpstr>Times New Roman</vt:lpstr>
      <vt:lpstr>Wingdings</vt:lpstr>
      <vt:lpstr>Wingdings 2</vt:lpstr>
      <vt:lpstr>Akış</vt:lpstr>
      <vt:lpstr>YARIŞMA ÖNCESİ</vt:lpstr>
      <vt:lpstr> Aktivite sırasında vücudun enerji elde etmesi için glikojen depoları son derece önem taşımaktadır. Bu yüzden CHO  tüketimi sporcularda ön plana çıkmaktadır . </vt:lpstr>
      <vt:lpstr>PowerPoint Sunusu</vt:lpstr>
      <vt:lpstr>YARIŞMA ÖNCESİ BESLENME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YARIŞMA ÖNCESİ</dc:title>
  <dc:creator>exper</dc:creator>
  <cp:lastModifiedBy>exper</cp:lastModifiedBy>
  <cp:revision>12</cp:revision>
  <dcterms:created xsi:type="dcterms:W3CDTF">2017-11-08T11:09:14Z</dcterms:created>
  <dcterms:modified xsi:type="dcterms:W3CDTF">2017-11-08T14:20:42Z</dcterms:modified>
</cp:coreProperties>
</file>