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96" r:id="rId3"/>
    <p:sldId id="257" r:id="rId4"/>
    <p:sldId id="260"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7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p:normalViewPr>
  <p:slideViewPr>
    <p:cSldViewPr snapToGrid="0">
      <p:cViewPr varScale="1">
        <p:scale>
          <a:sx n="58" d="100"/>
          <a:sy n="58" d="100"/>
        </p:scale>
        <p:origin x="84" y="5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1527521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86309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825987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905634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592751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D45B624-8DDE-41BC-A3C3-12BB6EACA574}" type="datetimeFigureOut">
              <a:rPr lang="tr-TR" smtClean="0"/>
              <a:t>21.09.2016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10376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D45B624-8DDE-41BC-A3C3-12BB6EACA574}" type="datetimeFigureOut">
              <a:rPr lang="tr-TR" smtClean="0"/>
              <a:t>21.09.2016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73852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D45B624-8DDE-41BC-A3C3-12BB6EACA574}" type="datetimeFigureOut">
              <a:rPr lang="tr-TR" smtClean="0"/>
              <a:t>21.09.2016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68662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D45B624-8DDE-41BC-A3C3-12BB6EACA574}" type="datetimeFigureOut">
              <a:rPr lang="tr-TR" smtClean="0"/>
              <a:t>21.09.2016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1530233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45B624-8DDE-41BC-A3C3-12BB6EACA574}" type="datetimeFigureOut">
              <a:rPr lang="tr-TR" smtClean="0"/>
              <a:t>21.09.2016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3098864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45B624-8DDE-41BC-A3C3-12BB6EACA574}" type="datetimeFigureOut">
              <a:rPr lang="tr-TR" smtClean="0"/>
              <a:t>21.09.2016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3017629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45B624-8DDE-41BC-A3C3-12BB6EACA574}" type="datetimeFigureOut">
              <a:rPr lang="tr-TR" smtClean="0"/>
              <a:t>21.09.2016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3987D-4F65-419F-8645-1092BC0581AE}" type="slidenum">
              <a:rPr lang="tr-TR" smtClean="0"/>
              <a:t>‹#›</a:t>
            </a:fld>
            <a:endParaRPr lang="tr-TR"/>
          </a:p>
        </p:txBody>
      </p:sp>
    </p:spTree>
    <p:extLst>
      <p:ext uri="{BB962C8B-B14F-4D97-AF65-F5344CB8AC3E}">
        <p14:creationId xmlns:p14="http://schemas.microsoft.com/office/powerpoint/2010/main" val="1424606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998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UYKU ÖLÇÜMÜ</a:t>
            </a:r>
            <a:endParaRPr lang="tr-TR" sz="3500">
              <a:solidFill>
                <a:srgbClr val="FF0000"/>
              </a:solidFill>
            </a:endParaRPr>
          </a:p>
        </p:txBody>
      </p:sp>
      <p:pic>
        <p:nvPicPr>
          <p:cNvPr id="3" name="Resim 2"/>
          <p:cNvPicPr>
            <a:picLocks noChangeAspect="1"/>
          </p:cNvPicPr>
          <p:nvPr/>
        </p:nvPicPr>
        <p:blipFill>
          <a:blip r:embed="rId2"/>
          <a:stretch>
            <a:fillRect/>
          </a:stretch>
        </p:blipFill>
        <p:spPr>
          <a:xfrm>
            <a:off x="1608231" y="1371600"/>
            <a:ext cx="9008490" cy="4642022"/>
          </a:xfrm>
          <a:prstGeom prst="rect">
            <a:avLst/>
          </a:prstGeom>
        </p:spPr>
      </p:pic>
    </p:spTree>
    <p:extLst>
      <p:ext uri="{BB962C8B-B14F-4D97-AF65-F5344CB8AC3E}">
        <p14:creationId xmlns:p14="http://schemas.microsoft.com/office/powerpoint/2010/main" val="381681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UYKU EVRELERİ</a:t>
            </a:r>
            <a:endParaRPr lang="tr-TR" sz="3500">
              <a:solidFill>
                <a:srgbClr val="FF0000"/>
              </a:solidFill>
            </a:endParaRPr>
          </a:p>
        </p:txBody>
      </p:sp>
      <p:pic>
        <p:nvPicPr>
          <p:cNvPr id="3" name="Resim 2"/>
          <p:cNvPicPr>
            <a:picLocks noChangeAspect="1"/>
          </p:cNvPicPr>
          <p:nvPr/>
        </p:nvPicPr>
        <p:blipFill>
          <a:blip r:embed="rId2"/>
          <a:stretch>
            <a:fillRect/>
          </a:stretch>
        </p:blipFill>
        <p:spPr>
          <a:xfrm>
            <a:off x="1518971" y="1445739"/>
            <a:ext cx="9137582" cy="4823256"/>
          </a:xfrm>
          <a:prstGeom prst="rect">
            <a:avLst/>
          </a:prstGeom>
        </p:spPr>
      </p:pic>
    </p:spTree>
    <p:extLst>
      <p:ext uri="{BB962C8B-B14F-4D97-AF65-F5344CB8AC3E}">
        <p14:creationId xmlns:p14="http://schemas.microsoft.com/office/powerpoint/2010/main" val="85012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540477" y="598009"/>
            <a:ext cx="9094572" cy="5694934"/>
          </a:xfrm>
          <a:prstGeom prst="rect">
            <a:avLst/>
          </a:prstGeom>
        </p:spPr>
      </p:pic>
    </p:spTree>
    <p:extLst>
      <p:ext uri="{BB962C8B-B14F-4D97-AF65-F5344CB8AC3E}">
        <p14:creationId xmlns:p14="http://schemas.microsoft.com/office/powerpoint/2010/main" val="82249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113263" y="607669"/>
            <a:ext cx="7981950" cy="5972175"/>
          </a:xfrm>
          <a:prstGeom prst="rect">
            <a:avLst/>
          </a:prstGeom>
        </p:spPr>
      </p:pic>
    </p:spTree>
    <p:extLst>
      <p:ext uri="{BB962C8B-B14F-4D97-AF65-F5344CB8AC3E}">
        <p14:creationId xmlns:p14="http://schemas.microsoft.com/office/powerpoint/2010/main" val="360119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2786276"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REM </a:t>
            </a:r>
            <a:r>
              <a:rPr lang="tr-TR" sz="3000" b="1">
                <a:solidFill>
                  <a:srgbClr val="00B050"/>
                </a:solidFill>
              </a:rPr>
              <a:t>UYKUSU</a:t>
            </a:r>
            <a:endParaRPr lang="tr-TR" sz="3000" b="1" dirty="0">
              <a:solidFill>
                <a:srgbClr val="00B050"/>
              </a:solidFill>
            </a:endParaRPr>
          </a:p>
        </p:txBody>
      </p:sp>
      <p:sp>
        <p:nvSpPr>
          <p:cNvPr id="3" name="Dikdörtgen 2"/>
          <p:cNvSpPr/>
          <p:nvPr/>
        </p:nvSpPr>
        <p:spPr>
          <a:xfrm>
            <a:off x="181232" y="2306722"/>
            <a:ext cx="11829536" cy="1631216"/>
          </a:xfrm>
          <a:prstGeom prst="rect">
            <a:avLst/>
          </a:prstGeom>
        </p:spPr>
        <p:txBody>
          <a:bodyPr wrap="square">
            <a:spAutoFit/>
          </a:bodyPr>
          <a:lstStyle/>
          <a:p>
            <a:pPr algn="ctr"/>
            <a:r>
              <a:rPr lang="en-US" sz="2500"/>
              <a:t>REM uykusuna ilk kez 1953 yılında Eugene Aserinsky ve Nathaniel Kleitman değinmiştir. REM uykusunun merkezi sinir sisteminin deaktivasyonunu iyileştiren uyku modelinden çok farklı özellikler sergilediği bulunmuştur. REM uykusunun fizyolojik olarak görünümü uykudan daha çok uyanıklığa benzerlik taşıyan bir beyin aktivitesinin modelini sağlar</a:t>
            </a:r>
            <a:r>
              <a:rPr lang="en-US" sz="2500" smtClean="0"/>
              <a:t>.</a:t>
            </a:r>
            <a:endParaRPr lang="tr-TR" sz="2500"/>
          </a:p>
        </p:txBody>
      </p:sp>
    </p:spTree>
    <p:extLst>
      <p:ext uri="{BB962C8B-B14F-4D97-AF65-F5344CB8AC3E}">
        <p14:creationId xmlns:p14="http://schemas.microsoft.com/office/powerpoint/2010/main" val="360569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8115299"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PONTO-GENİKULO-OKSİPİTAL </a:t>
            </a:r>
            <a:r>
              <a:rPr lang="tr-TR" sz="3000" b="1">
                <a:solidFill>
                  <a:srgbClr val="00B050"/>
                </a:solidFill>
              </a:rPr>
              <a:t>(PGO) DALGALAR</a:t>
            </a:r>
            <a:endParaRPr lang="tr-TR" sz="3000" b="1" dirty="0">
              <a:solidFill>
                <a:srgbClr val="00B050"/>
              </a:solidFill>
            </a:endParaRPr>
          </a:p>
        </p:txBody>
      </p:sp>
      <p:sp>
        <p:nvSpPr>
          <p:cNvPr id="3" name="Dikdörtgen 2"/>
          <p:cNvSpPr/>
          <p:nvPr/>
        </p:nvSpPr>
        <p:spPr>
          <a:xfrm>
            <a:off x="378941" y="2152558"/>
            <a:ext cx="11434118" cy="2785378"/>
          </a:xfrm>
          <a:prstGeom prst="rect">
            <a:avLst/>
          </a:prstGeom>
        </p:spPr>
        <p:txBody>
          <a:bodyPr wrap="square">
            <a:spAutoFit/>
          </a:bodyPr>
          <a:lstStyle/>
          <a:p>
            <a:pPr algn="ctr"/>
            <a:r>
              <a:rPr lang="en-US" sz="2500"/>
              <a:t>Ponto-genikulo-oksipital (PGO) dalgaların görülmesi REM uykusunun başladığının ilk işaretidir. Bunlar ponslarda başlar, nöral aktivitenin fazik elektrik patlamaları olan, </a:t>
            </a:r>
            <a:r>
              <a:rPr lang="en-US" sz="2500" smtClean="0"/>
              <a:t>hipotalamusta </a:t>
            </a:r>
            <a:r>
              <a:rPr lang="en-US" sz="2500"/>
              <a:t>bulunan lateral genikulat çekirdeğe hareket eder ve oksipital primer görsel </a:t>
            </a:r>
            <a:r>
              <a:rPr lang="en-US" sz="2500" smtClean="0"/>
              <a:t>kortekste </a:t>
            </a:r>
            <a:r>
              <a:rPr lang="en-US" sz="2500"/>
              <a:t>sona erer (Laurent, Guerrero ve Jouvet, 1974). PGO dalgaları sadece REM </a:t>
            </a:r>
            <a:r>
              <a:rPr lang="en-US" sz="2500" smtClean="0"/>
              <a:t>uykusundan </a:t>
            </a:r>
            <a:r>
              <a:rPr lang="en-US" sz="2500"/>
              <a:t>hemen önce gözlenir ve bu nedenle rüya görme ile bağlantılı olduğu ve REM uykusu sırasında tipik olan hızlı göz hareketleri ve rüyaların canlı bir görsel deneyim olmasından sorumlu olduğu kabul edilir.</a:t>
            </a:r>
            <a:endParaRPr lang="tr-TR" sz="2500"/>
          </a:p>
        </p:txBody>
      </p:sp>
    </p:spTree>
    <p:extLst>
      <p:ext uri="{BB962C8B-B14F-4D97-AF65-F5344CB8AC3E}">
        <p14:creationId xmlns:p14="http://schemas.microsoft.com/office/powerpoint/2010/main" val="93500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6413872"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NREM </a:t>
            </a:r>
            <a:r>
              <a:rPr lang="tr-TR" sz="3000" b="1">
                <a:solidFill>
                  <a:srgbClr val="00B050"/>
                </a:solidFill>
              </a:rPr>
              <a:t>VE REM UYKUSU SEKANSLARI</a:t>
            </a:r>
            <a:endParaRPr lang="tr-TR" sz="3000" b="1" dirty="0">
              <a:solidFill>
                <a:srgbClr val="00B050"/>
              </a:solidFill>
            </a:endParaRPr>
          </a:p>
        </p:txBody>
      </p:sp>
      <p:sp>
        <p:nvSpPr>
          <p:cNvPr id="3" name="Dikdörtgen 2"/>
          <p:cNvSpPr/>
          <p:nvPr/>
        </p:nvSpPr>
        <p:spPr>
          <a:xfrm>
            <a:off x="115330" y="2690336"/>
            <a:ext cx="11961340" cy="1246495"/>
          </a:xfrm>
          <a:prstGeom prst="rect">
            <a:avLst/>
          </a:prstGeom>
        </p:spPr>
        <p:txBody>
          <a:bodyPr wrap="square">
            <a:spAutoFit/>
          </a:bodyPr>
          <a:lstStyle/>
          <a:p>
            <a:pPr algn="ctr"/>
            <a:r>
              <a:rPr lang="en-US" sz="2500"/>
              <a:t>Yetişkin bir insanda uyku, iki tip normal kronolojik seri NREM uykusu arasında yaklaşık 70-90 dakikalık bir süredir ve 5 ila 15 dakika sürebilen REM uykusunun ilk döneminden önce gelir. İlk NREM uyku evreleri bir dizi set halinde meydana gelir ve 1-2-3-4-3-2 diye sıralanır. </a:t>
            </a:r>
            <a:endParaRPr lang="tr-TR" sz="2500"/>
          </a:p>
        </p:txBody>
      </p:sp>
    </p:spTree>
    <p:extLst>
      <p:ext uri="{BB962C8B-B14F-4D97-AF65-F5344CB8AC3E}">
        <p14:creationId xmlns:p14="http://schemas.microsoft.com/office/powerpoint/2010/main" val="304261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UYKUNUN NÖRAL MEKANİZMALARI</a:t>
            </a:r>
            <a:endParaRPr lang="tr-TR" sz="3500">
              <a:solidFill>
                <a:srgbClr val="FF0000"/>
              </a:solidFill>
            </a:endParaRPr>
          </a:p>
        </p:txBody>
      </p:sp>
      <p:sp>
        <p:nvSpPr>
          <p:cNvPr id="3" name="Dikdörtgen 2"/>
          <p:cNvSpPr/>
          <p:nvPr/>
        </p:nvSpPr>
        <p:spPr>
          <a:xfrm>
            <a:off x="197708" y="1090887"/>
            <a:ext cx="3805144"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PASİF </a:t>
            </a:r>
            <a:r>
              <a:rPr lang="tr-TR" sz="3000" b="1">
                <a:solidFill>
                  <a:srgbClr val="00B050"/>
                </a:solidFill>
              </a:rPr>
              <a:t>UYKU TEORİSİ</a:t>
            </a:r>
            <a:endParaRPr lang="tr-TR" sz="3000" b="1" dirty="0">
              <a:solidFill>
                <a:srgbClr val="00B050"/>
              </a:solidFill>
            </a:endParaRPr>
          </a:p>
        </p:txBody>
      </p:sp>
      <p:sp>
        <p:nvSpPr>
          <p:cNvPr id="4" name="Dikdörtgen 3"/>
          <p:cNvSpPr/>
          <p:nvPr/>
        </p:nvSpPr>
        <p:spPr>
          <a:xfrm>
            <a:off x="197708" y="1721829"/>
            <a:ext cx="11895438" cy="2015936"/>
          </a:xfrm>
          <a:prstGeom prst="rect">
            <a:avLst/>
          </a:prstGeom>
        </p:spPr>
        <p:txBody>
          <a:bodyPr wrap="square">
            <a:spAutoFit/>
          </a:bodyPr>
          <a:lstStyle/>
          <a:p>
            <a:r>
              <a:rPr lang="en-US" sz="2500"/>
              <a:t>Uyku fizyolojisi ile ilgili ilk etkileyici teori 1930’larda (Şekil 9.5) Bremer tarafından </a:t>
            </a:r>
            <a:r>
              <a:rPr lang="en-US" sz="2500" smtClean="0"/>
              <a:t>tanıtıldı</a:t>
            </a:r>
            <a:r>
              <a:rPr lang="en-US" sz="2500"/>
              <a:t>. Bremer’in hipotezi; uyku, ön beyine duyusal giriş azalmasının bir sonucu olarak </a:t>
            </a:r>
            <a:r>
              <a:rPr lang="en-US" sz="2500" smtClean="0"/>
              <a:t>meydana </a:t>
            </a:r>
            <a:r>
              <a:rPr lang="en-US" sz="2500"/>
              <a:t>gelir şeklindeydi. Bu hipotezi araştırmak için, kedilerin beyin kökünü inferiyor kollikuli ve superiyor kollikuli arasından, korteksin artan duyusal girişten bağlantısını koparmak için kestiği birçok deney yaptı.</a:t>
            </a:r>
            <a:endParaRPr lang="tr-TR" sz="2500"/>
          </a:p>
        </p:txBody>
      </p:sp>
      <p:pic>
        <p:nvPicPr>
          <p:cNvPr id="5" name="Resim 4"/>
          <p:cNvPicPr>
            <a:picLocks noChangeAspect="1"/>
          </p:cNvPicPr>
          <p:nvPr/>
        </p:nvPicPr>
        <p:blipFill>
          <a:blip r:embed="rId2"/>
          <a:stretch>
            <a:fillRect/>
          </a:stretch>
        </p:blipFill>
        <p:spPr>
          <a:xfrm>
            <a:off x="3361038" y="3814709"/>
            <a:ext cx="5156886" cy="2409366"/>
          </a:xfrm>
          <a:prstGeom prst="rect">
            <a:avLst/>
          </a:prstGeom>
        </p:spPr>
      </p:pic>
    </p:spTree>
    <p:extLst>
      <p:ext uri="{BB962C8B-B14F-4D97-AF65-F5344CB8AC3E}">
        <p14:creationId xmlns:p14="http://schemas.microsoft.com/office/powerpoint/2010/main" val="83734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97708" y="497761"/>
            <a:ext cx="8054000"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AKTİF </a:t>
            </a:r>
            <a:r>
              <a:rPr lang="tr-TR" sz="3000" b="1">
                <a:solidFill>
                  <a:srgbClr val="00B050"/>
                </a:solidFill>
              </a:rPr>
              <a:t>RETİKÜLER AKTİVASYON SİSTEM TEORİSİ</a:t>
            </a:r>
            <a:endParaRPr lang="tr-TR" sz="3000" b="1" dirty="0">
              <a:solidFill>
                <a:srgbClr val="00B050"/>
              </a:solidFill>
            </a:endParaRPr>
          </a:p>
        </p:txBody>
      </p:sp>
      <p:sp>
        <p:nvSpPr>
          <p:cNvPr id="5" name="Dikdörtgen 4"/>
          <p:cNvSpPr/>
          <p:nvPr/>
        </p:nvSpPr>
        <p:spPr>
          <a:xfrm>
            <a:off x="214184" y="2413338"/>
            <a:ext cx="11763632" cy="2015936"/>
          </a:xfrm>
          <a:prstGeom prst="rect">
            <a:avLst/>
          </a:prstGeom>
        </p:spPr>
        <p:txBody>
          <a:bodyPr wrap="square">
            <a:spAutoFit/>
          </a:bodyPr>
          <a:lstStyle/>
          <a:p>
            <a:pPr algn="ctr"/>
            <a:r>
              <a:rPr lang="en-US" sz="2500"/>
              <a:t>Bremer’in pasif teorisi; uyku, aktif retiküler aktive edici sistem (RAS) olarak adlandırılan bir uyarılma mekanizması ile düzenlenir teorisine öncelik tanıdı. Retiküler yapıda düşük düzeylerde faaliyet olması uyku ile sonuçlanırken, yüksek düzeyler uyanıklık ile </a:t>
            </a:r>
            <a:r>
              <a:rPr lang="en-US" sz="2500" smtClean="0"/>
              <a:t>sonuçlanmaktadır </a:t>
            </a:r>
            <a:r>
              <a:rPr lang="en-US" sz="2500"/>
              <a:t>(Moruzzi ve Magoun, 1949). Bu teori uykuya dair mevcut birçok ilkenin yeniden düşünülmesine neden olmuştur. </a:t>
            </a:r>
            <a:endParaRPr lang="tr-TR" sz="2500"/>
          </a:p>
        </p:txBody>
      </p:sp>
    </p:spTree>
    <p:extLst>
      <p:ext uri="{BB962C8B-B14F-4D97-AF65-F5344CB8AC3E}">
        <p14:creationId xmlns:p14="http://schemas.microsoft.com/office/powerpoint/2010/main" val="61722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5374" y="2417859"/>
            <a:ext cx="11747156" cy="2015936"/>
          </a:xfrm>
          <a:prstGeom prst="rect">
            <a:avLst/>
          </a:prstGeom>
        </p:spPr>
        <p:txBody>
          <a:bodyPr wrap="square">
            <a:spAutoFit/>
          </a:bodyPr>
          <a:lstStyle/>
          <a:p>
            <a:pPr algn="just"/>
            <a:r>
              <a:rPr lang="en-US" sz="2500" b="1"/>
              <a:t>Retiküler Aktive Edici Sistem</a:t>
            </a:r>
            <a:endParaRPr lang="tr-TR" sz="2500" b="1"/>
          </a:p>
          <a:p>
            <a:pPr algn="just"/>
            <a:r>
              <a:rPr lang="en-US" sz="2500"/>
              <a:t>Retiküler formasyon beyin sapında bulunabilen bir grup çekirdektir. Bu çekirdekler vücut duyu sisteminin çoğunluğunun yanı sıra beyincik ve korteks gibi sinir sisteminin diğer kısımlarından giriş alır ve çoğu kez toplu retiküler aktive edici sistem (RAS) olarak adlan- dırılır (Siegel, 2004). </a:t>
            </a:r>
            <a:endParaRPr lang="tr-TR" sz="2500"/>
          </a:p>
        </p:txBody>
      </p:sp>
    </p:spTree>
    <p:extLst>
      <p:ext uri="{BB962C8B-B14F-4D97-AF65-F5344CB8AC3E}">
        <p14:creationId xmlns:p14="http://schemas.microsoft.com/office/powerpoint/2010/main" val="150576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125032" y="730073"/>
            <a:ext cx="7013196"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3400" algn="l"/>
              </a:tabLst>
              <a:defRPr>
                <a:solidFill>
                  <a:schemeClr val="tx1"/>
                </a:solidFill>
                <a:latin typeface="Arial" panose="020B0604020202020204" pitchFamily="34" charset="0"/>
              </a:defRPr>
            </a:lvl1pPr>
            <a:lvl2pPr eaLnBrk="0" fontAlgn="base" hangingPunct="0">
              <a:spcBef>
                <a:spcPct val="0"/>
              </a:spcBef>
              <a:spcAft>
                <a:spcPct val="0"/>
              </a:spcAft>
              <a:tabLst>
                <a:tab pos="1803400" algn="l"/>
              </a:tabLst>
              <a:defRPr>
                <a:solidFill>
                  <a:schemeClr val="tx1"/>
                </a:solidFill>
                <a:latin typeface="Arial" panose="020B0604020202020204" pitchFamily="34" charset="0"/>
              </a:defRPr>
            </a:lvl2pPr>
            <a:lvl3pPr eaLnBrk="0" fontAlgn="base" hangingPunct="0">
              <a:spcBef>
                <a:spcPct val="0"/>
              </a:spcBef>
              <a:spcAft>
                <a:spcPct val="0"/>
              </a:spcAft>
              <a:tabLst>
                <a:tab pos="1803400" algn="l"/>
              </a:tabLst>
              <a:defRPr>
                <a:solidFill>
                  <a:schemeClr val="tx1"/>
                </a:solidFill>
                <a:latin typeface="Arial" panose="020B0604020202020204" pitchFamily="34" charset="0"/>
              </a:defRPr>
            </a:lvl3pPr>
            <a:lvl4pPr eaLnBrk="0" fontAlgn="base" hangingPunct="0">
              <a:spcBef>
                <a:spcPct val="0"/>
              </a:spcBef>
              <a:spcAft>
                <a:spcPct val="0"/>
              </a:spcAft>
              <a:tabLst>
                <a:tab pos="1803400" algn="l"/>
              </a:tabLst>
              <a:defRPr>
                <a:solidFill>
                  <a:schemeClr val="tx1"/>
                </a:solidFill>
                <a:latin typeface="Arial" panose="020B0604020202020204" pitchFamily="34" charset="0"/>
              </a:defRPr>
            </a:lvl4pPr>
            <a:lvl5pPr eaLnBrk="0" fontAlgn="base" hangingPunct="0">
              <a:spcBef>
                <a:spcPct val="0"/>
              </a:spcBef>
              <a:spcAft>
                <a:spcPct val="0"/>
              </a:spcAft>
              <a:tabLst>
                <a:tab pos="1803400" algn="l"/>
              </a:tabLst>
              <a:defRPr>
                <a:solidFill>
                  <a:schemeClr val="tx1"/>
                </a:solidFill>
                <a:latin typeface="Arial" panose="020B0604020202020204" pitchFamily="34" charset="0"/>
              </a:defRPr>
            </a:lvl5pPr>
            <a:lvl6pPr eaLnBrk="0" fontAlgn="base" hangingPunct="0">
              <a:spcBef>
                <a:spcPct val="0"/>
              </a:spcBef>
              <a:spcAft>
                <a:spcPct val="0"/>
              </a:spcAft>
              <a:tabLst>
                <a:tab pos="1803400" algn="l"/>
              </a:tabLst>
              <a:defRPr>
                <a:solidFill>
                  <a:schemeClr val="tx1"/>
                </a:solidFill>
                <a:latin typeface="Arial" panose="020B0604020202020204" pitchFamily="34" charset="0"/>
              </a:defRPr>
            </a:lvl6pPr>
            <a:lvl7pPr eaLnBrk="0" fontAlgn="base" hangingPunct="0">
              <a:spcBef>
                <a:spcPct val="0"/>
              </a:spcBef>
              <a:spcAft>
                <a:spcPct val="0"/>
              </a:spcAft>
              <a:tabLst>
                <a:tab pos="1803400" algn="l"/>
              </a:tabLst>
              <a:defRPr>
                <a:solidFill>
                  <a:schemeClr val="tx1"/>
                </a:solidFill>
                <a:latin typeface="Arial" panose="020B0604020202020204" pitchFamily="34" charset="0"/>
              </a:defRPr>
            </a:lvl7pPr>
            <a:lvl8pPr eaLnBrk="0" fontAlgn="base" hangingPunct="0">
              <a:spcBef>
                <a:spcPct val="0"/>
              </a:spcBef>
              <a:spcAft>
                <a:spcPct val="0"/>
              </a:spcAft>
              <a:tabLst>
                <a:tab pos="1803400" algn="l"/>
              </a:tabLst>
              <a:defRPr>
                <a:solidFill>
                  <a:schemeClr val="tx1"/>
                </a:solidFill>
                <a:latin typeface="Arial" panose="020B0604020202020204" pitchFamily="34" charset="0"/>
              </a:defRPr>
            </a:lvl8pPr>
            <a:lvl9pPr eaLnBrk="0" fontAlgn="base" hangingPunct="0">
              <a:spcBef>
                <a:spcPct val="0"/>
              </a:spcBef>
              <a:spcAft>
                <a:spcPct val="0"/>
              </a:spcAft>
              <a:tabLst>
                <a:tab pos="1803400" algn="l"/>
              </a:tabLst>
              <a:defRPr>
                <a:solidFill>
                  <a:schemeClr val="tx1"/>
                </a:solidFill>
                <a:latin typeface="Arial" panose="020B0604020202020204" pitchFamily="34" charset="0"/>
              </a:defRPr>
            </a:lvl9pPr>
          </a:lstStyle>
          <a:p>
            <a:pPr>
              <a:buClr>
                <a:srgbClr val="231F20"/>
              </a:buClr>
            </a:pPr>
            <a:r>
              <a:rPr lang="tr-TR" altLang="tr-TR" sz="8500" b="1" smtClean="0">
                <a:solidFill>
                  <a:srgbClr val="C00000"/>
                </a:solidFill>
                <a:latin typeface="+mn-lt"/>
                <a:ea typeface="Calibri" panose="020F0502020204030204" pitchFamily="34" charset="0"/>
                <a:cs typeface="Times New Roman" panose="02020603050405020304" pitchFamily="18" charset="0"/>
              </a:rPr>
              <a:t>9</a:t>
            </a:r>
            <a:r>
              <a:rPr kumimoji="0" lang="tr-TR" altLang="tr-TR" sz="8500" b="1" i="0" u="none" strike="noStrike" cap="none" normalizeH="0" baseline="0" smtClean="0">
                <a:ln>
                  <a:noFill/>
                </a:ln>
                <a:solidFill>
                  <a:srgbClr val="C00000"/>
                </a:solidFill>
                <a:effectLst/>
                <a:latin typeface="+mn-lt"/>
                <a:ea typeface="Calibri" panose="020F0502020204030204" pitchFamily="34" charset="0"/>
                <a:cs typeface="Times New Roman" panose="02020603050405020304" pitchFamily="18" charset="0"/>
              </a:rPr>
              <a:t>. </a:t>
            </a:r>
            <a:r>
              <a:rPr kumimoji="0" lang="en-US" altLang="tr-TR" sz="8500" b="1" i="0" u="none" strike="noStrike" cap="none" normalizeH="0" baseline="0" smtClean="0">
                <a:ln>
                  <a:noFill/>
                </a:ln>
                <a:solidFill>
                  <a:srgbClr val="C00000"/>
                </a:solidFill>
                <a:effectLst/>
                <a:latin typeface="+mn-lt"/>
                <a:ea typeface="Calibri" panose="020F0502020204030204" pitchFamily="34" charset="0"/>
                <a:cs typeface="Times New Roman" panose="02020603050405020304" pitchFamily="18" charset="0"/>
              </a:rPr>
              <a:t>BÖLÜM</a:t>
            </a:r>
            <a:endParaRPr kumimoji="0" lang="tr-TR" altLang="tr-TR" sz="8500" b="0" i="0" u="none" strike="noStrike" cap="none" normalizeH="0" baseline="0" smtClean="0">
              <a:ln>
                <a:noFill/>
              </a:ln>
              <a:solidFill>
                <a:srgbClr val="C00000"/>
              </a:solidFill>
              <a:effectLst/>
              <a:latin typeface="+mn-lt"/>
            </a:endParaRPr>
          </a:p>
        </p:txBody>
      </p:sp>
      <p:grpSp>
        <p:nvGrpSpPr>
          <p:cNvPr id="3" name="Group 1"/>
          <p:cNvGrpSpPr>
            <a:grpSpLocks/>
          </p:cNvGrpSpPr>
          <p:nvPr/>
        </p:nvGrpSpPr>
        <p:grpSpPr bwMode="auto">
          <a:xfrm>
            <a:off x="290584" y="2322405"/>
            <a:ext cx="11677475" cy="141971"/>
            <a:chOff x="0" y="0"/>
            <a:chExt cx="7137" cy="100"/>
          </a:xfrm>
        </p:grpSpPr>
        <p:grpSp>
          <p:nvGrpSpPr>
            <p:cNvPr id="4" name="Group 4"/>
            <p:cNvGrpSpPr>
              <a:grpSpLocks/>
            </p:cNvGrpSpPr>
            <p:nvPr/>
          </p:nvGrpSpPr>
          <p:grpSpPr bwMode="auto">
            <a:xfrm>
              <a:off x="25" y="25"/>
              <a:ext cx="7087" cy="2"/>
              <a:chOff x="25" y="25"/>
              <a:chExt cx="7087" cy="2"/>
            </a:xfrm>
          </p:grpSpPr>
          <p:sp>
            <p:nvSpPr>
              <p:cNvPr id="7" name="Freeform 5"/>
              <p:cNvSpPr>
                <a:spLocks/>
              </p:cNvSpPr>
              <p:nvPr/>
            </p:nvSpPr>
            <p:spPr bwMode="auto">
              <a:xfrm>
                <a:off x="25" y="25"/>
                <a:ext cx="7087" cy="2"/>
              </a:xfrm>
              <a:custGeom>
                <a:avLst/>
                <a:gdLst>
                  <a:gd name="T0" fmla="+- 0 25 25"/>
                  <a:gd name="T1" fmla="*/ T0 w 7087"/>
                  <a:gd name="T2" fmla="+- 0 7112 25"/>
                  <a:gd name="T3" fmla="*/ T2 w 7087"/>
                </a:gdLst>
                <a:ahLst/>
                <a:cxnLst>
                  <a:cxn ang="0">
                    <a:pos x="T1" y="0"/>
                  </a:cxn>
                  <a:cxn ang="0">
                    <a:pos x="T3" y="0"/>
                  </a:cxn>
                </a:cxnLst>
                <a:rect l="0" t="0" r="r" b="b"/>
                <a:pathLst>
                  <a:path w="7087">
                    <a:moveTo>
                      <a:pt x="0" y="0"/>
                    </a:moveTo>
                    <a:lnTo>
                      <a:pt x="7087" y="0"/>
                    </a:lnTo>
                  </a:path>
                </a:pathLst>
              </a:custGeom>
              <a:noFill/>
              <a:ln w="317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5" name="Group 2"/>
            <p:cNvGrpSpPr>
              <a:grpSpLocks/>
            </p:cNvGrpSpPr>
            <p:nvPr/>
          </p:nvGrpSpPr>
          <p:grpSpPr bwMode="auto">
            <a:xfrm>
              <a:off x="25" y="92"/>
              <a:ext cx="7087" cy="2"/>
              <a:chOff x="25" y="92"/>
              <a:chExt cx="7087" cy="2"/>
            </a:xfrm>
          </p:grpSpPr>
          <p:sp>
            <p:nvSpPr>
              <p:cNvPr id="6" name="Freeform 3"/>
              <p:cNvSpPr>
                <a:spLocks/>
              </p:cNvSpPr>
              <p:nvPr/>
            </p:nvSpPr>
            <p:spPr bwMode="auto">
              <a:xfrm>
                <a:off x="25" y="92"/>
                <a:ext cx="7087" cy="2"/>
              </a:xfrm>
              <a:custGeom>
                <a:avLst/>
                <a:gdLst>
                  <a:gd name="T0" fmla="+- 0 25 25"/>
                  <a:gd name="T1" fmla="*/ T0 w 7087"/>
                  <a:gd name="T2" fmla="+- 0 7112 25"/>
                  <a:gd name="T3" fmla="*/ T2 w 7087"/>
                </a:gdLst>
                <a:ahLst/>
                <a:cxnLst>
                  <a:cxn ang="0">
                    <a:pos x="T1" y="0"/>
                  </a:cxn>
                  <a:cxn ang="0">
                    <a:pos x="T3" y="0"/>
                  </a:cxn>
                </a:cxnLst>
                <a:rect l="0" t="0" r="r" b="b"/>
                <a:pathLst>
                  <a:path w="7087">
                    <a:moveTo>
                      <a:pt x="0" y="0"/>
                    </a:moveTo>
                    <a:lnTo>
                      <a:pt x="7087" y="0"/>
                    </a:lnTo>
                  </a:path>
                </a:pathLst>
              </a:custGeom>
              <a:noFill/>
              <a:ln w="10605">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sp>
        <p:nvSpPr>
          <p:cNvPr id="8" name="Rectangle 7"/>
          <p:cNvSpPr>
            <a:spLocks noChangeArrowheads="1"/>
          </p:cNvSpPr>
          <p:nvPr/>
        </p:nvSpPr>
        <p:spPr bwMode="auto">
          <a:xfrm>
            <a:off x="1125032" y="3125219"/>
            <a:ext cx="10762168"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tr-TR" sz="7500" b="1">
                <a:solidFill>
                  <a:srgbClr val="C00000"/>
                </a:solidFill>
                <a:ea typeface="Calibri" panose="020F0502020204030204" pitchFamily="34" charset="0"/>
                <a:cs typeface="Times New Roman" panose="02020603050405020304" pitchFamily="18" charset="0"/>
              </a:rPr>
              <a:t>UYKU VE </a:t>
            </a:r>
            <a:r>
              <a:rPr lang="en-US" altLang="tr-TR" sz="7500" b="1" smtClean="0">
                <a:solidFill>
                  <a:srgbClr val="C00000"/>
                </a:solidFill>
                <a:ea typeface="Calibri" panose="020F0502020204030204" pitchFamily="34" charset="0"/>
                <a:cs typeface="Times New Roman" panose="02020603050405020304" pitchFamily="18" charset="0"/>
              </a:rPr>
              <a:t>BİYOLOJİK</a:t>
            </a:r>
            <a:r>
              <a:rPr lang="tr-TR" altLang="tr-TR" sz="7500" b="1" smtClean="0">
                <a:solidFill>
                  <a:srgbClr val="C00000"/>
                </a:solidFill>
                <a:ea typeface="Calibri" panose="020F0502020204030204" pitchFamily="34" charset="0"/>
                <a:cs typeface="Times New Roman" panose="02020603050405020304" pitchFamily="18" charset="0"/>
              </a:rPr>
              <a:t> </a:t>
            </a:r>
            <a:r>
              <a:rPr lang="en-US" altLang="tr-TR" sz="7500" b="1" smtClean="0">
                <a:solidFill>
                  <a:srgbClr val="C00000"/>
                </a:solidFill>
                <a:ea typeface="Calibri" panose="020F0502020204030204" pitchFamily="34" charset="0"/>
                <a:cs typeface="Times New Roman" panose="02020603050405020304" pitchFamily="18" charset="0"/>
              </a:rPr>
              <a:t>RİTİMLER</a:t>
            </a:r>
            <a:r>
              <a:rPr lang="tr-TR" altLang="tr-TR" sz="7500" b="1" smtClean="0">
                <a:solidFill>
                  <a:srgbClr val="C00000"/>
                </a:solidFill>
                <a:ea typeface="Calibri" panose="020F0502020204030204" pitchFamily="34" charset="0"/>
                <a:cs typeface="Times New Roman" panose="02020603050405020304" pitchFamily="18" charset="0"/>
              </a:rPr>
              <a:t> </a:t>
            </a:r>
            <a:endParaRPr lang="en-US" altLang="tr-TR" sz="7500" b="1">
              <a:solidFill>
                <a:srgbClr val="C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926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6"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2975238"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HİPOTALAMUS</a:t>
            </a:r>
            <a:endParaRPr lang="tr-TR" sz="3000" b="1" dirty="0">
              <a:solidFill>
                <a:srgbClr val="00B050"/>
              </a:solidFill>
            </a:endParaRPr>
          </a:p>
        </p:txBody>
      </p:sp>
      <p:sp>
        <p:nvSpPr>
          <p:cNvPr id="4" name="Dikdörtgen 3"/>
          <p:cNvSpPr/>
          <p:nvPr/>
        </p:nvSpPr>
        <p:spPr>
          <a:xfrm>
            <a:off x="181232" y="2828836"/>
            <a:ext cx="11829536" cy="1246495"/>
          </a:xfrm>
          <a:prstGeom prst="rect">
            <a:avLst/>
          </a:prstGeom>
        </p:spPr>
        <p:txBody>
          <a:bodyPr wrap="square">
            <a:spAutoFit/>
          </a:bodyPr>
          <a:lstStyle/>
          <a:p>
            <a:pPr algn="ctr"/>
            <a:r>
              <a:rPr lang="en-US" sz="2500"/>
              <a:t>Hipotalamusun uyanmanın düzeyleri üzerinde etkisi olan birkaç farklı yolu vardır. Bu yolların bazıları beyinde kapsamlı uyarıcı aktiviteye neden olan ve bireyi daha uyanık hissettiren histamin salgılar (Haas ve Panula, 2003). </a:t>
            </a:r>
            <a:endParaRPr lang="tr-TR" sz="2500"/>
          </a:p>
        </p:txBody>
      </p:sp>
    </p:spTree>
    <p:extLst>
      <p:ext uri="{BB962C8B-B14F-4D97-AF65-F5344CB8AC3E}">
        <p14:creationId xmlns:p14="http://schemas.microsoft.com/office/powerpoint/2010/main" val="253226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3284874"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BAZAL </a:t>
            </a:r>
            <a:r>
              <a:rPr lang="tr-TR" sz="3000" b="1">
                <a:solidFill>
                  <a:srgbClr val="00B050"/>
                </a:solidFill>
              </a:rPr>
              <a:t>ÖN BEYİN</a:t>
            </a:r>
            <a:endParaRPr lang="tr-TR" sz="3000" b="1" dirty="0">
              <a:solidFill>
                <a:srgbClr val="00B050"/>
              </a:solidFill>
            </a:endParaRPr>
          </a:p>
        </p:txBody>
      </p:sp>
      <p:sp>
        <p:nvSpPr>
          <p:cNvPr id="3" name="Dikdörtgen 2"/>
          <p:cNvSpPr/>
          <p:nvPr/>
        </p:nvSpPr>
        <p:spPr>
          <a:xfrm>
            <a:off x="230659" y="2238939"/>
            <a:ext cx="11730682" cy="2400657"/>
          </a:xfrm>
          <a:prstGeom prst="rect">
            <a:avLst/>
          </a:prstGeom>
        </p:spPr>
        <p:txBody>
          <a:bodyPr wrap="square">
            <a:spAutoFit/>
          </a:bodyPr>
          <a:lstStyle/>
          <a:p>
            <a:pPr algn="ctr"/>
            <a:r>
              <a:rPr lang="en-US" sz="2500"/>
              <a:t>Bazal ön beyin hipotalamusa anteriyor ve dorsal konumda yerleşmiş yapılar </a:t>
            </a:r>
            <a:r>
              <a:rPr lang="en-US" sz="2500" smtClean="0"/>
              <a:t>topluluğudur</a:t>
            </a:r>
            <a:r>
              <a:rPr lang="en-US" sz="2500"/>
              <a:t>. Buradan hücreler serebral korteks ve talamusa uzanır. Asetilkolin (ACh) bu hücrelerin birçoğu tarafından salgılanır ve uyarılma üzerinde büyük bir etkiye sahip olduğu görünmektedir. Bu hücreler, Alzheimer hastalığında olduğu gibi zarar </a:t>
            </a:r>
            <a:r>
              <a:rPr lang="en-US" sz="2500" smtClean="0"/>
              <a:t>gördüğünde</a:t>
            </a:r>
            <a:r>
              <a:rPr lang="en-US" sz="2500"/>
              <a:t>, uyku uyarılmaz; fakat uyanıklık ve dikkat azalır (Cummings ve Back, 1998). Ayrıca, ACh’nin işlevlerine müdahale eden ACh antagonistleri, uyarılmanın EEG </a:t>
            </a:r>
            <a:r>
              <a:rPr lang="en-US" sz="2500" smtClean="0"/>
              <a:t>göstergelerini </a:t>
            </a:r>
            <a:r>
              <a:rPr lang="en-US" sz="2500"/>
              <a:t>azaltır.</a:t>
            </a:r>
            <a:endParaRPr lang="tr-TR" sz="2500"/>
          </a:p>
        </p:txBody>
      </p:sp>
    </p:spTree>
    <p:extLst>
      <p:ext uri="{BB962C8B-B14F-4D97-AF65-F5344CB8AC3E}">
        <p14:creationId xmlns:p14="http://schemas.microsoft.com/office/powerpoint/2010/main" val="418641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3208699"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RAFE </a:t>
            </a:r>
            <a:r>
              <a:rPr lang="tr-TR" sz="3000" b="1">
                <a:solidFill>
                  <a:srgbClr val="00B050"/>
                </a:solidFill>
              </a:rPr>
              <a:t>ÇEKİRDEĞİ</a:t>
            </a:r>
            <a:endParaRPr lang="tr-TR" sz="3000" b="1" dirty="0">
              <a:solidFill>
                <a:srgbClr val="00B050"/>
              </a:solidFill>
            </a:endParaRPr>
          </a:p>
        </p:txBody>
      </p:sp>
      <p:sp>
        <p:nvSpPr>
          <p:cNvPr id="3" name="Dikdörtgen 2"/>
          <p:cNvSpPr/>
          <p:nvPr/>
        </p:nvSpPr>
        <p:spPr>
          <a:xfrm>
            <a:off x="222422" y="2551837"/>
            <a:ext cx="11747156" cy="2015936"/>
          </a:xfrm>
          <a:prstGeom prst="rect">
            <a:avLst/>
          </a:prstGeom>
        </p:spPr>
        <p:txBody>
          <a:bodyPr wrap="square">
            <a:spAutoFit/>
          </a:bodyPr>
          <a:lstStyle/>
          <a:p>
            <a:pPr algn="ctr"/>
            <a:r>
              <a:rPr lang="en-US" sz="2500"/>
              <a:t>Rafe çekirdeği beyin sapının retiküler çekirdeklerinin bir alt grubu olan ve serotonin </a:t>
            </a:r>
            <a:r>
              <a:rPr lang="en-US" sz="2500" smtClean="0"/>
              <a:t>sentezlendiği </a:t>
            </a:r>
            <a:r>
              <a:rPr lang="en-US" sz="2500"/>
              <a:t>yerdir. Kaudal retiküler formasyonun orta hattı boyunca dar uzunlamasına yapraklar halinde bulunur. Rafe çekirdeği talamusa çıkıntı oluşturur; hipotalamus, </a:t>
            </a:r>
            <a:r>
              <a:rPr lang="en-US" sz="2500" smtClean="0"/>
              <a:t>bazal </a:t>
            </a:r>
            <a:r>
              <a:rPr lang="en-US" sz="2500"/>
              <a:t>gangliyonlar, hipokampus ve neokorteks uyarıldığında hareket ve kortikal uyarılma meydana gelir. </a:t>
            </a:r>
            <a:endParaRPr lang="tr-TR" sz="2500"/>
          </a:p>
        </p:txBody>
      </p:sp>
    </p:spTree>
    <p:extLst>
      <p:ext uri="{BB962C8B-B14F-4D97-AF65-F5344CB8AC3E}">
        <p14:creationId xmlns:p14="http://schemas.microsoft.com/office/powerpoint/2010/main" val="17786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UYKU NEDENLERİ İLE İLGİLİ TEORİLER</a:t>
            </a:r>
            <a:endParaRPr lang="tr-TR" sz="3500">
              <a:solidFill>
                <a:srgbClr val="FF0000"/>
              </a:solidFill>
            </a:endParaRPr>
          </a:p>
        </p:txBody>
      </p:sp>
      <p:sp>
        <p:nvSpPr>
          <p:cNvPr id="3" name="Dikdörtgen 2"/>
          <p:cNvSpPr/>
          <p:nvPr/>
        </p:nvSpPr>
        <p:spPr>
          <a:xfrm>
            <a:off x="263611" y="2413338"/>
            <a:ext cx="11664778" cy="2015936"/>
          </a:xfrm>
          <a:prstGeom prst="rect">
            <a:avLst/>
          </a:prstGeom>
        </p:spPr>
        <p:txBody>
          <a:bodyPr wrap="square">
            <a:spAutoFit/>
          </a:bodyPr>
          <a:lstStyle/>
          <a:p>
            <a:pPr algn="ctr"/>
            <a:r>
              <a:rPr lang="en-US" sz="2500"/>
              <a:t>Çevre tehlikeli olduğu ve sınırlı kaynaklar için büyük bir rekabet olduğundan dolayı yalnızca en uygun olanlar çoğalabilecek kadar uzun yaşarlar. Fakat genellikle uyanık ve tetikte olan bütün gelişmiş varlıklar, dinlenme ve uyku için savunmalarını terk ederler. Yaşamımızın yaklaşık üçte ikisinde uyanığızdır ama geriye kalan sürede uyurken hemen hemen felç durumundayızdır. </a:t>
            </a:r>
            <a:endParaRPr lang="tr-TR" sz="2500"/>
          </a:p>
        </p:txBody>
      </p:sp>
    </p:spTree>
    <p:extLst>
      <p:ext uri="{BB962C8B-B14F-4D97-AF65-F5344CB8AC3E}">
        <p14:creationId xmlns:p14="http://schemas.microsoft.com/office/powerpoint/2010/main" val="361550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5293180"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UYKUNUN </a:t>
            </a:r>
            <a:r>
              <a:rPr lang="tr-TR" sz="3000" b="1">
                <a:solidFill>
                  <a:srgbClr val="00B050"/>
                </a:solidFill>
              </a:rPr>
              <a:t>EVRİMSEL TEORİSİ</a:t>
            </a:r>
            <a:endParaRPr lang="tr-TR" sz="3000" b="1" dirty="0">
              <a:solidFill>
                <a:srgbClr val="00B050"/>
              </a:solidFill>
            </a:endParaRPr>
          </a:p>
        </p:txBody>
      </p:sp>
      <p:sp>
        <p:nvSpPr>
          <p:cNvPr id="3" name="Dikdörtgen 2"/>
          <p:cNvSpPr/>
          <p:nvPr/>
        </p:nvSpPr>
        <p:spPr>
          <a:xfrm>
            <a:off x="197708" y="2551837"/>
            <a:ext cx="11796584" cy="1631216"/>
          </a:xfrm>
          <a:prstGeom prst="rect">
            <a:avLst/>
          </a:prstGeom>
        </p:spPr>
        <p:txBody>
          <a:bodyPr wrap="square">
            <a:spAutoFit/>
          </a:bodyPr>
          <a:lstStyle/>
          <a:p>
            <a:pPr algn="ctr"/>
            <a:r>
              <a:rPr lang="en-US" sz="2500"/>
              <a:t>Evrim teorisine göre, hayvan uzun süre hareketsiz kalmasından dolayı uyku avantajlıdır ve bu potansiyel düşmanlarına karşı daha az fark edilir olmasını sağladığı için güvenliğini arttırır. İnsanlardaki hareketsizlik isteği, uyku için alâkalı bir açıklama olmadığından, </a:t>
            </a:r>
            <a:r>
              <a:rPr lang="en-US" sz="2500" smtClean="0"/>
              <a:t>evrimsel </a:t>
            </a:r>
            <a:r>
              <a:rPr lang="en-US" sz="2500"/>
              <a:t>geçmişimizin bir kalıntısı olarak düşünülebilir. </a:t>
            </a:r>
            <a:endParaRPr lang="tr-TR" sz="2500"/>
          </a:p>
        </p:txBody>
      </p:sp>
    </p:spTree>
    <p:extLst>
      <p:ext uri="{BB962C8B-B14F-4D97-AF65-F5344CB8AC3E}">
        <p14:creationId xmlns:p14="http://schemas.microsoft.com/office/powerpoint/2010/main" val="75002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7262053"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a:t>
            </a:r>
            <a:r>
              <a:rPr lang="es-ES" sz="3000" b="1" smtClean="0">
                <a:solidFill>
                  <a:srgbClr val="00B050"/>
                </a:solidFill>
              </a:rPr>
              <a:t>UYKU </a:t>
            </a:r>
            <a:r>
              <a:rPr lang="es-ES" sz="3000" b="1">
                <a:solidFill>
                  <a:srgbClr val="00B050"/>
                </a:solidFill>
              </a:rPr>
              <a:t>ONARIM VE RESTORASYON TEORİSİ</a:t>
            </a:r>
            <a:endParaRPr lang="tr-TR" sz="3000" b="1" dirty="0">
              <a:solidFill>
                <a:srgbClr val="00B050"/>
              </a:solidFill>
            </a:endParaRPr>
          </a:p>
        </p:txBody>
      </p:sp>
      <p:sp>
        <p:nvSpPr>
          <p:cNvPr id="3" name="Dikdörtgen 2"/>
          <p:cNvSpPr/>
          <p:nvPr/>
        </p:nvSpPr>
        <p:spPr>
          <a:xfrm>
            <a:off x="230659" y="2358763"/>
            <a:ext cx="11730682" cy="2400657"/>
          </a:xfrm>
          <a:prstGeom prst="rect">
            <a:avLst/>
          </a:prstGeom>
        </p:spPr>
        <p:txBody>
          <a:bodyPr wrap="square">
            <a:spAutoFit/>
          </a:bodyPr>
          <a:lstStyle/>
          <a:p>
            <a:pPr algn="ctr"/>
            <a:r>
              <a:rPr lang="en-US" sz="2500"/>
              <a:t>Bu teori vücudun ve aklın doğru ve sağlıklı bir şekilde işlevlerini gösterebilmesini </a:t>
            </a:r>
            <a:r>
              <a:rPr lang="en-US" sz="2500" smtClean="0"/>
              <a:t>sağlayan </a:t>
            </a:r>
            <a:r>
              <a:rPr lang="en-US" sz="2500"/>
              <a:t>fizyolojik süreçlerin, yeniden canlandırılması ve onarılması için uykunun kritik olduğunu öne sürer (Oswald, 1966). Bu teoriye göre REM uykusu zihinsel yetenekleri onarmayla sorumluyken, NREM uykusu biyolojik fonksiyonların onarımını üstlenir. Çalışmalar uyku yoksunluğu dönemleri ve ağır fiziksel aktiviteden sonra daha uzun REM sürelerinin ortaya çıktığını göstermiştir (Dement, 1960). </a:t>
            </a:r>
            <a:endParaRPr lang="tr-TR" sz="2500"/>
          </a:p>
        </p:txBody>
      </p:sp>
    </p:spTree>
    <p:extLst>
      <p:ext uri="{BB962C8B-B14F-4D97-AF65-F5344CB8AC3E}">
        <p14:creationId xmlns:p14="http://schemas.microsoft.com/office/powerpoint/2010/main" val="379180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6842514"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UYKU </a:t>
            </a:r>
            <a:r>
              <a:rPr lang="tr-TR" sz="3000" b="1">
                <a:solidFill>
                  <a:srgbClr val="00B050"/>
                </a:solidFill>
              </a:rPr>
              <a:t>BİLGİ KONSOLİDASYONU TEORİSİ</a:t>
            </a:r>
            <a:endParaRPr lang="tr-TR" sz="3000" b="1" dirty="0">
              <a:solidFill>
                <a:srgbClr val="00B050"/>
              </a:solidFill>
            </a:endParaRPr>
          </a:p>
        </p:txBody>
      </p:sp>
      <p:sp>
        <p:nvSpPr>
          <p:cNvPr id="3" name="Dikdörtgen 2"/>
          <p:cNvSpPr/>
          <p:nvPr/>
        </p:nvSpPr>
        <p:spPr>
          <a:xfrm>
            <a:off x="140043" y="2177529"/>
            <a:ext cx="11911914" cy="2400657"/>
          </a:xfrm>
          <a:prstGeom prst="rect">
            <a:avLst/>
          </a:prstGeom>
        </p:spPr>
        <p:txBody>
          <a:bodyPr wrap="square">
            <a:spAutoFit/>
          </a:bodyPr>
          <a:lstStyle/>
          <a:p>
            <a:pPr algn="ctr"/>
            <a:r>
              <a:rPr lang="en-US" sz="2500"/>
              <a:t>Bu teori bilişsel araştırmalara dayanmaktadır. Teori uykunun bireylerin gün içinde </a:t>
            </a:r>
            <a:r>
              <a:rPr lang="en-US" sz="2500" smtClean="0"/>
              <a:t>edindikleri </a:t>
            </a:r>
            <a:r>
              <a:rPr lang="en-US" sz="2500"/>
              <a:t>bilgiyi işlemelerini sağladığını ve beynin ertesi günkü olaylara kendini </a:t>
            </a:r>
            <a:r>
              <a:rPr lang="en-US" sz="2500" smtClean="0"/>
              <a:t>hazırlamasına </a:t>
            </a:r>
            <a:r>
              <a:rPr lang="en-US" sz="2500"/>
              <a:t>olanak tanıdığını öne sürer (Stickgold, Whidbee, Schirmer, Patel ve Hobson, 2000). Bir birey herhangi bir şey öğrendiği ve daha sonra test edildiği zaman, performans genellikle öğrenme görevinden sonraki ikinci gün birinci günden daha iyidir, bir uyarıyla: Bu sadece eğer bireyler testten önceki gece yeterince uyurlarsa doğrulanır. </a:t>
            </a:r>
            <a:endParaRPr lang="tr-TR" sz="2500"/>
          </a:p>
        </p:txBody>
      </p:sp>
    </p:spTree>
    <p:extLst>
      <p:ext uri="{BB962C8B-B14F-4D97-AF65-F5344CB8AC3E}">
        <p14:creationId xmlns:p14="http://schemas.microsoft.com/office/powerpoint/2010/main" val="88252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UYKU BOZUKLUKLARI</a:t>
            </a:r>
            <a:endParaRPr lang="tr-TR" sz="3500">
              <a:solidFill>
                <a:srgbClr val="FF0000"/>
              </a:solidFill>
            </a:endParaRPr>
          </a:p>
        </p:txBody>
      </p:sp>
      <p:pic>
        <p:nvPicPr>
          <p:cNvPr id="3" name="Resim 2"/>
          <p:cNvPicPr>
            <a:picLocks noChangeAspect="1"/>
          </p:cNvPicPr>
          <p:nvPr/>
        </p:nvPicPr>
        <p:blipFill>
          <a:blip r:embed="rId2"/>
          <a:stretch>
            <a:fillRect/>
          </a:stretch>
        </p:blipFill>
        <p:spPr>
          <a:xfrm>
            <a:off x="2063449" y="1238250"/>
            <a:ext cx="8048625" cy="4991100"/>
          </a:xfrm>
          <a:prstGeom prst="rect">
            <a:avLst/>
          </a:prstGeom>
        </p:spPr>
      </p:pic>
    </p:spTree>
    <p:extLst>
      <p:ext uri="{BB962C8B-B14F-4D97-AF65-F5344CB8AC3E}">
        <p14:creationId xmlns:p14="http://schemas.microsoft.com/office/powerpoint/2010/main" val="180766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2339102"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İNSOMNİA</a:t>
            </a:r>
            <a:endParaRPr lang="tr-TR" sz="3000" b="1" dirty="0">
              <a:solidFill>
                <a:srgbClr val="00B050"/>
              </a:solidFill>
            </a:endParaRPr>
          </a:p>
        </p:txBody>
      </p:sp>
      <p:sp>
        <p:nvSpPr>
          <p:cNvPr id="3" name="Dikdörtgen 2"/>
          <p:cNvSpPr/>
          <p:nvPr/>
        </p:nvSpPr>
        <p:spPr>
          <a:xfrm>
            <a:off x="214184" y="2551837"/>
            <a:ext cx="11763632" cy="1631216"/>
          </a:xfrm>
          <a:prstGeom prst="rect">
            <a:avLst/>
          </a:prstGeom>
        </p:spPr>
        <p:txBody>
          <a:bodyPr wrap="square">
            <a:spAutoFit/>
          </a:bodyPr>
          <a:lstStyle/>
          <a:p>
            <a:pPr algn="ctr"/>
            <a:r>
              <a:rPr lang="en-US" sz="2500"/>
              <a:t>İnsomnia uyku yoksunluğuna sebep olunca, dissomnia veya uyku bozukluğu diye bilinir ve geçici, kronik veya akut olarak karakterize edilebilir. İnsomnia, bir aydan fazla süren belirgin sıkıntı veya gün içi işlevlerin bozukluğuyla ilişkili uykuya geçiş ve/veya uyku alma zorlukları olarak tanımlanabilir (Marin, Blais ve Savard, 2002). </a:t>
            </a:r>
            <a:endParaRPr lang="tr-TR" sz="2500"/>
          </a:p>
        </p:txBody>
      </p:sp>
    </p:spTree>
    <p:extLst>
      <p:ext uri="{BB962C8B-B14F-4D97-AF65-F5344CB8AC3E}">
        <p14:creationId xmlns:p14="http://schemas.microsoft.com/office/powerpoint/2010/main" val="45702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9623147"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UYKUYLA </a:t>
            </a:r>
            <a:r>
              <a:rPr lang="tr-TR" sz="3000" b="1">
                <a:solidFill>
                  <a:srgbClr val="00B050"/>
                </a:solidFill>
              </a:rPr>
              <a:t>İLİŞKİLİ SOLUMA BOZUKLUKLARI: UYKU APNESİ</a:t>
            </a:r>
            <a:endParaRPr lang="tr-TR" sz="3000" b="1" dirty="0">
              <a:solidFill>
                <a:srgbClr val="00B050"/>
              </a:solidFill>
            </a:endParaRPr>
          </a:p>
        </p:txBody>
      </p:sp>
      <p:sp>
        <p:nvSpPr>
          <p:cNvPr id="3" name="Dikdörtgen 2"/>
          <p:cNvSpPr/>
          <p:nvPr/>
        </p:nvSpPr>
        <p:spPr>
          <a:xfrm>
            <a:off x="247135" y="2551837"/>
            <a:ext cx="11697730" cy="1631216"/>
          </a:xfrm>
          <a:prstGeom prst="rect">
            <a:avLst/>
          </a:prstGeom>
        </p:spPr>
        <p:txBody>
          <a:bodyPr wrap="square">
            <a:spAutoFit/>
          </a:bodyPr>
          <a:lstStyle/>
          <a:p>
            <a:pPr algn="ctr"/>
            <a:r>
              <a:rPr lang="en-US" sz="2500"/>
              <a:t>Uyku apnesi kişinin uyku sırasında nefes alamadığı bir uyku bozukluğudur. İnsanlar </a:t>
            </a:r>
            <a:r>
              <a:rPr lang="en-US" sz="2500" smtClean="0"/>
              <a:t>yaşlandıkça</a:t>
            </a:r>
            <a:r>
              <a:rPr lang="en-US" sz="2500"/>
              <a:t>, genellikle REM uykusunda uyurken 9 saniye kadar nefes almamaları sıradışı değildir (Culebras, 1996). Fakat uyku apnesinden mağdur olanlar, daha sık ve daha uzun süren soluma bozuklukları dönemleriyle sıkıntı halindedir. </a:t>
            </a:r>
            <a:endParaRPr lang="tr-TR" sz="2500"/>
          </a:p>
        </p:txBody>
      </p:sp>
    </p:spTree>
    <p:extLst>
      <p:ext uri="{BB962C8B-B14F-4D97-AF65-F5344CB8AC3E}">
        <p14:creationId xmlns:p14="http://schemas.microsoft.com/office/powerpoint/2010/main" val="116270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2422" y="2551837"/>
            <a:ext cx="11747156" cy="1631216"/>
          </a:xfrm>
          <a:prstGeom prst="rect">
            <a:avLst/>
          </a:prstGeom>
        </p:spPr>
        <p:txBody>
          <a:bodyPr wrap="square">
            <a:spAutoFit/>
          </a:bodyPr>
          <a:lstStyle/>
          <a:p>
            <a:pPr algn="ctr"/>
            <a:r>
              <a:rPr lang="en-US" sz="2500"/>
              <a:t>Birçok hayvanın </a:t>
            </a:r>
            <a:r>
              <a:rPr lang="en-US" sz="2500" smtClean="0"/>
              <a:t>hayatta </a:t>
            </a:r>
            <a:r>
              <a:rPr lang="en-US" sz="2500"/>
              <a:t>kalması için düzenli uyku gerekli gibi görünse de, hayatımızın bu kadar çok saatini </a:t>
            </a:r>
            <a:r>
              <a:rPr lang="en-US" sz="2500" smtClean="0"/>
              <a:t>neden </a:t>
            </a:r>
            <a:r>
              <a:rPr lang="en-US" sz="2500"/>
              <a:t>uyuyarak harcadığımızı belirlemek için pek çok araştırma yapılmaktadır. Bu bölümde, uyku ihtiyacını açıklamaya çalışan anahtar teoriler ve uykunun biyolojik mekanizmaları gözden geçirilecektir.</a:t>
            </a:r>
            <a:endParaRPr lang="tr-TR" sz="2500"/>
          </a:p>
        </p:txBody>
      </p:sp>
    </p:spTree>
    <p:extLst>
      <p:ext uri="{BB962C8B-B14F-4D97-AF65-F5344CB8AC3E}">
        <p14:creationId xmlns:p14="http://schemas.microsoft.com/office/powerpoint/2010/main" val="202220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4184" y="2079600"/>
            <a:ext cx="11763632" cy="2785378"/>
          </a:xfrm>
          <a:prstGeom prst="rect">
            <a:avLst/>
          </a:prstGeom>
        </p:spPr>
        <p:txBody>
          <a:bodyPr wrap="square">
            <a:spAutoFit/>
          </a:bodyPr>
          <a:lstStyle/>
          <a:p>
            <a:r>
              <a:rPr lang="en-US" sz="2500" b="1"/>
              <a:t>Obstrüktif Uyku Apnesi (OUA)</a:t>
            </a:r>
            <a:endParaRPr lang="tr-TR" sz="2500" b="1"/>
          </a:p>
          <a:p>
            <a:r>
              <a:rPr lang="en-US" sz="2500"/>
              <a:t>En yaygın şekli hava akımını ağız ve burunda engelleyen, soluma engelinden kaynaklanan obstrüktif uyku apnesi (OUA)’dir. Tipik olarak obstrüktif uyku apnesinde geçidi tıkayıp havanın akciğerlere akışı durdurularak boğaz kapanır (Tabba ve Johnson, 2006</a:t>
            </a:r>
            <a:r>
              <a:rPr lang="en-US" sz="2500" smtClean="0"/>
              <a:t>).</a:t>
            </a:r>
            <a:endParaRPr lang="tr-TR" sz="2500" smtClean="0"/>
          </a:p>
          <a:p>
            <a:r>
              <a:rPr lang="en-US" sz="2500" b="1"/>
              <a:t>Merkezi Uyku Apnesi (MUA)</a:t>
            </a:r>
            <a:endParaRPr lang="tr-TR" sz="2500" b="1"/>
          </a:p>
          <a:p>
            <a:r>
              <a:rPr lang="en-US" sz="2500"/>
              <a:t>Merkezi uyku apnesi (MUA), obstrüktif uyku apnesinden (OUA) daha nadir görülür ve çoğunlukla belirli hastalıklardan muzdarip kişilerde bulunur. </a:t>
            </a:r>
            <a:endParaRPr lang="tr-TR" sz="2500"/>
          </a:p>
        </p:txBody>
      </p:sp>
    </p:spTree>
    <p:extLst>
      <p:ext uri="{BB962C8B-B14F-4D97-AF65-F5344CB8AC3E}">
        <p14:creationId xmlns:p14="http://schemas.microsoft.com/office/powerpoint/2010/main" val="410735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5205399"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HİPERSOMNİA</a:t>
            </a:r>
            <a:r>
              <a:rPr lang="tr-TR" sz="3000" b="1">
                <a:solidFill>
                  <a:srgbClr val="00B050"/>
                </a:solidFill>
              </a:rPr>
              <a:t>:  NARKOLEPSİ</a:t>
            </a:r>
            <a:endParaRPr lang="tr-TR" sz="3000" b="1" dirty="0">
              <a:solidFill>
                <a:srgbClr val="00B050"/>
              </a:solidFill>
            </a:endParaRPr>
          </a:p>
        </p:txBody>
      </p:sp>
      <p:sp>
        <p:nvSpPr>
          <p:cNvPr id="3" name="Dikdörtgen 2"/>
          <p:cNvSpPr/>
          <p:nvPr/>
        </p:nvSpPr>
        <p:spPr>
          <a:xfrm>
            <a:off x="238897" y="2828836"/>
            <a:ext cx="11714206" cy="1246495"/>
          </a:xfrm>
          <a:prstGeom prst="rect">
            <a:avLst/>
          </a:prstGeom>
        </p:spPr>
        <p:txBody>
          <a:bodyPr wrap="square">
            <a:spAutoFit/>
          </a:bodyPr>
          <a:lstStyle/>
          <a:p>
            <a:pPr algn="ctr"/>
            <a:r>
              <a:rPr lang="en-US" sz="2500"/>
              <a:t>Narkolepsi, kişinin gün içinde aşırı uyuklama yaşadığı kronik bir uyku bozukluğudur. Bu durum ağır yorgunluk ile karakterize edilir ve kişinin uygun olmayan zamanlarda uykuya dalmasına sebep olabilir (Aldrich, 1992). </a:t>
            </a:r>
            <a:endParaRPr lang="tr-TR" sz="2500"/>
          </a:p>
        </p:txBody>
      </p:sp>
    </p:spTree>
    <p:extLst>
      <p:ext uri="{BB962C8B-B14F-4D97-AF65-F5344CB8AC3E}">
        <p14:creationId xmlns:p14="http://schemas.microsoft.com/office/powerpoint/2010/main" val="23167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7106817"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SİRKADİYEN </a:t>
            </a:r>
            <a:r>
              <a:rPr lang="tr-TR" sz="3000" b="1">
                <a:solidFill>
                  <a:srgbClr val="00B050"/>
                </a:solidFill>
              </a:rPr>
              <a:t>RİTİM UYKU BOZUKLUKLARI</a:t>
            </a:r>
            <a:endParaRPr lang="tr-TR" sz="3000" b="1" dirty="0">
              <a:solidFill>
                <a:srgbClr val="00B050"/>
              </a:solidFill>
            </a:endParaRPr>
          </a:p>
        </p:txBody>
      </p:sp>
      <p:sp>
        <p:nvSpPr>
          <p:cNvPr id="3" name="Dikdörtgen 2"/>
          <p:cNvSpPr/>
          <p:nvPr/>
        </p:nvSpPr>
        <p:spPr>
          <a:xfrm>
            <a:off x="222422" y="2690336"/>
            <a:ext cx="11747156" cy="1631216"/>
          </a:xfrm>
          <a:prstGeom prst="rect">
            <a:avLst/>
          </a:prstGeom>
        </p:spPr>
        <p:txBody>
          <a:bodyPr wrap="square">
            <a:spAutoFit/>
          </a:bodyPr>
          <a:lstStyle/>
          <a:p>
            <a:pPr algn="ctr"/>
            <a:r>
              <a:rPr lang="en-US" sz="2500"/>
              <a:t>Sirkadiyen ritim uyku bozuklukları çoğunlukla uyku davranışının zamanlamasını etkiler. Bu durumdaki bireyler uyumaya yatkın değillerdir veya uyuyamazlar. Bu bireyler normal çalışma, okul ve sosyal gereksinimler için gerekli zamanda uyanırlar fakat ilgili görevlerde problemleri vardır. </a:t>
            </a:r>
            <a:endParaRPr lang="tr-TR" sz="2500"/>
          </a:p>
        </p:txBody>
      </p:sp>
    </p:spTree>
    <p:extLst>
      <p:ext uri="{BB962C8B-B14F-4D97-AF65-F5344CB8AC3E}">
        <p14:creationId xmlns:p14="http://schemas.microsoft.com/office/powerpoint/2010/main" val="146133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3454344"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PARASOMNİALAR</a:t>
            </a:r>
            <a:endParaRPr lang="tr-TR" sz="3000" b="1" dirty="0">
              <a:solidFill>
                <a:srgbClr val="00B050"/>
              </a:solidFill>
            </a:endParaRPr>
          </a:p>
        </p:txBody>
      </p:sp>
      <p:sp>
        <p:nvSpPr>
          <p:cNvPr id="3" name="Dikdörtgen 2"/>
          <p:cNvSpPr/>
          <p:nvPr/>
        </p:nvSpPr>
        <p:spPr>
          <a:xfrm>
            <a:off x="304800" y="1798761"/>
            <a:ext cx="11582400" cy="3939540"/>
          </a:xfrm>
          <a:prstGeom prst="rect">
            <a:avLst/>
          </a:prstGeom>
        </p:spPr>
        <p:txBody>
          <a:bodyPr wrap="square">
            <a:spAutoFit/>
          </a:bodyPr>
          <a:lstStyle/>
          <a:p>
            <a:r>
              <a:rPr lang="en-US" sz="2500" b="1"/>
              <a:t>Uyarılma Bozuklukları: Gece korkuları, uyurgezerlik ve uykuda konuşma</a:t>
            </a:r>
            <a:endParaRPr lang="tr-TR" sz="2500" b="1"/>
          </a:p>
          <a:p>
            <a:r>
              <a:rPr lang="en-US" sz="2500"/>
              <a:t>Gece korkuları genellikle non-REM uykusu sırasında meydana gelir ve geçici olarak </a:t>
            </a:r>
            <a:r>
              <a:rPr lang="en-US" sz="2500" smtClean="0"/>
              <a:t>tekrar </a:t>
            </a:r>
            <a:r>
              <a:rPr lang="en-US" sz="2500"/>
              <a:t>tam bilinci sağlayamama ile birlikte şiddetli korkuya sebep olur. </a:t>
            </a:r>
            <a:endParaRPr lang="tr-TR" sz="2500" smtClean="0"/>
          </a:p>
          <a:p>
            <a:r>
              <a:rPr lang="en-US" sz="2500" b="1"/>
              <a:t>REM Davranış Bozukluğu</a:t>
            </a:r>
            <a:endParaRPr lang="tr-TR" sz="2500" b="1"/>
          </a:p>
          <a:p>
            <a:r>
              <a:rPr lang="en-US" sz="2500"/>
              <a:t>REM davranış bozukluğu (RDB) sergileyen kişiler REM uykusu sırasındaki rüyalarda olan biteni fiziksel olarak ortaya koyarlar. </a:t>
            </a:r>
            <a:endParaRPr lang="tr-TR" sz="2500" smtClean="0"/>
          </a:p>
          <a:p>
            <a:r>
              <a:rPr lang="en-US" sz="2500" b="1"/>
              <a:t>Huzursuz Bacak Sendromu</a:t>
            </a:r>
            <a:endParaRPr lang="tr-TR" sz="2500" b="1"/>
          </a:p>
          <a:p>
            <a:r>
              <a:rPr lang="en-US" sz="2500"/>
              <a:t>Huzursuz bacak sendromu (HBS) bacaklarda rahatsız hisler ortaya çıkaran, bu duyguları hafifletmek için bacakları kontrol dışı dürtüyle hareket ettirmeye sebep olan nörolojik bir bozukluktur. </a:t>
            </a:r>
            <a:endParaRPr lang="tr-TR" sz="2500"/>
          </a:p>
        </p:txBody>
      </p:sp>
    </p:spTree>
    <p:extLst>
      <p:ext uri="{BB962C8B-B14F-4D97-AF65-F5344CB8AC3E}">
        <p14:creationId xmlns:p14="http://schemas.microsoft.com/office/powerpoint/2010/main" val="303230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20129" y="1128877"/>
            <a:ext cx="11384694" cy="4451964"/>
          </a:xfrm>
          <a:prstGeom prst="rect">
            <a:avLst/>
          </a:prstGeom>
        </p:spPr>
      </p:pic>
    </p:spTree>
    <p:extLst>
      <p:ext uri="{BB962C8B-B14F-4D97-AF65-F5344CB8AC3E}">
        <p14:creationId xmlns:p14="http://schemas.microsoft.com/office/powerpoint/2010/main" val="305683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871785" y="547178"/>
            <a:ext cx="4530810" cy="6093158"/>
          </a:xfrm>
          <a:prstGeom prst="rect">
            <a:avLst/>
          </a:prstGeom>
        </p:spPr>
      </p:pic>
    </p:spTree>
    <p:extLst>
      <p:ext uri="{BB962C8B-B14F-4D97-AF65-F5344CB8AC3E}">
        <p14:creationId xmlns:p14="http://schemas.microsoft.com/office/powerpoint/2010/main" val="263751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97708" y="459945"/>
            <a:ext cx="12192000" cy="630942"/>
          </a:xfrm>
          <a:prstGeom prst="rect">
            <a:avLst/>
          </a:prstGeom>
        </p:spPr>
        <p:txBody>
          <a:bodyPr wrap="square">
            <a:spAutoFit/>
          </a:bodyPr>
          <a:lstStyle/>
          <a:p>
            <a:r>
              <a:rPr lang="en-US" sz="3500" b="1">
                <a:solidFill>
                  <a:srgbClr val="FF0000"/>
                </a:solidFill>
              </a:rPr>
              <a:t>BİYOLOJİK RİTİMLER</a:t>
            </a:r>
            <a:endParaRPr lang="tr-TR" sz="3500">
              <a:solidFill>
                <a:srgbClr val="FF0000"/>
              </a:solidFill>
            </a:endParaRPr>
          </a:p>
        </p:txBody>
      </p:sp>
      <p:sp>
        <p:nvSpPr>
          <p:cNvPr id="2" name="Dikdörtgen 1"/>
          <p:cNvSpPr/>
          <p:nvPr/>
        </p:nvSpPr>
        <p:spPr>
          <a:xfrm>
            <a:off x="313038" y="2377036"/>
            <a:ext cx="11565924" cy="2400657"/>
          </a:xfrm>
          <a:prstGeom prst="rect">
            <a:avLst/>
          </a:prstGeom>
        </p:spPr>
        <p:txBody>
          <a:bodyPr wrap="square">
            <a:spAutoFit/>
          </a:bodyPr>
          <a:lstStyle/>
          <a:p>
            <a:pPr algn="ctr"/>
            <a:r>
              <a:rPr lang="en-US" sz="2500"/>
              <a:t>24 saat döngülü bir ritim sirkadiyen ritim olarak adlandırılır. ‘Sirkadiyen’ Latince circa ‘yaklaşık’ ve di ‘gün’ den gelir; bundan dolayı ‘yaklaşık bir gün’ olarak ifade edilir. </a:t>
            </a:r>
            <a:r>
              <a:rPr lang="en-US" sz="2500" smtClean="0"/>
              <a:t>İnsanoğlunun </a:t>
            </a:r>
            <a:r>
              <a:rPr lang="en-US" sz="2500"/>
              <a:t>performans yeteneği 24 saatlik bir süre içinde biyolojik ve davranışsal çeşitlilik de göstermektedir. Bozulmuş sirkadiyen döngüler, ister vardiyalı çalışma gibi gönüllü </a:t>
            </a:r>
            <a:r>
              <a:rPr lang="en-US" sz="2500" smtClean="0"/>
              <a:t>davranışlar </a:t>
            </a:r>
            <a:r>
              <a:rPr lang="en-US" sz="2500"/>
              <a:t>olsun isterse kişinin hastalık gibi kontrolü altında olmayan koşullar olsun bir dizi zihinsel ve fiziksel sorunlarla da bağlantılı olmuştur (Toh, 2008). </a:t>
            </a:r>
            <a:endParaRPr lang="tr-TR" sz="2500"/>
          </a:p>
        </p:txBody>
      </p:sp>
    </p:spTree>
    <p:extLst>
      <p:ext uri="{BB962C8B-B14F-4D97-AF65-F5344CB8AC3E}">
        <p14:creationId xmlns:p14="http://schemas.microsoft.com/office/powerpoint/2010/main" val="201050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6093719"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SUPRAKİAZMATİK </a:t>
            </a:r>
            <a:r>
              <a:rPr lang="tr-TR" sz="3000" b="1">
                <a:solidFill>
                  <a:srgbClr val="00B050"/>
                </a:solidFill>
              </a:rPr>
              <a:t>ÇEKİRDEK (SKN)</a:t>
            </a:r>
            <a:endParaRPr lang="tr-TR" sz="3000" b="1" dirty="0">
              <a:solidFill>
                <a:srgbClr val="00B050"/>
              </a:solidFill>
            </a:endParaRPr>
          </a:p>
        </p:txBody>
      </p:sp>
      <p:sp>
        <p:nvSpPr>
          <p:cNvPr id="4" name="Dikdörtgen 3"/>
          <p:cNvSpPr/>
          <p:nvPr/>
        </p:nvSpPr>
        <p:spPr>
          <a:xfrm>
            <a:off x="197708" y="2480783"/>
            <a:ext cx="11565924" cy="2400657"/>
          </a:xfrm>
          <a:prstGeom prst="rect">
            <a:avLst/>
          </a:prstGeom>
        </p:spPr>
        <p:txBody>
          <a:bodyPr wrap="square">
            <a:spAutoFit/>
          </a:bodyPr>
          <a:lstStyle/>
          <a:p>
            <a:pPr algn="ctr"/>
            <a:r>
              <a:rPr lang="en-US" sz="2500"/>
              <a:t>Hipotalamus beynin sirkadiyen ritmi kontrol eden bölgesidir. Hipotalamus bu </a:t>
            </a:r>
            <a:r>
              <a:rPr lang="en-US" sz="2500" smtClean="0"/>
              <a:t>sayede </a:t>
            </a:r>
            <a:r>
              <a:rPr lang="en-US" sz="2500"/>
              <a:t>uyku düzeni kurar, ritmik bilgileri bütünleştirir. Endojen sirkadiyen ritimler </a:t>
            </a:r>
            <a:r>
              <a:rPr lang="en-US" sz="2500" smtClean="0"/>
              <a:t>optik</a:t>
            </a:r>
            <a:r>
              <a:rPr lang="tr-TR" sz="2500" smtClean="0"/>
              <a:t> </a:t>
            </a:r>
            <a:r>
              <a:rPr lang="en-US" sz="2500"/>
              <a:t>kiazmada sığ bir etkide bulunan, suprakiazmatik çekirdek (SKN) olarak adlandırılan </a:t>
            </a:r>
            <a:r>
              <a:rPr lang="en-US" sz="2500" smtClean="0"/>
              <a:t>h</a:t>
            </a:r>
            <a:r>
              <a:rPr lang="tr-TR" sz="2500" smtClean="0"/>
              <a:t>i</a:t>
            </a:r>
            <a:r>
              <a:rPr lang="en-US" sz="2500" smtClean="0"/>
              <a:t>potalamustaki </a:t>
            </a:r>
            <a:r>
              <a:rPr lang="en-US" sz="2500"/>
              <a:t>küçük bir alan tarafından kontrol edilir (Moore, 2007). 24 saatlik bir </a:t>
            </a:r>
            <a:r>
              <a:rPr lang="en-US" sz="2500" smtClean="0"/>
              <a:t>periyot </a:t>
            </a:r>
            <a:r>
              <a:rPr lang="en-US" sz="2500"/>
              <a:t>boyunca çeşitli vücut işlevlerinin düzenlenmesi onun sinirsel ve hormonal faaliyetleri ile gerçekleştirilir (bkz. Şekil 9.1</a:t>
            </a:r>
            <a:r>
              <a:rPr lang="en-US" sz="2500" smtClean="0"/>
              <a:t>).</a:t>
            </a:r>
            <a:endParaRPr lang="tr-TR" sz="2500"/>
          </a:p>
        </p:txBody>
      </p:sp>
    </p:spTree>
    <p:extLst>
      <p:ext uri="{BB962C8B-B14F-4D97-AF65-F5344CB8AC3E}">
        <p14:creationId xmlns:p14="http://schemas.microsoft.com/office/powerpoint/2010/main" val="325181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523999" y="720882"/>
            <a:ext cx="9193428" cy="5679848"/>
          </a:xfrm>
          <a:prstGeom prst="rect">
            <a:avLst/>
          </a:prstGeom>
        </p:spPr>
      </p:pic>
    </p:spTree>
    <p:extLst>
      <p:ext uri="{BB962C8B-B14F-4D97-AF65-F5344CB8AC3E}">
        <p14:creationId xmlns:p14="http://schemas.microsoft.com/office/powerpoint/2010/main" val="296602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6659900"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AYDINLIK-KARANLIK </a:t>
            </a:r>
            <a:r>
              <a:rPr lang="tr-TR" sz="3000" b="1">
                <a:solidFill>
                  <a:srgbClr val="00B050"/>
                </a:solidFill>
              </a:rPr>
              <a:t>DÖNGÜSÜ ETKİSİ</a:t>
            </a:r>
            <a:endParaRPr lang="tr-TR" sz="3000" b="1" dirty="0">
              <a:solidFill>
                <a:srgbClr val="00B050"/>
              </a:solidFill>
            </a:endParaRPr>
          </a:p>
        </p:txBody>
      </p:sp>
      <p:sp>
        <p:nvSpPr>
          <p:cNvPr id="3" name="Dikdörtgen 2"/>
          <p:cNvSpPr/>
          <p:nvPr/>
        </p:nvSpPr>
        <p:spPr>
          <a:xfrm>
            <a:off x="247135" y="2427943"/>
            <a:ext cx="11697730" cy="2015936"/>
          </a:xfrm>
          <a:prstGeom prst="rect">
            <a:avLst/>
          </a:prstGeom>
        </p:spPr>
        <p:txBody>
          <a:bodyPr wrap="square">
            <a:spAutoFit/>
          </a:bodyPr>
          <a:lstStyle/>
          <a:p>
            <a:pPr algn="ctr"/>
            <a:r>
              <a:rPr lang="en-US" sz="2500"/>
              <a:t>Ritimler aydınlık ve karanlık tarafından sağlanan çevresel ipuçları tarafından günlük olarak sıfırlanır. Bu eksojen ipuçları Almanca ‘zaman verenler’ anlamına gelen </a:t>
            </a:r>
            <a:r>
              <a:rPr lang="en-US" sz="2500" b="1"/>
              <a:t>Zeitgebers </a:t>
            </a:r>
            <a:r>
              <a:rPr lang="en-US" sz="2500"/>
              <a:t>olarak adlandırılır. Köstebek gibi kör hayvanlar, </a:t>
            </a:r>
            <a:r>
              <a:rPr lang="en-US" sz="2500" smtClean="0"/>
              <a:t>çevresel </a:t>
            </a:r>
            <a:r>
              <a:rPr lang="en-US" sz="2500"/>
              <a:t>uyarıcıları görememesine rağmen, fotoreseptörleri yine de çalışır ve sirkadiyen </a:t>
            </a:r>
            <a:r>
              <a:rPr lang="en-US" sz="2500" smtClean="0"/>
              <a:t>ritimlerini </a:t>
            </a:r>
            <a:r>
              <a:rPr lang="en-US" sz="2500"/>
              <a:t>‘sıfırlamak’ için zaman zaman yüzeye çıkarlar.</a:t>
            </a:r>
            <a:endParaRPr lang="tr-TR" sz="2500"/>
          </a:p>
        </p:txBody>
      </p:sp>
    </p:spTree>
    <p:extLst>
      <p:ext uri="{BB962C8B-B14F-4D97-AF65-F5344CB8AC3E}">
        <p14:creationId xmlns:p14="http://schemas.microsoft.com/office/powerpoint/2010/main" val="381875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8077917"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İNSANLAR </a:t>
            </a:r>
            <a:r>
              <a:rPr lang="tr-TR" sz="3000" b="1">
                <a:solidFill>
                  <a:srgbClr val="00B050"/>
                </a:solidFill>
              </a:rPr>
              <a:t>NE KADAR UYKUYA İHTİYAÇ DUYAR?</a:t>
            </a:r>
            <a:endParaRPr lang="tr-TR" sz="3000" b="1" dirty="0">
              <a:solidFill>
                <a:srgbClr val="00B050"/>
              </a:solidFill>
            </a:endParaRPr>
          </a:p>
        </p:txBody>
      </p:sp>
      <p:sp>
        <p:nvSpPr>
          <p:cNvPr id="3" name="Dikdörtgen 2"/>
          <p:cNvSpPr/>
          <p:nvPr/>
        </p:nvSpPr>
        <p:spPr>
          <a:xfrm>
            <a:off x="205946" y="2690336"/>
            <a:ext cx="11780108" cy="1631216"/>
          </a:xfrm>
          <a:prstGeom prst="rect">
            <a:avLst/>
          </a:prstGeom>
        </p:spPr>
        <p:txBody>
          <a:bodyPr wrap="square">
            <a:spAutoFit/>
          </a:bodyPr>
          <a:lstStyle/>
          <a:p>
            <a:pPr algn="ctr"/>
            <a:r>
              <a:rPr lang="en-US" sz="2500"/>
              <a:t>Uyku ihtiyacı için fizyolojik temeller hâlâ tartışma konusu olsa da, insanların aslında ne kadar uykuya ihtiyaçları olduğuna dair çok büyük miktarda kanıt vardır. Muhtemelen bu kanıtlardan çıkarabileceğimiz en önemli sonuç, farklı bireyler için toplam uyku süresinde büyük farklılıklar </a:t>
            </a:r>
            <a:r>
              <a:rPr lang="en-US" sz="2500" smtClean="0"/>
              <a:t>olmasıdır</a:t>
            </a:r>
            <a:r>
              <a:rPr lang="tr-TR" sz="2500" smtClean="0"/>
              <a:t>.</a:t>
            </a:r>
            <a:endParaRPr lang="tr-TR" sz="2500"/>
          </a:p>
        </p:txBody>
      </p:sp>
    </p:spTree>
    <p:extLst>
      <p:ext uri="{BB962C8B-B14F-4D97-AF65-F5344CB8AC3E}">
        <p14:creationId xmlns:p14="http://schemas.microsoft.com/office/powerpoint/2010/main" val="248366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44822" y="1618736"/>
            <a:ext cx="11349490" cy="3752334"/>
          </a:xfrm>
          <a:prstGeom prst="rect">
            <a:avLst/>
          </a:prstGeom>
        </p:spPr>
      </p:pic>
    </p:spTree>
    <p:extLst>
      <p:ext uri="{BB962C8B-B14F-4D97-AF65-F5344CB8AC3E}">
        <p14:creationId xmlns:p14="http://schemas.microsoft.com/office/powerpoint/2010/main" val="166427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1492</Words>
  <Application>Microsoft Office PowerPoint</Application>
  <PresentationFormat>Geniş ekran</PresentationFormat>
  <Paragraphs>60</Paragraphs>
  <Slides>35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35</vt:i4>
      </vt:variant>
    </vt:vector>
  </HeadingPairs>
  <TitlesOfParts>
    <vt:vector size="41" baseType="lpstr">
      <vt:lpstr>Arial</vt:lpstr>
      <vt:lpstr>Calibri</vt:lpstr>
      <vt:lpstr>Calibri Light</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2016-09-20T22:36:23Z</dcterms:created>
  <dcterms:modified xsi:type="dcterms:W3CDTF">2016-09-20T22:36:31Z</dcterms:modified>
</cp:coreProperties>
</file>