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60" r:id="rId1"/>
    <p:sldMasterId id="2147483673" r:id="rId2"/>
    <p:sldMasterId id="2147483690" r:id="rId3"/>
  </p:sldMasterIdLst>
  <p:notesMasterIdLst>
    <p:notesMasterId r:id="rId10"/>
  </p:notesMasterIdLst>
  <p:sldIdLst>
    <p:sldId id="604" r:id="rId4"/>
    <p:sldId id="611" r:id="rId5"/>
    <p:sldId id="614" r:id="rId6"/>
    <p:sldId id="612" r:id="rId7"/>
    <p:sldId id="615" r:id="rId8"/>
    <p:sldId id="613" r:id="rId9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176C"/>
    <a:srgbClr val="4616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Açık Stil 1 - Vurgu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164" autoAdjust="0"/>
    <p:restoredTop sz="91471" autoAdjust="0"/>
  </p:normalViewPr>
  <p:slideViewPr>
    <p:cSldViewPr snapToGrid="0">
      <p:cViewPr varScale="1">
        <p:scale>
          <a:sx n="84" d="100"/>
          <a:sy n="84" d="100"/>
        </p:scale>
        <p:origin x="1056" y="90"/>
      </p:cViewPr>
      <p:guideLst>
        <p:guide orient="horz" pos="2160"/>
        <p:guide pos="2880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1" d="100"/>
          <a:sy n="61" d="100"/>
        </p:scale>
        <p:origin x="337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88CA5-4B52-431F-9D0B-7834703D4155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85FB67-13BD-4A07-A42B-F2DDB568A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5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2E16-D5DA-4D9C-92CB-3D0DDCA7AE5C}" type="datetime1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771400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021E8-F963-4E7B-98CE-B76E5E287BD9}" type="datetime1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87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1BD1-7858-4A7D-AB54-A4451F562A85}" type="datetime1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687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1066800" y="304800"/>
            <a:ext cx="7543800" cy="5791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4DB031-92E8-45A5-8D15-81850C813C05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071712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93B4-1CC8-466C-AC69-8C4EAAC07B96}" type="datetime1">
              <a:rPr lang="en-US" smtClean="0"/>
              <a:t>3/2/2020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324808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254B-BB82-4C80-A262-98BD5C0B4A90}" type="datetime1">
              <a:rPr lang="en-US" smtClean="0"/>
              <a:t>3/2/2020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75713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5901-25EF-4B6B-8217-40AE73B567A5}" type="datetime1">
              <a:rPr lang="en-US" smtClean="0"/>
              <a:t>3/2/2020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6198684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C9F5-99EE-46C1-925D-08171F3997F5}" type="datetime1">
              <a:rPr lang="en-US" smtClean="0"/>
              <a:t>3/2/2020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34804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B38C-929A-4885-8B3A-FB2E643FA28D}" type="datetime1">
              <a:rPr lang="en-US" smtClean="0"/>
              <a:t>3/2/2020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49294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DAA0-B6AA-4ACD-9FB1-17185E43A90D}" type="datetime1">
              <a:rPr lang="en-US" smtClean="0"/>
              <a:t>3/2/2020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46902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7F1EA-F52B-42F5-8478-0AF9BFD7E958}" type="datetime1">
              <a:rPr lang="en-US" smtClean="0"/>
              <a:t>3/2/2020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4755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1148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4876-F515-4632-ACBF-711C6699D7F1}" type="datetime1">
              <a:rPr lang="en-US" smtClean="0"/>
              <a:t>3/2/2020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54458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30EE-5137-4864-99E0-78D0AA38347E}" type="datetime1">
              <a:rPr lang="en-US" smtClean="0"/>
              <a:t>3/2/2020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54796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F37A8-D33E-4B0E-8235-475DB97D5147}" type="datetime1">
              <a:rPr lang="en-US" smtClean="0"/>
              <a:t>3/2/2020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64376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6E1F-70EC-4C9F-84B9-309ABB33F145}" type="datetime1">
              <a:rPr lang="en-US" smtClean="0"/>
              <a:t>3/2/2020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97439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F65B9-AF3F-4168-8F3A-EA905B549768}" type="datetime1">
              <a:rPr lang="en-US" smtClean="0"/>
              <a:t>3/2/2020</a:t>
            </a:fld>
            <a:endParaRPr lang="tr-TR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C9CEF-1B2B-47A9-B112-A53E035B6F7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206933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7AFE2-252A-473E-B74B-445E14A41A1C}" type="datetime1">
              <a:rPr lang="en-US" smtClean="0"/>
              <a:t>3/2/2020</a:t>
            </a:fld>
            <a:endParaRPr lang="tr-TR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C2CDE-511F-4CCA-A6CE-70569E99ECA7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389097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Tablo Yer Tutucusu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30725"/>
          </a:xfrm>
        </p:spPr>
        <p:txBody>
          <a:bodyPr/>
          <a:lstStyle/>
          <a:p>
            <a:pPr lvl="0"/>
            <a:r>
              <a:rPr lang="tr-TR" noProof="0"/>
              <a:t>Tablo eklemek için simgeyi tıklatın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4C5B5-B0BC-4A99-9668-7AA50979CB18}" type="datetime1">
              <a:rPr lang="en-US" smtClean="0"/>
              <a:t>3/2/2020</a:t>
            </a:fld>
            <a:endParaRPr lang="tr-T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94B09-DDCA-463B-A0FD-22507150290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452489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Başlık, 4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4648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4A527-8F12-4586-8896-F9A7002F02D4}" type="datetime1">
              <a:rPr lang="en-US" smtClean="0"/>
              <a:t>3/2/2020</a:t>
            </a:fld>
            <a:endParaRPr lang="tr-TR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E3CA1-1F67-46BC-B6F2-EBF60CBDD86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56343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Yer Tutucusu 11"/>
          <p:cNvSpPr>
            <a:spLocks noGrp="1"/>
          </p:cNvSpPr>
          <p:nvPr>
            <p:ph idx="1"/>
          </p:nvPr>
        </p:nvSpPr>
        <p:spPr>
          <a:xfrm>
            <a:off x="410935" y="1299507"/>
            <a:ext cx="7886700" cy="1179054"/>
          </a:xfrm>
          <a:prstGeom prst="rect">
            <a:avLst/>
          </a:prstGeom>
        </p:spPr>
        <p:txBody>
          <a:bodyPr rIns="0" anchor="b" anchorCtr="0">
            <a:noAutofit/>
          </a:bodyPr>
          <a:lstStyle>
            <a:lvl1pPr marL="0" indent="0" algn="l">
              <a:buNone/>
              <a:defRPr sz="2000" b="0" i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tr-TR" noProof="0" smtClean="0"/>
              <a:t>Asıl metin stillerini düzenle</a:t>
            </a:r>
          </a:p>
        </p:txBody>
      </p:sp>
      <p:sp>
        <p:nvSpPr>
          <p:cNvPr id="9" name="Başlık Yer Tutucusu 10"/>
          <p:cNvSpPr>
            <a:spLocks noGrp="1"/>
          </p:cNvSpPr>
          <p:nvPr>
            <p:ph type="title"/>
          </p:nvPr>
        </p:nvSpPr>
        <p:spPr>
          <a:xfrm>
            <a:off x="410935" y="370117"/>
            <a:ext cx="7886700" cy="673965"/>
          </a:xfrm>
          <a:prstGeom prst="rect">
            <a:avLst/>
          </a:prstGeom>
        </p:spPr>
        <p:txBody>
          <a:bodyPr rIns="0" anchor="b" anchorCtr="0">
            <a:normAutofit/>
          </a:bodyPr>
          <a:lstStyle>
            <a:lvl1pPr>
              <a:defRPr sz="2400"/>
            </a:lvl1pPr>
          </a:lstStyle>
          <a:p>
            <a:pPr lvl="0"/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3627385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54219885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2512-3B4A-4C0D-950D-6FFEACF07EB0}" type="datetime1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011062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/>
            </a:lvl1pPr>
          </a:lstStyle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66800" y="1981200"/>
            <a:ext cx="7543800" cy="4114800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tr-TR" dirty="0" smtClean="0"/>
              <a:t>Asıl metin stillerini düzenle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xfrm>
            <a:off x="1066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F7C0EF-15DE-425E-A602-6416008CF6C9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045714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19078-E88E-432E-B463-E382E09B18DC}" type="datetime1">
              <a:rPr lang="en-US" smtClean="0"/>
              <a:t>3/2/2020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664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8A8-F742-4F69-A35B-1B28FBF07202}" type="datetime1">
              <a:rPr lang="en-US" smtClean="0"/>
              <a:t>3/2/2020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377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0540-C812-4A10-A4A2-8F2918206376}" type="datetime1">
              <a:rPr lang="en-US" smtClean="0"/>
              <a:t>3/2/2020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622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DDDF-7A43-4041-A150-A5265DD17B5B}" type="datetime1">
              <a:rPr lang="en-US" smtClean="0"/>
              <a:t>3/2/2020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81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B923B-C384-40AA-8590-01472514B94D}" type="datetime1">
              <a:rPr lang="en-US" smtClean="0"/>
              <a:t>3/2/2020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432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10B27-1C63-4458-A0DE-D05A3D5ED342}" type="datetime1">
              <a:rPr lang="en-US" smtClean="0"/>
              <a:t>3/2/2020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2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5" Type="http://schemas.openxmlformats.org/officeDocument/2006/relationships/image" Target="../media/image2.jpeg"/><Relationship Id="rId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D5BA3AE7-9ECF-44E5-AA35-A658ADA8F751}" type="datetime1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632827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89" r:id="rId12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39369955-C8A4-4023-9F6B-3A82C0FA9480}" type="datetime1">
              <a:rPr lang="en-US" smtClean="0"/>
              <a:t>3/2/2020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941729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Resim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7028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</p:sldLayoutIdLst>
  <p:hf sldNum="0"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tr-TR" sz="2000" b="1" kern="1200" dirty="0">
          <a:solidFill>
            <a:srgbClr val="160093"/>
          </a:solidFill>
          <a:latin typeface="Arial"/>
          <a:ea typeface="ＭＳ Ｐゴシック" charset="0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 13"/>
          <p:cNvSpPr/>
          <p:nvPr/>
        </p:nvSpPr>
        <p:spPr>
          <a:xfrm>
            <a:off x="0" y="1453499"/>
            <a:ext cx="9144000" cy="25914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8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800" b="1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tr-T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HAFTA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Sözleşme Düzenlenmesi Gereken İşlemler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Taşınmaz satışı ve işlem çeşitleri</a:t>
            </a:r>
          </a:p>
        </p:txBody>
      </p:sp>
    </p:spTree>
    <p:extLst>
      <p:ext uri="{BB962C8B-B14F-4D97-AF65-F5344CB8AC3E}">
        <p14:creationId xmlns:p14="http://schemas.microsoft.com/office/powerpoint/2010/main" val="47047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182880" y="1265736"/>
            <a:ext cx="8648039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tr-TR" b="1" spc="-50" dirty="0" smtClean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  <a:p>
            <a:pPr algn="just"/>
            <a:endParaRPr lang="tr-TR" b="1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  <a:p>
            <a:pPr algn="just"/>
            <a:endParaRPr lang="tr-TR" b="1" spc="-50" dirty="0" smtClean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  <a:p>
            <a:pPr algn="just"/>
            <a:endParaRPr lang="tr-TR" b="1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  <a:p>
            <a:pPr algn="just"/>
            <a:endParaRPr lang="tr-TR" b="1" spc="-50" dirty="0" smtClean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  <a:p>
            <a:pPr algn="just"/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Sözleşme Düzenlenmesi Gereken İşlemler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313081" y="2353233"/>
            <a:ext cx="8517837" cy="23852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tr-TR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Sözleşme, karşılıklı ve birbirine uygun irade açıklaması ile oluşur.</a:t>
            </a:r>
          </a:p>
          <a:p>
            <a:pPr algn="just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tr-TR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Taşınmaz mülkiyetinin devrini öngören sözleşmeler tapu müdürlüklerinde resmî şekilde düzenlenir. </a:t>
            </a:r>
          </a:p>
        </p:txBody>
      </p:sp>
    </p:spTree>
    <p:extLst>
      <p:ext uri="{BB962C8B-B14F-4D97-AF65-F5344CB8AC3E}">
        <p14:creationId xmlns:p14="http://schemas.microsoft.com/office/powerpoint/2010/main" val="4190390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182880" y="1265736"/>
            <a:ext cx="8648039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tr-TR" b="1" spc="-50" dirty="0" smtClean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  <a:p>
            <a:pPr algn="just"/>
            <a:endParaRPr lang="tr-TR" b="1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  <a:p>
            <a:pPr algn="just"/>
            <a:endParaRPr lang="tr-TR" b="1" spc="-50" dirty="0" smtClean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  <a:p>
            <a:pPr algn="just"/>
            <a:endParaRPr lang="tr-TR" b="1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  <a:p>
            <a:pPr algn="just"/>
            <a:endParaRPr lang="tr-TR" b="1" spc="-50" dirty="0" smtClean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  <a:p>
            <a:pPr algn="just"/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Sözleşme Düzenlenmesi Gereken İşlemler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313080" y="2299832"/>
            <a:ext cx="8517837" cy="23852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tr-TR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Taraflar </a:t>
            </a:r>
            <a:r>
              <a:rPr lang="tr-TR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irade açıklamalarını resmî memur huzurunda yaparlar. </a:t>
            </a:r>
          </a:p>
          <a:p>
            <a:pPr algn="just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tr-TR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Örneğin, taşınmaz satışı, bağışı, ölünceye kadar bakma sözleşmesi, trampa gibi işlemlerde resmî senet düzenlenir.</a:t>
            </a:r>
          </a:p>
        </p:txBody>
      </p:sp>
    </p:spTree>
    <p:extLst>
      <p:ext uri="{BB962C8B-B14F-4D97-AF65-F5344CB8AC3E}">
        <p14:creationId xmlns:p14="http://schemas.microsoft.com/office/powerpoint/2010/main" val="1484091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182880" y="1265736"/>
            <a:ext cx="8648039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tr-TR" b="1" spc="-50" dirty="0" smtClean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  <a:p>
            <a:pPr algn="just"/>
            <a:endParaRPr lang="tr-TR" b="1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  <a:p>
            <a:pPr algn="just"/>
            <a:endParaRPr lang="tr-TR" b="1" spc="-50" dirty="0" smtClean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  <a:p>
            <a:pPr algn="just"/>
            <a:endParaRPr lang="tr-TR" b="1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  <a:p>
            <a:pPr algn="just"/>
            <a:endParaRPr lang="tr-TR" b="1" spc="-50" dirty="0" smtClean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  <a:p>
            <a:pPr algn="just"/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Satış sözleşmesi ve çeşitleri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313080" y="2148946"/>
            <a:ext cx="8517837" cy="27938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tr-TR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Çeşitleri</a:t>
            </a:r>
            <a:r>
              <a:rPr lang="tr-TR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; düz satış, birden fazla taşınmazın satışı, tüzel kişinin malik olduğu taşınmazın satışı, vekaleten satış, </a:t>
            </a:r>
            <a:r>
              <a:rPr lang="tr-TR" sz="2400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velayeten</a:t>
            </a:r>
            <a:r>
              <a:rPr lang="tr-TR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satış, </a:t>
            </a:r>
            <a:r>
              <a:rPr lang="tr-TR" sz="2400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vesayeten</a:t>
            </a:r>
            <a:r>
              <a:rPr lang="tr-TR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satış, satış ve ipotek işlemi, satış ve kanunî ipotek işlemi, </a:t>
            </a:r>
            <a:r>
              <a:rPr lang="tr-TR" sz="2400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takyidatlı</a:t>
            </a:r>
            <a:r>
              <a:rPr lang="tr-TR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satış, kuru mülkiyet satışı, satış ve geri alım hakkı gibi.</a:t>
            </a:r>
          </a:p>
        </p:txBody>
      </p:sp>
    </p:spTree>
    <p:extLst>
      <p:ext uri="{BB962C8B-B14F-4D97-AF65-F5344CB8AC3E}">
        <p14:creationId xmlns:p14="http://schemas.microsoft.com/office/powerpoint/2010/main" val="4209993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182880" y="1265736"/>
            <a:ext cx="8648039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tr-TR" b="1" spc="-50" dirty="0" smtClean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  <a:p>
            <a:pPr algn="just"/>
            <a:endParaRPr lang="tr-TR" b="1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  <a:p>
            <a:pPr algn="just"/>
            <a:endParaRPr lang="tr-TR" b="1" spc="-50" dirty="0" smtClean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  <a:p>
            <a:pPr algn="just"/>
            <a:endParaRPr lang="tr-TR" b="1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  <a:p>
            <a:pPr algn="just"/>
            <a:endParaRPr lang="tr-TR" b="1" spc="-50" dirty="0" smtClean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  <a:p>
            <a:pPr algn="just"/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Satış sözleşmesi ve çeşitleri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247980" y="2281398"/>
            <a:ext cx="8517837" cy="27938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tr-TR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Çeşitleri</a:t>
            </a:r>
            <a:r>
              <a:rPr lang="tr-TR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; düz satış, birden fazla taşınmazın satışı, tüzel kişinin malik olduğu taşınmazın satışı, vekaleten satış, </a:t>
            </a:r>
            <a:r>
              <a:rPr lang="tr-TR" sz="2400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velayeten</a:t>
            </a:r>
            <a:r>
              <a:rPr lang="tr-TR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satış, </a:t>
            </a:r>
            <a:r>
              <a:rPr lang="tr-TR" sz="2400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vesayeten</a:t>
            </a:r>
            <a:r>
              <a:rPr lang="tr-TR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satış, satış ve ipotek işlemi, satış ve kanunî ipotek işlemi, </a:t>
            </a:r>
            <a:r>
              <a:rPr lang="tr-TR" sz="2400" dirty="0" err="1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takyidatlı</a:t>
            </a:r>
            <a:r>
              <a:rPr lang="tr-TR" sz="24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satış, kuru mülkiyet satışı, satış ve geri alım hakkı gibi.</a:t>
            </a:r>
          </a:p>
        </p:txBody>
      </p:sp>
    </p:spTree>
    <p:extLst>
      <p:ext uri="{BB962C8B-B14F-4D97-AF65-F5344CB8AC3E}">
        <p14:creationId xmlns:p14="http://schemas.microsoft.com/office/powerpoint/2010/main" val="284013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507391" y="1837236"/>
            <a:ext cx="8517838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Eşya Hukuku, Aydın Aybay, Hüseyin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Hatemi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, Vedat Kitabevi,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İstanbul.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Eşya Hukuku, Jale G.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Akipek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, Turgut Akıntürk, Beta Yayınları, İstanbul,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2009.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Eşya Hukuku, Kemal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Oğuzman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, Özer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Seliçi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Saibe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Oktay-Özdemir, Filiz Yayınevi, İstanbul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2006.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Eşya Hukuku,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Kudrat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Güven, Turhan Esener, Yetkin Yayınları,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Ankara.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Eşya Hukuku, Şeref Ertaç, Seçkin Yayınları, Ankara,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2008.</a:t>
            </a:r>
          </a:p>
          <a:p>
            <a:pPr marL="1257300" lvl="2" indent="-342900" algn="just">
              <a:buFont typeface="Wingdings" panose="05000000000000000000" pitchFamily="2" charset="2"/>
              <a:buChar char="Ø"/>
            </a:pP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Medeni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Kanun, </a:t>
            </a:r>
            <a:endParaRPr lang="tr-T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57300" lvl="2" indent="-342900" algn="just">
              <a:buFont typeface="Wingdings" panose="05000000000000000000" pitchFamily="2" charset="2"/>
              <a:buChar char="Ø"/>
            </a:pP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Borçlar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Kanunu, </a:t>
            </a:r>
            <a:endParaRPr lang="tr-T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57300" lvl="2" indent="-342900" algn="just">
              <a:buFont typeface="Wingdings" panose="05000000000000000000" pitchFamily="2" charset="2"/>
              <a:buChar char="Ø"/>
            </a:pP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Genelgeler</a:t>
            </a:r>
          </a:p>
          <a:p>
            <a:pPr marL="1257300" lvl="2" indent="-342900" algn="just">
              <a:buFont typeface="Wingdings" panose="05000000000000000000" pitchFamily="2" charset="2"/>
              <a:buChar char="Ø"/>
            </a:pP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Kanunlar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ve Tüzükler.</a:t>
            </a:r>
            <a:endParaRPr lang="tr-TR" sz="2000" spc="-50" dirty="0">
              <a:latin typeface="Arial" panose="020B0604020202020204" pitchFamily="34" charset="0"/>
              <a:ea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tr-TR" sz="2400" b="1" dirty="0" smtClean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Kaynaklar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2494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konomi">
  <a:themeElements>
    <a:clrScheme name="Gazete kağıdı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zete kağıdı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konomi" id="{14396F44-94C0-4BF2-8333-266569A57D02}" vid="{03703BF9-DFA0-42C9-89F9-C03DE1C4A071}"/>
    </a:ext>
  </a:extLst>
</a:theme>
</file>

<file path=ppt/theme/theme2.xml><?xml version="1.0" encoding="utf-8"?>
<a:theme xmlns:a="http://schemas.openxmlformats.org/drawingml/2006/main" name="1_Rics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h.t.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.t." id="{413A7544-DC64-4FD9-B67F-E82A6B382656}" vid="{2993C0EF-C761-423D-BA24-A50FC7959470}"/>
    </a:ext>
  </a:extLst>
</a:theme>
</file>

<file path=ppt/theme/theme4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ekonomi</Template>
  <TotalTime>12536</TotalTime>
  <Words>245</Words>
  <Application>Microsoft Office PowerPoint</Application>
  <PresentationFormat>Ekran Gösterisi (4:3)</PresentationFormat>
  <Paragraphs>45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3</vt:i4>
      </vt:variant>
      <vt:variant>
        <vt:lpstr>Slayt Başlıkları</vt:lpstr>
      </vt:variant>
      <vt:variant>
        <vt:i4>6</vt:i4>
      </vt:variant>
    </vt:vector>
  </HeadingPairs>
  <TitlesOfParts>
    <vt:vector size="15" baseType="lpstr">
      <vt:lpstr>ＭＳ Ｐゴシック</vt:lpstr>
      <vt:lpstr>Arial</vt:lpstr>
      <vt:lpstr>Calibri</vt:lpstr>
      <vt:lpstr>Times New Roman</vt:lpstr>
      <vt:lpstr>Trebuchet MS</vt:lpstr>
      <vt:lpstr>Wingdings</vt:lpstr>
      <vt:lpstr>ekonomi</vt:lpstr>
      <vt:lpstr>1_Rics</vt:lpstr>
      <vt:lpstr>h.t.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ÜNİVERSİTESİ UYGULAMALI BİLİMLER FAKÜLTESİ GAYRİMENKUL GELİŞTİRME VE YÖNETİMİ BÖLÜMÜ</dc:title>
  <dc:creator>sibel</dc:creator>
  <cp:lastModifiedBy>arahmantursun@gmail.com</cp:lastModifiedBy>
  <cp:revision>831</cp:revision>
  <cp:lastPrinted>2016-10-24T07:53:35Z</cp:lastPrinted>
  <dcterms:created xsi:type="dcterms:W3CDTF">2016-09-18T09:35:24Z</dcterms:created>
  <dcterms:modified xsi:type="dcterms:W3CDTF">2020-03-02T13:14:07Z</dcterms:modified>
</cp:coreProperties>
</file>