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NÜKLEİK ASİT ANALİZLERİ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err="1"/>
              <a:t>Nükleik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PCR </a:t>
            </a:r>
            <a:r>
              <a:rPr lang="en-US" dirty="0" err="1"/>
              <a:t>ürünlerinin</a:t>
            </a:r>
            <a:r>
              <a:rPr lang="en-US" dirty="0"/>
              <a:t> </a:t>
            </a:r>
            <a:r>
              <a:rPr lang="en-US" dirty="0" err="1"/>
              <a:t>görüntülenmesi</a:t>
            </a:r>
            <a:r>
              <a:rPr lang="en-US" dirty="0"/>
              <a:t> </a:t>
            </a:r>
          </a:p>
          <a:p>
            <a:r>
              <a:rPr lang="en-US" dirty="0" err="1" smtClean="0"/>
              <a:t>Mutasyon</a:t>
            </a:r>
            <a:r>
              <a:rPr lang="en-US" dirty="0" smtClean="0"/>
              <a:t> </a:t>
            </a:r>
            <a:r>
              <a:rPr lang="en-US" dirty="0" err="1"/>
              <a:t>analizi</a:t>
            </a:r>
            <a:r>
              <a:rPr lang="en-US" dirty="0"/>
              <a:t> ( RFLP, SSCP) </a:t>
            </a:r>
          </a:p>
          <a:p>
            <a:r>
              <a:rPr lang="en-US" dirty="0" err="1" smtClean="0"/>
              <a:t>Dizileme</a:t>
            </a:r>
            <a:r>
              <a:rPr lang="en-US" dirty="0" smtClean="0"/>
              <a:t> </a:t>
            </a:r>
          </a:p>
          <a:p>
            <a:r>
              <a:rPr lang="en-US" dirty="0" smtClean="0"/>
              <a:t>Southern</a:t>
            </a:r>
            <a:r>
              <a:rPr lang="en-US" dirty="0"/>
              <a:t>, Northern blot</a:t>
            </a:r>
          </a:p>
        </p:txBody>
      </p:sp>
    </p:spTree>
    <p:extLst>
      <p:ext uri="{BB962C8B-B14F-4D97-AF65-F5344CB8AC3E}">
        <p14:creationId xmlns:p14="http://schemas.microsoft.com/office/powerpoint/2010/main" val="2142184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Nükleik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Elektroforez</a:t>
            </a:r>
            <a:endParaRPr lang="en-US" b="1" dirty="0" smtClean="0"/>
          </a:p>
          <a:p>
            <a:pPr marL="0" indent="0">
              <a:buNone/>
            </a:pP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/>
              <a:t>yapılacak</a:t>
            </a:r>
            <a:r>
              <a:rPr lang="en-US" dirty="0"/>
              <a:t> </a:t>
            </a:r>
            <a:r>
              <a:rPr lang="en-US" dirty="0" err="1"/>
              <a:t>örnek</a:t>
            </a:r>
            <a:r>
              <a:rPr lang="en-US" dirty="0"/>
              <a:t> </a:t>
            </a:r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ortamına</a:t>
            </a:r>
            <a:r>
              <a:rPr lang="en-US" dirty="0"/>
              <a:t> </a:t>
            </a:r>
            <a:r>
              <a:rPr lang="en-US" dirty="0" err="1"/>
              <a:t>uygulanır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 smtClean="0"/>
              <a:t>Selüloz</a:t>
            </a:r>
            <a:r>
              <a:rPr lang="en-US" dirty="0" smtClean="0"/>
              <a:t> </a:t>
            </a:r>
            <a:r>
              <a:rPr lang="en-US" dirty="0" err="1"/>
              <a:t>aminoasitler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karbonhidratlar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molekül</a:t>
            </a:r>
            <a:r>
              <a:rPr lang="en-US" dirty="0"/>
              <a:t> </a:t>
            </a:r>
            <a:r>
              <a:rPr lang="en-US" dirty="0" err="1"/>
              <a:t>ağırlıklı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moleküller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 smtClean="0"/>
              <a:t>, </a:t>
            </a:r>
            <a:r>
              <a:rPr lang="en-US" dirty="0" err="1"/>
              <a:t>j</a:t>
            </a:r>
            <a:r>
              <a:rPr lang="en-US" dirty="0" err="1" smtClean="0"/>
              <a:t>eller</a:t>
            </a:r>
            <a:r>
              <a:rPr lang="en-US" dirty="0" smtClean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nükleik</a:t>
            </a:r>
            <a:r>
              <a:rPr lang="en-US" dirty="0"/>
              <a:t> </a:t>
            </a:r>
            <a:r>
              <a:rPr lang="en-US" dirty="0" err="1"/>
              <a:t>asit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proteinler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moleküller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destek</a:t>
            </a:r>
            <a:r>
              <a:rPr lang="en-US" dirty="0"/>
              <a:t> </a:t>
            </a:r>
            <a:r>
              <a:rPr lang="en-US" dirty="0" err="1"/>
              <a:t>ortamı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186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r>
              <a:rPr lang="tr-TR" dirty="0">
                <a:latin typeface="Calibri" charset="0"/>
              </a:rPr>
              <a:t>DNA </a:t>
            </a:r>
            <a:r>
              <a:rPr lang="tr-TR" dirty="0" smtClean="0">
                <a:latin typeface="Calibri" charset="0"/>
              </a:rPr>
              <a:t>Dizi Analizi</a:t>
            </a:r>
            <a:r>
              <a:rPr lang="en-US" dirty="0" smtClean="0">
                <a:latin typeface="Calibri" charset="0"/>
              </a:rPr>
              <a:t/>
            </a:r>
            <a:br>
              <a:rPr lang="en-US" dirty="0" smtClean="0">
                <a:latin typeface="Calibri" charset="0"/>
              </a:rPr>
            </a:br>
            <a:endParaRPr lang="en-US" dirty="0">
              <a:latin typeface="Calibri" charset="0"/>
            </a:endParaRP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>
          <a:xfrm>
            <a:off x="214313" y="1214438"/>
            <a:ext cx="8643937" cy="4911725"/>
          </a:xfrm>
        </p:spPr>
        <p:txBody>
          <a:bodyPr/>
          <a:lstStyle/>
          <a:p>
            <a:pPr eaLnBrk="1" hangingPunct="1"/>
            <a:r>
              <a:rPr lang="tr-TR" sz="1800" dirty="0">
                <a:latin typeface="Calibri"/>
                <a:cs typeface="Calibri"/>
              </a:rPr>
              <a:t>DNA dizi analizi yada "</a:t>
            </a:r>
            <a:r>
              <a:rPr lang="tr-TR" sz="1800" dirty="0" err="1">
                <a:latin typeface="Calibri"/>
                <a:cs typeface="Calibri"/>
              </a:rPr>
              <a:t>sequencing</a:t>
            </a:r>
            <a:r>
              <a:rPr lang="tr-TR" sz="1800" dirty="0">
                <a:latin typeface="Calibri"/>
                <a:cs typeface="Calibri"/>
              </a:rPr>
              <a:t>" </a:t>
            </a:r>
            <a:r>
              <a:rPr lang="tr-TR" sz="1800" dirty="0" err="1">
                <a:latin typeface="Calibri"/>
                <a:cs typeface="Calibri"/>
              </a:rPr>
              <a:t>DNA'mn</a:t>
            </a:r>
            <a:r>
              <a:rPr lang="tr-TR" sz="1800" dirty="0">
                <a:latin typeface="Calibri"/>
                <a:cs typeface="Calibri"/>
              </a:rPr>
              <a:t> nükleotid dizisinin saplanması anlamına gelmekledir. </a:t>
            </a:r>
            <a:endParaRPr lang="en-US" sz="1800" dirty="0">
              <a:latin typeface="Calibri"/>
              <a:cs typeface="Calibri"/>
            </a:endParaRPr>
          </a:p>
          <a:p>
            <a:pPr eaLnBrk="1" hangingPunct="1"/>
            <a:endParaRPr lang="en-US" sz="1800" dirty="0">
              <a:latin typeface="Calibri"/>
              <a:cs typeface="Calibri"/>
            </a:endParaRPr>
          </a:p>
          <a:p>
            <a:pPr eaLnBrk="1" hangingPunct="1"/>
            <a:r>
              <a:rPr lang="tr-TR" sz="1800" b="1" dirty="0">
                <a:latin typeface="Calibri"/>
                <a:cs typeface="Calibri"/>
              </a:rPr>
              <a:t>Bu işlem bazı aşamalardan oluşmaktadır</a:t>
            </a:r>
            <a:r>
              <a:rPr lang="en-US" sz="1800" b="1" dirty="0">
                <a:latin typeface="Calibri"/>
                <a:cs typeface="Calibri"/>
              </a:rPr>
              <a:t>;</a:t>
            </a:r>
          </a:p>
          <a:p>
            <a:pPr eaLnBrk="1" hangingPunct="1">
              <a:buFont typeface="Arial" charset="0"/>
              <a:buNone/>
            </a:pPr>
            <a:endParaRPr lang="en-US" sz="1800" dirty="0">
              <a:latin typeface="Calibri"/>
              <a:cs typeface="Calibri"/>
            </a:endParaRPr>
          </a:p>
          <a:p>
            <a:pPr eaLnBrk="1" hangingPunct="1">
              <a:buFont typeface="Calibri" charset="0"/>
              <a:buAutoNum type="arabicPeriod"/>
            </a:pPr>
            <a:r>
              <a:rPr lang="tr-TR" sz="1800" dirty="0">
                <a:latin typeface="Calibri"/>
                <a:cs typeface="Calibri"/>
              </a:rPr>
              <a:t> Öncelikle DNA'nın </a:t>
            </a:r>
            <a:r>
              <a:rPr lang="tr-TR" sz="1800" dirty="0" err="1">
                <a:latin typeface="Calibri"/>
                <a:cs typeface="Calibri"/>
              </a:rPr>
              <a:t>restriksiyon</a:t>
            </a:r>
            <a:r>
              <a:rPr lang="tr-TR" sz="1800" dirty="0">
                <a:latin typeface="Calibri"/>
                <a:cs typeface="Calibri"/>
              </a:rPr>
              <a:t> </a:t>
            </a:r>
            <a:r>
              <a:rPr lang="tr-TR" sz="1800" dirty="0" err="1">
                <a:latin typeface="Calibri"/>
                <a:cs typeface="Calibri"/>
              </a:rPr>
              <a:t>enziml</a:t>
            </a:r>
            <a:r>
              <a:rPr lang="en-US" sz="1800" dirty="0">
                <a:latin typeface="Calibri"/>
                <a:cs typeface="Calibri"/>
              </a:rPr>
              <a:t>e</a:t>
            </a:r>
            <a:r>
              <a:rPr lang="tr-TR" sz="1800" dirty="0" err="1">
                <a:latin typeface="Calibri"/>
                <a:cs typeface="Calibri"/>
              </a:rPr>
              <a:t>riyle</a:t>
            </a:r>
            <a:r>
              <a:rPr lang="tr-TR" sz="1800" dirty="0">
                <a:latin typeface="Calibri"/>
                <a:cs typeface="Calibri"/>
              </a:rPr>
              <a:t> parçalanmaları gerekmektedir. </a:t>
            </a:r>
            <a:endParaRPr lang="en-US" sz="1800" dirty="0">
              <a:latin typeface="Calibri"/>
              <a:cs typeface="Calibri"/>
            </a:endParaRPr>
          </a:p>
          <a:p>
            <a:pPr eaLnBrk="1" hangingPunct="1">
              <a:buFont typeface="Arial" charset="0"/>
              <a:buNone/>
            </a:pPr>
            <a:endParaRPr lang="en-US" sz="1800" dirty="0">
              <a:latin typeface="Calibri"/>
              <a:cs typeface="Calibri"/>
            </a:endParaRPr>
          </a:p>
          <a:p>
            <a:pPr eaLnBrk="1" hangingPunct="1">
              <a:buFont typeface="Calibri" charset="0"/>
              <a:buAutoNum type="arabicPeriod"/>
            </a:pPr>
            <a:r>
              <a:rPr lang="tr-TR" sz="1800" dirty="0">
                <a:latin typeface="Calibri"/>
                <a:cs typeface="Calibri"/>
              </a:rPr>
              <a:t>Sonra Klonlama aşaması gelmektedir. Bu aşamada DNA 2-200 </a:t>
            </a:r>
            <a:r>
              <a:rPr lang="tr-TR" sz="1800" dirty="0" err="1">
                <a:latin typeface="Calibri"/>
                <a:cs typeface="Calibri"/>
              </a:rPr>
              <a:t>kb</a:t>
            </a:r>
            <a:r>
              <a:rPr lang="ja-JP" altLang="tr-TR" sz="1800" dirty="0">
                <a:latin typeface="Calibri"/>
                <a:cs typeface="Calibri"/>
              </a:rPr>
              <a:t>‘</a:t>
            </a:r>
            <a:r>
              <a:rPr lang="tr-TR" sz="1800" dirty="0" err="1">
                <a:latin typeface="Calibri"/>
                <a:cs typeface="Calibri"/>
              </a:rPr>
              <a:t>lık</a:t>
            </a:r>
            <a:r>
              <a:rPr lang="tr-TR" sz="1800" dirty="0">
                <a:latin typeface="Calibri"/>
                <a:cs typeface="Calibri"/>
              </a:rPr>
              <a:t> diziler halinde çoğaltılır. </a:t>
            </a:r>
            <a:endParaRPr lang="en-US" sz="1800" dirty="0">
              <a:latin typeface="Calibri"/>
              <a:cs typeface="Calibri"/>
            </a:endParaRPr>
          </a:p>
          <a:p>
            <a:pPr eaLnBrk="1" hangingPunct="1">
              <a:buFont typeface="Calibri" charset="0"/>
              <a:buAutoNum type="arabicPeriod"/>
            </a:pPr>
            <a:endParaRPr lang="en-US" sz="1800" dirty="0">
              <a:latin typeface="Calibri"/>
              <a:cs typeface="Calibri"/>
            </a:endParaRPr>
          </a:p>
          <a:p>
            <a:pPr eaLnBrk="1" hangingPunct="1">
              <a:buFont typeface="Calibri" charset="0"/>
              <a:buAutoNum type="arabicPeriod"/>
            </a:pPr>
            <a:r>
              <a:rPr lang="tr-TR" sz="1800" dirty="0">
                <a:latin typeface="Calibri"/>
                <a:cs typeface="Calibri"/>
              </a:rPr>
              <a:t>Daha sonra </a:t>
            </a:r>
            <a:r>
              <a:rPr lang="tr-TR" sz="1800" dirty="0" err="1">
                <a:latin typeface="Calibri"/>
                <a:cs typeface="Calibri"/>
              </a:rPr>
              <a:t>fluoresan</a:t>
            </a:r>
            <a:r>
              <a:rPr lang="tr-TR" sz="1800" dirty="0">
                <a:latin typeface="Calibri"/>
                <a:cs typeface="Calibri"/>
              </a:rPr>
              <a:t> maddeler ve jel-</a:t>
            </a:r>
            <a:r>
              <a:rPr lang="tr-TR" sz="1800" dirty="0" err="1">
                <a:latin typeface="Calibri"/>
                <a:cs typeface="Calibri"/>
              </a:rPr>
              <a:t>elektroforezi</a:t>
            </a:r>
            <a:r>
              <a:rPr lang="tr-TR" sz="1800" dirty="0">
                <a:latin typeface="Calibri"/>
                <a:cs typeface="Calibri"/>
              </a:rPr>
              <a:t> kullanılarak DNA dizisinin okunmasını sağlayan </a:t>
            </a:r>
            <a:r>
              <a:rPr lang="en-US" sz="1800" dirty="0">
                <a:latin typeface="Calibri"/>
                <a:cs typeface="Calibri"/>
              </a:rPr>
              <a:t>d</a:t>
            </a:r>
            <a:r>
              <a:rPr lang="tr-TR" sz="1800" dirty="0" err="1">
                <a:latin typeface="Calibri"/>
                <a:cs typeface="Calibri"/>
              </a:rPr>
              <a:t>izileme</a:t>
            </a:r>
            <a:r>
              <a:rPr lang="tr-TR" sz="1800" dirty="0">
                <a:latin typeface="Calibri"/>
                <a:cs typeface="Calibri"/>
              </a:rPr>
              <a:t> aşaması gelmekledir. </a:t>
            </a:r>
            <a:endParaRPr lang="en-US" sz="1800" dirty="0">
              <a:latin typeface="Calibri"/>
              <a:cs typeface="Calibri"/>
            </a:endParaRPr>
          </a:p>
          <a:p>
            <a:pPr eaLnBrk="1" hangingPunct="1">
              <a:buFont typeface="Calibri" charset="0"/>
              <a:buAutoNum type="arabicPeriod"/>
            </a:pPr>
            <a:endParaRPr lang="en-US" sz="1800" dirty="0">
              <a:latin typeface="Calibri"/>
              <a:cs typeface="Calibri"/>
            </a:endParaRPr>
          </a:p>
          <a:p>
            <a:pPr eaLnBrk="1" hangingPunct="1">
              <a:buFont typeface="Calibri" charset="0"/>
              <a:buAutoNum type="arabicPeriod"/>
            </a:pPr>
            <a:r>
              <a:rPr lang="tr-TR" sz="1800" dirty="0">
                <a:latin typeface="Calibri"/>
                <a:cs typeface="Calibri"/>
              </a:rPr>
              <a:t>En son </a:t>
            </a:r>
            <a:r>
              <a:rPr lang="tr-TR" sz="1800" dirty="0" smtClean="0">
                <a:latin typeface="Calibri"/>
                <a:cs typeface="Calibri"/>
              </a:rPr>
              <a:t>olarak </a:t>
            </a:r>
            <a:r>
              <a:rPr lang="tr-TR" sz="1800" dirty="0">
                <a:latin typeface="Calibri"/>
                <a:cs typeface="Calibri"/>
              </a:rPr>
              <a:t>bu dizilerin bilgisayarda bir araya </a:t>
            </a:r>
            <a:r>
              <a:rPr lang="tr-TR" sz="1800" dirty="0" smtClean="0">
                <a:latin typeface="Calibri"/>
                <a:cs typeface="Calibri"/>
              </a:rPr>
              <a:t>getirilmesi </a:t>
            </a:r>
            <a:r>
              <a:rPr lang="tr-TR" sz="1800" dirty="0">
                <a:latin typeface="Calibri"/>
                <a:cs typeface="Calibri"/>
              </a:rPr>
              <a:t>işlemleri </a:t>
            </a:r>
            <a:r>
              <a:rPr lang="tr-TR" sz="1800" dirty="0" smtClean="0">
                <a:latin typeface="Calibri"/>
                <a:cs typeface="Calibri"/>
              </a:rPr>
              <a:t>sonlandırır.</a:t>
            </a:r>
            <a:endParaRPr lang="en-US"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2466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tr-TR" dirty="0">
                <a:solidFill>
                  <a:srgbClr val="000000"/>
                </a:solidFill>
                <a:latin typeface="Calibri" charset="0"/>
              </a:rPr>
              <a:t>DNA </a:t>
            </a:r>
            <a:r>
              <a:rPr lang="tr-TR" dirty="0" smtClean="0">
                <a:solidFill>
                  <a:srgbClr val="000000"/>
                </a:solidFill>
                <a:latin typeface="Calibri" charset="0"/>
              </a:rPr>
              <a:t>Klonlaması</a:t>
            </a:r>
            <a:endParaRPr lang="en-US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Autofit/>
          </a:bodyPr>
          <a:lstStyle/>
          <a:p>
            <a:pPr eaLnBrk="1" hangingPunct="1"/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İstenen DNA fragmanının (parçasının) seçilerek </a:t>
            </a:r>
            <a:r>
              <a:rPr lang="tr-TR" sz="2000" dirty="0" err="1">
                <a:solidFill>
                  <a:srgbClr val="000000"/>
                </a:solidFill>
                <a:latin typeface="Calibri" charset="0"/>
              </a:rPr>
              <a:t>amplifiye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 ( çoğaltılması) edilmesi  esasına dayanır. </a:t>
            </a:r>
            <a:endParaRPr lang="en-US" sz="2000" dirty="0">
              <a:solidFill>
                <a:srgbClr val="000000"/>
              </a:solidFill>
              <a:latin typeface="Calibri" charset="0"/>
            </a:endParaRPr>
          </a:p>
          <a:p>
            <a:pPr eaLnBrk="1" hangingPunct="1"/>
            <a:endParaRPr lang="en-US" sz="2000" dirty="0">
              <a:solidFill>
                <a:srgbClr val="000000"/>
              </a:solidFill>
              <a:latin typeface="Calibri" charset="0"/>
            </a:endParaRPr>
          </a:p>
          <a:p>
            <a:pPr eaLnBrk="1" hangingPunct="1"/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Klonlama aşamasından sonra bu fragmanın yapısı ve fonksiyonları detaylı olarak çalışılabilir hale gelmektedir. </a:t>
            </a:r>
            <a:endParaRPr lang="en-US" sz="2000" dirty="0">
              <a:solidFill>
                <a:srgbClr val="000000"/>
              </a:solidFill>
              <a:latin typeface="Calibri" charset="0"/>
            </a:endParaRPr>
          </a:p>
          <a:p>
            <a:pPr eaLnBrk="1" hangingPunct="1"/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Örneğin DNA dizi analizi, in-</a:t>
            </a:r>
            <a:r>
              <a:rPr lang="tr-TR" sz="2000" dirty="0" err="1">
                <a:solidFill>
                  <a:srgbClr val="000000"/>
                </a:solidFill>
                <a:latin typeface="Calibri" charset="0"/>
              </a:rPr>
              <a:t>vitro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 ekspresyon, in-</a:t>
            </a:r>
            <a:r>
              <a:rPr lang="tr-TR" sz="2000" dirty="0" err="1">
                <a:solidFill>
                  <a:srgbClr val="000000"/>
                </a:solidFill>
                <a:latin typeface="Calibri" charset="0"/>
              </a:rPr>
              <a:t>vitro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tr-TR" sz="2000" dirty="0" err="1">
                <a:solidFill>
                  <a:srgbClr val="000000"/>
                </a:solidFill>
                <a:latin typeface="Calibri" charset="0"/>
              </a:rPr>
              <a:t>mutagenez</a:t>
            </a:r>
            <a:r>
              <a:rPr lang="tr-TR" sz="2000" dirty="0">
                <a:solidFill>
                  <a:srgbClr val="000000"/>
                </a:solidFill>
                <a:latin typeface="Calibri" charset="0"/>
              </a:rPr>
              <a:t> (mutasyon oluşumu) .</a:t>
            </a:r>
            <a:endParaRPr lang="en-US" sz="2000" dirty="0">
              <a:solidFill>
                <a:srgbClr val="000000"/>
              </a:solidFill>
              <a:latin typeface="Calibri" charset="0"/>
            </a:endParaRPr>
          </a:p>
          <a:p>
            <a:pPr eaLnBrk="1" hangingPunct="1"/>
            <a:endParaRPr lang="en-US" sz="2000" b="1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buFont typeface="Arial" charset="0"/>
              <a:buNone/>
            </a:pPr>
            <a:r>
              <a:rPr lang="tr-TR" sz="2000" b="1" dirty="0">
                <a:solidFill>
                  <a:srgbClr val="000000"/>
                </a:solidFill>
                <a:latin typeface="Calibri" charset="0"/>
              </a:rPr>
              <a:t>İ</a:t>
            </a:r>
            <a:r>
              <a:rPr lang="en-US" sz="2000" b="1" dirty="0" err="1">
                <a:solidFill>
                  <a:srgbClr val="000000"/>
                </a:solidFill>
                <a:latin typeface="Calibri" charset="0"/>
              </a:rPr>
              <a:t>ki</a:t>
            </a:r>
            <a:r>
              <a:rPr lang="en-US" sz="2000" b="1" dirty="0">
                <a:solidFill>
                  <a:srgbClr val="000000"/>
                </a:solidFill>
                <a:latin typeface="Calibri" charset="0"/>
              </a:rPr>
              <a:t>  </a:t>
            </a:r>
            <a:r>
              <a:rPr lang="en-US" sz="2000" b="1" dirty="0" err="1">
                <a:solidFill>
                  <a:srgbClr val="000000"/>
                </a:solidFill>
                <a:latin typeface="Calibri" charset="0"/>
              </a:rPr>
              <a:t>sekilde</a:t>
            </a:r>
            <a:r>
              <a:rPr lang="en-US" sz="2000" b="1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libri" charset="0"/>
              </a:rPr>
              <a:t>gerceklestirilir</a:t>
            </a:r>
            <a:r>
              <a:rPr lang="tr-TR" sz="2000" b="1" dirty="0">
                <a:solidFill>
                  <a:srgbClr val="000000"/>
                </a:solidFill>
                <a:latin typeface="Calibri" charset="0"/>
              </a:rPr>
              <a:t>:</a:t>
            </a:r>
            <a:endParaRPr lang="en-US" sz="2000" b="1" dirty="0">
              <a:solidFill>
                <a:srgbClr val="000000"/>
              </a:solidFill>
              <a:latin typeface="Calibri" charset="0"/>
            </a:endParaRPr>
          </a:p>
          <a:p>
            <a:pPr eaLnBrk="1" hangingPunct="1"/>
            <a:endParaRPr lang="en-US" sz="2000" b="1" dirty="0">
              <a:solidFill>
                <a:srgbClr val="000000"/>
              </a:solidFill>
              <a:latin typeface="Calibri" charset="0"/>
            </a:endParaRPr>
          </a:p>
          <a:p>
            <a:pPr marL="457200" indent="-457200" eaLnBrk="1" hangingPunct="1">
              <a:buFont typeface="Arial" charset="0"/>
              <a:buAutoNum type="alphaLcParenR"/>
            </a:pPr>
            <a:r>
              <a:rPr lang="tr-TR" sz="2000" b="1" dirty="0" smtClean="0">
                <a:solidFill>
                  <a:srgbClr val="000000"/>
                </a:solidFill>
                <a:latin typeface="Calibri" charset="0"/>
              </a:rPr>
              <a:t>Hücreye </a:t>
            </a:r>
            <a:r>
              <a:rPr lang="tr-TR" sz="2000" b="1" dirty="0">
                <a:solidFill>
                  <a:srgbClr val="000000"/>
                </a:solidFill>
                <a:latin typeface="Calibri" charset="0"/>
              </a:rPr>
              <a:t>dayalı DNA klonlaması (İn-</a:t>
            </a:r>
            <a:r>
              <a:rPr lang="tr-TR" sz="2000" b="1" dirty="0" err="1">
                <a:solidFill>
                  <a:srgbClr val="000000"/>
                </a:solidFill>
                <a:latin typeface="Calibri" charset="0"/>
              </a:rPr>
              <a:t>vivo</a:t>
            </a:r>
            <a:r>
              <a:rPr lang="tr-TR" sz="2000" b="1" dirty="0">
                <a:solidFill>
                  <a:srgbClr val="000000"/>
                </a:solidFill>
                <a:latin typeface="Calibri" charset="0"/>
              </a:rPr>
              <a:t> klonlama</a:t>
            </a:r>
            <a:r>
              <a:rPr lang="tr-TR" sz="2000" b="1" dirty="0" smtClean="0">
                <a:solidFill>
                  <a:srgbClr val="000000"/>
                </a:solidFill>
                <a:latin typeface="Calibri" charset="0"/>
              </a:rPr>
              <a:t>)</a:t>
            </a:r>
            <a:endParaRPr lang="en-US" sz="2000" dirty="0">
              <a:solidFill>
                <a:srgbClr val="000000"/>
              </a:solidFill>
              <a:latin typeface="Calibri" charset="0"/>
            </a:endParaRPr>
          </a:p>
          <a:p>
            <a:pPr>
              <a:buFont typeface="Arial" charset="0"/>
              <a:buNone/>
            </a:pPr>
            <a:r>
              <a:rPr lang="tr-TR" sz="2000" b="1" dirty="0">
                <a:solidFill>
                  <a:srgbClr val="000000"/>
                </a:solidFill>
                <a:latin typeface="Calibri" charset="0"/>
              </a:rPr>
              <a:t>b) Hücreden bağımsız DNA klonlaması (İn-</a:t>
            </a:r>
            <a:r>
              <a:rPr lang="tr-TR" sz="2000" b="1" dirty="0" err="1">
                <a:solidFill>
                  <a:srgbClr val="000000"/>
                </a:solidFill>
                <a:latin typeface="Calibri" charset="0"/>
              </a:rPr>
              <a:t>vitro</a:t>
            </a:r>
            <a:r>
              <a:rPr lang="tr-TR" sz="2000" b="1" dirty="0">
                <a:solidFill>
                  <a:srgbClr val="000000"/>
                </a:solidFill>
                <a:latin typeface="Calibri" charset="0"/>
              </a:rPr>
              <a:t> klonlama)</a:t>
            </a:r>
            <a:endParaRPr lang="en-US" sz="20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958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DNA </a:t>
            </a:r>
            <a:r>
              <a:rPr lang="en-US" dirty="0" err="1" smtClean="0"/>
              <a:t>Klonlaması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Font typeface="Arial" charset="0"/>
              <a:buNone/>
            </a:pPr>
            <a:r>
              <a:rPr lang="tr-TR" b="1" dirty="0">
                <a:solidFill>
                  <a:srgbClr val="000000"/>
                </a:solidFill>
                <a:latin typeface="Calibri" charset="0"/>
              </a:rPr>
              <a:t>Klonlamanın temel basamakları şu şekildedir;</a:t>
            </a:r>
            <a:endParaRPr lang="tr-TR" dirty="0">
              <a:solidFill>
                <a:srgbClr val="000000"/>
              </a:solidFill>
              <a:latin typeface="Calibri" charset="0"/>
            </a:endParaRPr>
          </a:p>
          <a:p>
            <a:r>
              <a:rPr lang="es-ES" dirty="0" err="1">
                <a:solidFill>
                  <a:srgbClr val="000000"/>
                </a:solidFill>
                <a:latin typeface="Calibri" charset="0"/>
              </a:rPr>
              <a:t>Klonlanacak</a:t>
            </a:r>
            <a:r>
              <a:rPr lang="es-ES" dirty="0">
                <a:solidFill>
                  <a:srgbClr val="000000"/>
                </a:solidFill>
                <a:latin typeface="Calibri" charset="0"/>
              </a:rPr>
              <a:t> DNA, </a:t>
            </a:r>
            <a:r>
              <a:rPr lang="es-ES" dirty="0" err="1">
                <a:solidFill>
                  <a:srgbClr val="000000"/>
                </a:solidFill>
                <a:latin typeface="Calibri" charset="0"/>
              </a:rPr>
              <a:t>doku</a:t>
            </a:r>
            <a:r>
              <a:rPr lang="es-ES" dirty="0">
                <a:solidFill>
                  <a:srgbClr val="000000"/>
                </a:solidFill>
                <a:latin typeface="Calibri" charset="0"/>
              </a:rPr>
              <a:t> ya da </a:t>
            </a:r>
            <a:r>
              <a:rPr lang="es-ES" dirty="0" err="1">
                <a:solidFill>
                  <a:srgbClr val="000000"/>
                </a:solidFill>
                <a:latin typeface="Calibri" charset="0"/>
              </a:rPr>
              <a:t>hücrelerden</a:t>
            </a:r>
            <a:r>
              <a:rPr lang="es-ES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latin typeface="Calibri" charset="0"/>
              </a:rPr>
              <a:t>izole</a:t>
            </a:r>
            <a:r>
              <a:rPr lang="es-ES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s-ES" dirty="0" err="1">
                <a:solidFill>
                  <a:srgbClr val="000000"/>
                </a:solidFill>
                <a:latin typeface="Calibri" charset="0"/>
              </a:rPr>
              <a:t>edilir</a:t>
            </a:r>
            <a:r>
              <a:rPr lang="es-ES" dirty="0">
                <a:solidFill>
                  <a:srgbClr val="000000"/>
                </a:solidFill>
                <a:latin typeface="Calibri" charset="0"/>
              </a:rPr>
              <a:t>.</a:t>
            </a:r>
          </a:p>
          <a:p>
            <a:endParaRPr lang="tr-TR" dirty="0">
              <a:solidFill>
                <a:srgbClr val="000000"/>
              </a:solidFill>
              <a:latin typeface="Calibri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alibri" charset="0"/>
              </a:rPr>
              <a:t>Restriksiyon</a:t>
            </a:r>
            <a:r>
              <a:rPr lang="tr-TR" dirty="0">
                <a:solidFill>
                  <a:srgbClr val="000000"/>
                </a:solidFill>
                <a:latin typeface="Calibri" charset="0"/>
              </a:rPr>
              <a:t> enzimleri kullanılarak özgül DNA parçaları elde edilir. Bu enzimler, DNA</a:t>
            </a:r>
            <a:r>
              <a:rPr lang="ja-JP" altLang="tr-TR" dirty="0">
                <a:solidFill>
                  <a:srgbClr val="000000"/>
                </a:solidFill>
                <a:latin typeface="Calibri" charset="0"/>
              </a:rPr>
              <a:t>’</a:t>
            </a:r>
            <a:r>
              <a:rPr lang="tr-TR" dirty="0" err="1">
                <a:solidFill>
                  <a:srgbClr val="000000"/>
                </a:solidFill>
                <a:latin typeface="Calibri" charset="0"/>
              </a:rPr>
              <a:t>yı</a:t>
            </a:r>
            <a:r>
              <a:rPr lang="tr-TR" dirty="0">
                <a:solidFill>
                  <a:srgbClr val="000000"/>
                </a:solidFill>
                <a:latin typeface="Calibri" charset="0"/>
              </a:rPr>
              <a:t> özgül dizilerinden tanır ve keser.</a:t>
            </a:r>
          </a:p>
          <a:p>
            <a:endParaRPr lang="tr-TR" dirty="0">
              <a:solidFill>
                <a:srgbClr val="000000"/>
              </a:solidFill>
              <a:latin typeface="Calibri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alibri" charset="0"/>
              </a:rPr>
              <a:t>Oluşturulan bu DNA parçaları </a:t>
            </a:r>
            <a:r>
              <a:rPr lang="tr-TR" b="1" dirty="0">
                <a:solidFill>
                  <a:srgbClr val="000000"/>
                </a:solidFill>
                <a:latin typeface="Calibri" charset="0"/>
              </a:rPr>
              <a:t>vektör</a:t>
            </a:r>
            <a:r>
              <a:rPr lang="tr-TR" dirty="0">
                <a:solidFill>
                  <a:srgbClr val="000000"/>
                </a:solidFill>
                <a:latin typeface="Calibri" charset="0"/>
              </a:rPr>
              <a:t> adı verilen DNA molekülleriyle birleştirilir. </a:t>
            </a:r>
          </a:p>
          <a:p>
            <a:endParaRPr lang="tr-TR" dirty="0">
              <a:solidFill>
                <a:srgbClr val="000000"/>
              </a:solidFill>
              <a:latin typeface="Calibri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alibri" charset="0"/>
              </a:rPr>
              <a:t>Rekombinant</a:t>
            </a:r>
            <a:r>
              <a:rPr lang="tr-TR" dirty="0">
                <a:solidFill>
                  <a:srgbClr val="000000"/>
                </a:solidFill>
                <a:latin typeface="Calibri" charset="0"/>
              </a:rPr>
              <a:t> DNA molekülü, bir konak hücreye aktarılır. Konakta molekül kendini eşler ve düzinelerce kopyası oluşur.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322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DNA </a:t>
            </a:r>
            <a:r>
              <a:rPr lang="en-US" dirty="0" err="1"/>
              <a:t>Klonlaması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Kopyalanacak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DNA </a:t>
            </a:r>
            <a:r>
              <a:rPr lang="en-US" dirty="0" err="1"/>
              <a:t>parçaları</a:t>
            </a:r>
            <a:r>
              <a:rPr lang="en-US" dirty="0"/>
              <a:t> </a:t>
            </a:r>
            <a:r>
              <a:rPr lang="en-US" dirty="0" err="1"/>
              <a:t>konak</a:t>
            </a:r>
            <a:r>
              <a:rPr lang="en-US" dirty="0"/>
              <a:t> </a:t>
            </a:r>
            <a:r>
              <a:rPr lang="en-US" dirty="0" err="1"/>
              <a:t>hücresine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giremezler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Ancak</a:t>
            </a:r>
            <a:r>
              <a:rPr lang="en-US" dirty="0"/>
              <a:t>, </a:t>
            </a:r>
            <a:r>
              <a:rPr lang="en-US" dirty="0" err="1"/>
              <a:t>restriksiyon</a:t>
            </a:r>
            <a:r>
              <a:rPr lang="en-US" dirty="0"/>
              <a:t> </a:t>
            </a:r>
            <a:r>
              <a:rPr lang="en-US" dirty="0" err="1"/>
              <a:t>enzimiyle</a:t>
            </a:r>
            <a:r>
              <a:rPr lang="en-US" dirty="0"/>
              <a:t> </a:t>
            </a:r>
            <a:r>
              <a:rPr lang="en-US" dirty="0" err="1"/>
              <a:t>kesilmiş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DNA </a:t>
            </a:r>
            <a:r>
              <a:rPr lang="en-US" dirty="0" err="1"/>
              <a:t>parçası</a:t>
            </a:r>
            <a:r>
              <a:rPr lang="en-US" dirty="0"/>
              <a:t> “</a:t>
            </a:r>
            <a:r>
              <a:rPr lang="en-US" dirty="0" err="1"/>
              <a:t>vektör”adı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DNA </a:t>
            </a:r>
            <a:r>
              <a:rPr lang="en-US" dirty="0" err="1"/>
              <a:t>molekülü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birleşirse</a:t>
            </a:r>
            <a:r>
              <a:rPr lang="en-US" dirty="0"/>
              <a:t> </a:t>
            </a:r>
            <a:r>
              <a:rPr lang="en-US" dirty="0" err="1"/>
              <a:t>konak</a:t>
            </a:r>
            <a:r>
              <a:rPr lang="en-US" dirty="0"/>
              <a:t> </a:t>
            </a:r>
            <a:r>
              <a:rPr lang="en-US" dirty="0" err="1"/>
              <a:t>hücreye</a:t>
            </a:r>
            <a:r>
              <a:rPr lang="en-US" dirty="0"/>
              <a:t> </a:t>
            </a:r>
            <a:r>
              <a:rPr lang="en-US" dirty="0" err="1"/>
              <a:t>girebilir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Vektörler</a:t>
            </a:r>
            <a:r>
              <a:rPr lang="en-US" dirty="0"/>
              <a:t>, </a:t>
            </a:r>
            <a:r>
              <a:rPr lang="en-US" dirty="0" err="1"/>
              <a:t>kendilerine</a:t>
            </a:r>
            <a:r>
              <a:rPr lang="en-US" dirty="0"/>
              <a:t> </a:t>
            </a:r>
            <a:r>
              <a:rPr lang="en-US" dirty="0" err="1"/>
              <a:t>takılan</a:t>
            </a:r>
            <a:r>
              <a:rPr lang="en-US" dirty="0"/>
              <a:t> DNA </a:t>
            </a:r>
            <a:r>
              <a:rPr lang="en-US" dirty="0" err="1"/>
              <a:t>parçasını</a:t>
            </a:r>
            <a:r>
              <a:rPr lang="en-US" dirty="0"/>
              <a:t> </a:t>
            </a:r>
            <a:r>
              <a:rPr lang="en-US" dirty="0" err="1"/>
              <a:t>nakleden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replike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taşıyıcı</a:t>
            </a:r>
            <a:r>
              <a:rPr lang="en-US" dirty="0"/>
              <a:t> DNA </a:t>
            </a:r>
            <a:r>
              <a:rPr lang="en-US" dirty="0" err="1"/>
              <a:t>molekülleridir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649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DNA </a:t>
            </a:r>
            <a:r>
              <a:rPr lang="en-US" dirty="0" err="1"/>
              <a:t>Klonlaması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b="1" dirty="0">
                <a:solidFill>
                  <a:srgbClr val="000000"/>
                </a:solidFill>
                <a:latin typeface="Calibri"/>
                <a:cs typeface="Calibri"/>
              </a:rPr>
              <a:t>Bir DNA molekülünün vektör olarak kullanılabilmesi için birtakım özelliklere sahip olması gerekir;</a:t>
            </a:r>
          </a:p>
          <a:p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Kendini ve taşıdığı herhangi bir DNA parçasını bağımsız olarak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replike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edebilmelidir. </a:t>
            </a:r>
          </a:p>
          <a:p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Klonlanacak DNA parçasının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insersiyonuna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olanak tanıyan birçok tanıma dizisi içermelidir. </a:t>
            </a:r>
          </a:p>
          <a:p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Vektörde seçicilik sağlayan </a:t>
            </a:r>
            <a:r>
              <a:rPr lang="ja-JP" altLang="tr-TR" dirty="0">
                <a:solidFill>
                  <a:srgbClr val="000000"/>
                </a:solidFill>
                <a:latin typeface="Calibri"/>
                <a:cs typeface="Calibri"/>
              </a:rPr>
              <a:t>“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marker genler</a:t>
            </a:r>
            <a:r>
              <a:rPr lang="ja-JP" altLang="tr-TR" dirty="0">
                <a:solidFill>
                  <a:srgbClr val="000000"/>
                </a:solidFill>
                <a:latin typeface="Calibri"/>
                <a:cs typeface="Calibri"/>
              </a:rPr>
              <a:t>”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bulunmalıdır. Antibiyotik direnç geni gibi seçilebilir bir belirleyici taşımalıdır. Bunlar, vektör taşıyan ve taşımayan konak hücreleri ayırmak için gereklidir. </a:t>
            </a:r>
          </a:p>
          <a:p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Konak hücreden kolaylıkla vektör ve vektörün taşıdığı DNA parçası izole edilebilmelidir.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1891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Başlıca</a:t>
            </a:r>
            <a:r>
              <a:rPr lang="en-US" sz="3200" dirty="0" smtClean="0"/>
              <a:t> </a:t>
            </a:r>
            <a:r>
              <a:rPr lang="en-US" sz="3200" dirty="0" err="1" smtClean="0"/>
              <a:t>vektörler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>
                <a:latin typeface="Calibri" charset="0"/>
              </a:rPr>
              <a:t>Plasmidler</a:t>
            </a:r>
            <a:endParaRPr lang="tr-TR" dirty="0">
              <a:latin typeface="Calibri" charset="0"/>
            </a:endParaRPr>
          </a:p>
          <a:p>
            <a:endParaRPr lang="tr-TR" dirty="0">
              <a:latin typeface="Calibri" charset="0"/>
            </a:endParaRPr>
          </a:p>
          <a:p>
            <a:r>
              <a:rPr lang="tr-TR" dirty="0" err="1">
                <a:latin typeface="Calibri" charset="0"/>
              </a:rPr>
              <a:t>Bakteriyofajlar</a:t>
            </a:r>
            <a:endParaRPr lang="tr-TR" dirty="0">
              <a:latin typeface="Calibri" charset="0"/>
            </a:endParaRPr>
          </a:p>
          <a:p>
            <a:endParaRPr lang="tr-TR" dirty="0">
              <a:latin typeface="Calibri" charset="0"/>
            </a:endParaRPr>
          </a:p>
          <a:p>
            <a:r>
              <a:rPr lang="tr-TR" dirty="0" err="1">
                <a:latin typeface="Calibri" charset="0"/>
              </a:rPr>
              <a:t>Cosmidler</a:t>
            </a:r>
            <a:endParaRPr lang="tr-TR" dirty="0">
              <a:latin typeface="Calibri" charset="0"/>
            </a:endParaRPr>
          </a:p>
          <a:p>
            <a:endParaRPr lang="tr-TR" dirty="0">
              <a:latin typeface="Calibri" charset="0"/>
            </a:endParaRPr>
          </a:p>
          <a:p>
            <a:r>
              <a:rPr lang="tr-TR" dirty="0">
                <a:latin typeface="Calibri" charset="0"/>
              </a:rPr>
              <a:t>Bakteri Yapay Kromozomları (BAC)</a:t>
            </a:r>
          </a:p>
          <a:p>
            <a:endParaRPr lang="tr-TR" dirty="0">
              <a:latin typeface="Calibri" charset="0"/>
            </a:endParaRPr>
          </a:p>
          <a:p>
            <a:r>
              <a:rPr lang="tr-TR" dirty="0">
                <a:latin typeface="Calibri" charset="0"/>
              </a:rPr>
              <a:t>Maya Yapay Kromozomları (YAC)</a:t>
            </a:r>
          </a:p>
          <a:p>
            <a:endParaRPr lang="tr-TR" dirty="0">
              <a:latin typeface="Calibri" charset="0"/>
            </a:endParaRPr>
          </a:p>
          <a:p>
            <a:r>
              <a:rPr lang="tr-TR" dirty="0">
                <a:latin typeface="Calibri" charset="0"/>
              </a:rPr>
              <a:t>Memeli Yapay Kromozomları (MAC)</a:t>
            </a:r>
          </a:p>
          <a:p>
            <a:endParaRPr lang="tr-TR" dirty="0">
              <a:latin typeface="Calibri" charset="0"/>
            </a:endParaRPr>
          </a:p>
          <a:p>
            <a:r>
              <a:rPr lang="tr-TR" dirty="0">
                <a:latin typeface="Calibri" charset="0"/>
              </a:rPr>
              <a:t>İnsan Yapay Kromozomları (HAC)</a:t>
            </a:r>
          </a:p>
          <a:p>
            <a:pPr>
              <a:buFont typeface="Arial" charset="0"/>
              <a:buNone/>
            </a:pPr>
            <a:endParaRPr lang="tr-TR" dirty="0">
              <a:latin typeface="Calibri" charset="0"/>
            </a:endParaRPr>
          </a:p>
          <a:p>
            <a:r>
              <a:rPr lang="tr-TR" dirty="0">
                <a:latin typeface="Calibri" charset="0"/>
              </a:rPr>
              <a:t>İfade Vektörleri</a:t>
            </a:r>
          </a:p>
          <a:p>
            <a:endParaRPr lang="tr-TR">
              <a:latin typeface="Calibri" charset="0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53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452</Words>
  <Application>Microsoft Macintosh PowerPoint</Application>
  <PresentationFormat>On-screen Show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NÜKLEİK ASİT ANALİZLERİ</vt:lpstr>
      <vt:lpstr>Nükleik Asit Analizi </vt:lpstr>
      <vt:lpstr>Nükleik Asit Analizi </vt:lpstr>
      <vt:lpstr>DNA Dizi Analizi </vt:lpstr>
      <vt:lpstr>DNA Klonlaması</vt:lpstr>
      <vt:lpstr>DNA Klonlaması</vt:lpstr>
      <vt:lpstr>DNA Klonlaması</vt:lpstr>
      <vt:lpstr>DNA Klonlaması</vt:lpstr>
      <vt:lpstr>Başlıca vektörler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21</cp:revision>
  <dcterms:created xsi:type="dcterms:W3CDTF">2018-05-08T12:08:33Z</dcterms:created>
  <dcterms:modified xsi:type="dcterms:W3CDTF">2018-07-04T12:37:45Z</dcterms:modified>
</cp:coreProperties>
</file>