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351" r:id="rId2"/>
    <p:sldId id="353" r:id="rId3"/>
    <p:sldId id="354" r:id="rId4"/>
    <p:sldId id="315" r:id="rId5"/>
    <p:sldId id="317" r:id="rId6"/>
    <p:sldId id="413" r:id="rId7"/>
    <p:sldId id="320" r:id="rId8"/>
    <p:sldId id="321" r:id="rId9"/>
    <p:sldId id="322" r:id="rId10"/>
    <p:sldId id="323" r:id="rId11"/>
    <p:sldId id="325" r:id="rId12"/>
    <p:sldId id="350" r:id="rId13"/>
    <p:sldId id="409" r:id="rId14"/>
    <p:sldId id="337" r:id="rId15"/>
    <p:sldId id="361" r:id="rId16"/>
    <p:sldId id="362" r:id="rId17"/>
    <p:sldId id="365"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93" autoAdjust="0"/>
    <p:restoredTop sz="86429" autoAdjust="0"/>
  </p:normalViewPr>
  <p:slideViewPr>
    <p:cSldViewPr>
      <p:cViewPr varScale="1">
        <p:scale>
          <a:sx n="82" d="100"/>
          <a:sy n="82" d="100"/>
        </p:scale>
        <p:origin x="752" y="16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08"/>
    </p:cViewPr>
  </p:sorterViewPr>
  <p:notesViewPr>
    <p:cSldViewPr>
      <p:cViewPr varScale="1">
        <p:scale>
          <a:sx n="83" d="100"/>
          <a:sy n="83" d="100"/>
        </p:scale>
        <p:origin x="-13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3/13/20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3/13/20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2400" kern="1200">
        <a:solidFill>
          <a:schemeClr val="tx1"/>
        </a:solidFill>
        <a:latin typeface="+mn-lt"/>
        <a:ea typeface="+mn-ea"/>
        <a:cs typeface="+mn-cs"/>
      </a:defRPr>
    </a:lvl1pPr>
    <a:lvl2pPr marL="457200" algn="l" defTabSz="914400" rtl="0" eaLnBrk="1" latinLnBrk="0" hangingPunct="1">
      <a:defRPr sz="2400" kern="1200">
        <a:solidFill>
          <a:schemeClr val="tx1"/>
        </a:solidFill>
        <a:latin typeface="+mn-lt"/>
        <a:ea typeface="+mn-ea"/>
        <a:cs typeface="+mn-cs"/>
      </a:defRPr>
    </a:lvl2pPr>
    <a:lvl3pPr marL="914400" algn="l" defTabSz="914400" rtl="0" eaLnBrk="1" latinLnBrk="0" hangingPunct="1">
      <a:defRPr sz="2400" kern="1200">
        <a:solidFill>
          <a:schemeClr val="tx1"/>
        </a:solidFill>
        <a:latin typeface="+mn-lt"/>
        <a:ea typeface="+mn-ea"/>
        <a:cs typeface="+mn-cs"/>
      </a:defRPr>
    </a:lvl3pPr>
    <a:lvl4pPr marL="1371600" algn="l" defTabSz="914400" rtl="0" eaLnBrk="1" latinLnBrk="0" hangingPunct="1">
      <a:defRPr sz="2400" kern="1200">
        <a:solidFill>
          <a:schemeClr val="tx1"/>
        </a:solidFill>
        <a:latin typeface="+mn-lt"/>
        <a:ea typeface="+mn-ea"/>
        <a:cs typeface="+mn-cs"/>
      </a:defRPr>
    </a:lvl4pPr>
    <a:lvl5pPr marL="1828800" algn="l" defTabSz="914400" rtl="0" eaLnBrk="1" latinLnBrk="0" hangingPunct="1">
      <a:defRPr sz="2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PowerPoint presentation contains mathematical equations, you may need to check that your computer has the following installed:</a:t>
            </a:r>
          </a:p>
          <a:p>
            <a:r>
              <a:rPr lang="en-US" dirty="0"/>
              <a:t>1) </a:t>
            </a:r>
            <a:r>
              <a:rPr lang="en-US" dirty="0" err="1"/>
              <a:t>MathType</a:t>
            </a:r>
            <a:r>
              <a:rPr lang="en-US" dirty="0"/>
              <a:t> Plugin</a:t>
            </a:r>
          </a:p>
          <a:p>
            <a:r>
              <a:rPr lang="en-US" dirty="0"/>
              <a:t>2) Math Player (free versions available)</a:t>
            </a:r>
          </a:p>
          <a:p>
            <a:r>
              <a:rPr lang="en-US" dirty="0"/>
              <a:t>3) NVDA Reader (free versions available)</a:t>
            </a:r>
          </a:p>
          <a:p>
            <a:endParaRPr lang="en-US" baseline="0"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3236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which one they would pick. They should answer that they don’t have enough information yet, and they don’t. Ask what information is missing for them to make a good choice. They should say that they don’t know how much it costs to commute. They will probably also say that they need to know how much income they have. Tell them to assume that all 4 apartments are affordable—now we are just focused on costs. They might also say they don’t know enough about where the apartments are located, amenities, etc. Again, tell them that for right now, we’re just focused on costs.</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41018564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Before showing students the list, ask them to identify the costs of commuting. Tell them that you’re going to focus on one—the opportunity cost of the time involved in commuting. This is how much they would have to be paid to spend an hour commuting rather than doing something else with that hour. Solicit what their opportunity cost would be. Ask them why some students have a lower opportunity cost than others do.</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9705852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them you’re now ready to present the total costs of each apartment option. Looking at total costs, the Far apartment has the lowest costs.</a:t>
            </a:r>
          </a:p>
          <a:p>
            <a:endParaRPr lang="en-US" dirty="0"/>
          </a:p>
          <a:p>
            <a:r>
              <a:rPr lang="en-US" dirty="0"/>
              <a:t>The same information can be presented in a graph…</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6213897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is the same information as in the previous slide, just presented graphically instead of in a table. We are looking for the apartment with the lowest cost.</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23391471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609922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4439796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that the focus in marginal analysis is “how much more (or less) this option costs, compared to another one.”</a:t>
            </a:r>
          </a:p>
          <a:p>
            <a:r>
              <a:rPr lang="en-US" dirty="0"/>
              <a:t>From the table above, the marginal cost of the commute is going to be the same: how much more does it cost me to commute from a close apartment, compared to a very close apartment? $50.  How much more does it cost to commute from a far apartment compared to a close apartment? $50.</a:t>
            </a:r>
          </a:p>
          <a:p>
            <a:endParaRPr lang="en-US" dirty="0"/>
          </a:p>
          <a:p>
            <a:r>
              <a:rPr lang="en-US" dirty="0"/>
              <a:t>Looking at the net benefits, then: </a:t>
            </a:r>
          </a:p>
          <a:p>
            <a:r>
              <a:rPr lang="en-US" dirty="0"/>
              <a:t>Should your choice change from a very close, to a close apartment? It would cost $50 more in commuting, but you would save $90 on rent, so yes—you would save $40.</a:t>
            </a:r>
          </a:p>
          <a:p>
            <a:r>
              <a:rPr lang="en-US" dirty="0"/>
              <a:t>Should your choice change from a close apartment to a far apartment? It would cost $50 more in commuting, but you would save $60 on rent, so yes again—you would save $10.</a:t>
            </a:r>
          </a:p>
          <a:p>
            <a:r>
              <a:rPr lang="en-US" dirty="0"/>
              <a:t>Should your choice change from a far apartment to a very far apartment? It would cost $50 more in commuting, but you would save $30 on rent, so no—you would be losing $20. </a:t>
            </a:r>
          </a:p>
          <a:p>
            <a:r>
              <a:rPr lang="en-US" dirty="0"/>
              <a:t>As in the total analysis, the best choice is the far apartment.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p14="http://schemas.microsoft.com/office/powerpoint/2010/main" val="19710577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Point out to students that regardless of which approach is used—optimization in levels or in differences—it leads to the same outcome.</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p14="http://schemas.microsoft.com/office/powerpoint/2010/main" val="2870674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349127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48880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20039619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how many of them make the best choice in every situation. Ask them, why not?</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2333382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have limited information available to them and information is costly to obtain. Sometimes there is so much information surrounding a choice that it’s difficult to know where to begin in sorting through it. And if you don’t have experience in dealing with a given situation, you may not be able to put whatever information you do have to good use.</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p14="http://schemas.microsoft.com/office/powerpoint/2010/main" val="2124572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think about a choice they have made recently. How did they arrive at that choice? What kinds of factors did they think about? Try to categorize them into the “total” or “marginal” bucket.</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33049428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Tell students to imagine that they have just graduated from college and have accepted a job in the center of a large city. Now they need to decide where to live. There are four general apartment options, varying by how far away they are from your job and the cost.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703171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Ask students to think about a choice they have made recently. How did they arrive at that choice? What kinds of factors did they think about? Try to categorize them into the “total” or “marginal” bucket.</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24992886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a:prstGeom prst="rect">
            <a:avLst/>
          </a:prstGeo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4" name="TextBox 13"/>
          <p:cNvSpPr txBox="1"/>
          <p:nvPr userDrawn="1"/>
        </p:nvSpPr>
        <p:spPr>
          <a:xfrm>
            <a:off x="2667000" y="6428601"/>
            <a:ext cx="62484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3/13/20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2" name="TextBox 11"/>
          <p:cNvSpPr txBox="1"/>
          <p:nvPr userDrawn="1"/>
        </p:nvSpPr>
        <p:spPr>
          <a:xfrm>
            <a:off x="2667000" y="6428601"/>
            <a:ext cx="62484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a:prstGeom prst="rect">
            <a:avLst/>
          </a:prstGeo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a:prstGeom prst="rect">
            <a:avLst/>
          </a:prstGeo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a:prstGeom prst="rect">
            <a:avLst/>
          </a:prstGeo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2" name="TextBox 11"/>
          <p:cNvSpPr txBox="1"/>
          <p:nvPr userDrawn="1"/>
        </p:nvSpPr>
        <p:spPr>
          <a:xfrm>
            <a:off x="2743200" y="6425685"/>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a:prstGeom prst="rect">
            <a:avLst/>
          </a:prstGeo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a:prstGeom prst="rect">
            <a:avLst/>
          </a:prstGeo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a:prstGeom prst="rect">
            <a:avLst/>
          </a:prstGeo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7" name="TextBox 16"/>
          <p:cNvSpPr txBox="1"/>
          <p:nvPr userDrawn="1"/>
        </p:nvSpPr>
        <p:spPr>
          <a:xfrm>
            <a:off x="2743200" y="6428601"/>
            <a:ext cx="60960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a:prstGeom prst="rect">
            <a:avLst/>
          </a:prstGeo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a:prstGeom prst="rect">
            <a:avLst/>
          </a:prstGeo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11" name="Content Placeholder 10"/>
          <p:cNvSpPr>
            <a:spLocks noGrp="1"/>
          </p:cNvSpPr>
          <p:nvPr>
            <p:ph sz="quarter" idx="10"/>
          </p:nvPr>
        </p:nvSpPr>
        <p:spPr>
          <a:xfrm>
            <a:off x="762000" y="1524000"/>
            <a:ext cx="2362200" cy="381000"/>
          </a:xfrm>
          <a:prstGeom prst="rect">
            <a:avLst/>
          </a:prstGeom>
        </p:spPr>
        <p:txBody>
          <a:bodyPr/>
          <a:lstStyle/>
          <a:p>
            <a:pPr lvl="0"/>
            <a:endParaRPr lang="en-US" dirty="0"/>
          </a:p>
        </p:txBody>
      </p:sp>
      <p:sp>
        <p:nvSpPr>
          <p:cNvPr id="13" name="Content Placeholder 12"/>
          <p:cNvSpPr>
            <a:spLocks noGrp="1"/>
          </p:cNvSpPr>
          <p:nvPr>
            <p:ph sz="quarter" idx="11" hasCustomPrompt="1"/>
          </p:nvPr>
        </p:nvSpPr>
        <p:spPr>
          <a:xfrm>
            <a:off x="3429000" y="1371600"/>
            <a:ext cx="1752600" cy="533400"/>
          </a:xfrm>
          <a:prstGeom prst="rect">
            <a:avLst/>
          </a:prstGeom>
        </p:spPr>
        <p:txBody>
          <a:bodyPr/>
          <a:lstStyle/>
          <a:p>
            <a:pPr lvl="0"/>
            <a:r>
              <a:rPr lang="en-US" dirty="0"/>
              <a:t>level</a:t>
            </a:r>
          </a:p>
        </p:txBody>
      </p:sp>
      <p:sp>
        <p:nvSpPr>
          <p:cNvPr id="15" name="Content Placeholder 14"/>
          <p:cNvSpPr>
            <a:spLocks noGrp="1"/>
          </p:cNvSpPr>
          <p:nvPr>
            <p:ph sz="quarter" idx="12" hasCustomPrompt="1"/>
          </p:nvPr>
        </p:nvSpPr>
        <p:spPr>
          <a:xfrm>
            <a:off x="5486400" y="1524000"/>
            <a:ext cx="1828800" cy="304800"/>
          </a:xfrm>
          <a:prstGeom prst="rect">
            <a:avLst/>
          </a:prstGeom>
        </p:spPr>
        <p:txBody>
          <a:bodyPr/>
          <a:lstStyle/>
          <a:p>
            <a:pPr lvl="0"/>
            <a:r>
              <a:rPr lang="en-US" dirty="0"/>
              <a:t>level</a:t>
            </a:r>
          </a:p>
        </p:txBody>
      </p:sp>
      <p:sp>
        <p:nvSpPr>
          <p:cNvPr id="17" name="Content Placeholder 16"/>
          <p:cNvSpPr>
            <a:spLocks noGrp="1"/>
          </p:cNvSpPr>
          <p:nvPr>
            <p:ph sz="quarter" idx="13"/>
          </p:nvPr>
        </p:nvSpPr>
        <p:spPr>
          <a:xfrm>
            <a:off x="6858000" y="1905000"/>
            <a:ext cx="1752600" cy="457200"/>
          </a:xfrm>
          <a:prstGeom prst="rect">
            <a:avLst/>
          </a:prstGeom>
        </p:spPr>
        <p:txBody>
          <a:bodyPr/>
          <a:lstStyle/>
          <a:p>
            <a:pPr lvl="0"/>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a:prstGeom prst="rect">
            <a:avLst/>
          </a:prstGeo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3/13/20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5" name="TextBox 14"/>
          <p:cNvSpPr txBox="1"/>
          <p:nvPr userDrawn="1"/>
        </p:nvSpPr>
        <p:spPr>
          <a:xfrm>
            <a:off x="2667000" y="6428601"/>
            <a:ext cx="63246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a:prstGeom prst="rect">
            <a:avLst/>
          </a:prstGeo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a:prstGeom prst="rect">
            <a:avLst/>
          </a:prstGeo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a:prstGeom prst="rect">
            <a:avLst/>
          </a:prstGeo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3/13/20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3/13/20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8" name="TextBox 7"/>
          <p:cNvSpPr txBox="1"/>
          <p:nvPr userDrawn="1"/>
        </p:nvSpPr>
        <p:spPr>
          <a:xfrm>
            <a:off x="2743200" y="6425685"/>
            <a:ext cx="6172200" cy="276999"/>
          </a:xfrm>
          <a:prstGeom prst="rect">
            <a:avLst/>
          </a:prstGeom>
          <a:noFill/>
        </p:spPr>
        <p:txBody>
          <a:bodyPr wrap="square" rtlCol="0">
            <a:spAutoFit/>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altLang="en-US" sz="3600" dirty="0" err="1"/>
              <a:t>Makroiktisat</a:t>
            </a:r>
            <a:endParaRPr lang="en-IN" sz="3600" dirty="0"/>
          </a:p>
        </p:txBody>
      </p:sp>
      <p:sp>
        <p:nvSpPr>
          <p:cNvPr id="3" name="Text Placeholder 2"/>
          <p:cNvSpPr>
            <a:spLocks noGrp="1"/>
          </p:cNvSpPr>
          <p:nvPr>
            <p:ph type="body" sz="quarter" idx="13"/>
          </p:nvPr>
        </p:nvSpPr>
        <p:spPr/>
        <p:txBody>
          <a:bodyPr/>
          <a:lstStyle/>
          <a:p>
            <a:r>
              <a:rPr lang="en-US" sz="2400" dirty="0" err="1">
                <a:latin typeface="Times New Roman" panose="02020603050405020304" pitchFamily="18" charset="0"/>
                <a:cs typeface="Times New Roman" panose="02020603050405020304" pitchFamily="18" charset="0"/>
              </a:rPr>
              <a:t>Acemoğlu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vd</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İkinci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basım</a:t>
            </a:r>
            <a:r>
              <a:rPr lang="en-US" sz="2400" dirty="0">
                <a:latin typeface="Times New Roman" panose="02020603050405020304" pitchFamily="18" charset="0"/>
                <a:cs typeface="Times New Roman" panose="02020603050405020304" pitchFamily="18" charset="0"/>
              </a:rPr>
              <a:t>)</a:t>
            </a:r>
          </a:p>
        </p:txBody>
      </p:sp>
      <p:sp>
        <p:nvSpPr>
          <p:cNvPr id="4" name="Text Placeholder 3"/>
          <p:cNvSpPr>
            <a:spLocks noGrp="1"/>
          </p:cNvSpPr>
          <p:nvPr>
            <p:ph type="body" sz="quarter" idx="14"/>
          </p:nvPr>
        </p:nvSpPr>
        <p:spPr>
          <a:xfrm>
            <a:off x="5029200" y="2438400"/>
            <a:ext cx="3657600" cy="762000"/>
          </a:xfrm>
        </p:spPr>
        <p:txBody>
          <a:bodyPr/>
          <a:lstStyle/>
          <a:p>
            <a:pPr algn="ctr"/>
            <a:r>
              <a:rPr lang="en-US" sz="4000" b="1" dirty="0" err="1">
                <a:latin typeface="+mj-lt"/>
                <a:cs typeface="Times New Roman" pitchFamily="18" charset="0"/>
              </a:rPr>
              <a:t>Bölüm</a:t>
            </a:r>
            <a:r>
              <a:rPr lang="en-US" sz="4000" b="1" dirty="0">
                <a:effectLst>
                  <a:outerShdw blurRad="50800" dist="38100" dir="2700000" algn="tl" rotWithShape="0">
                    <a:prstClr val="black">
                      <a:alpha val="40000"/>
                    </a:prstClr>
                  </a:outerShdw>
                </a:effectLst>
                <a:latin typeface="+mj-lt"/>
                <a:cs typeface="Times New Roman" pitchFamily="18" charset="0"/>
              </a:rPr>
              <a:t> </a:t>
            </a:r>
            <a:r>
              <a:rPr lang="en-US" sz="4000" b="1" dirty="0">
                <a:latin typeface="+mj-lt"/>
                <a:cs typeface="Times New Roman" pitchFamily="18" charset="0"/>
              </a:rPr>
              <a:t>3</a:t>
            </a:r>
          </a:p>
        </p:txBody>
      </p:sp>
      <p:sp>
        <p:nvSpPr>
          <p:cNvPr id="5" name="Text Placeholder 4"/>
          <p:cNvSpPr>
            <a:spLocks noGrp="1"/>
          </p:cNvSpPr>
          <p:nvPr>
            <p:ph type="body" sz="quarter" idx="15"/>
          </p:nvPr>
        </p:nvSpPr>
        <p:spPr>
          <a:xfrm>
            <a:off x="5029200" y="3200401"/>
            <a:ext cx="3657600" cy="1905000"/>
          </a:xfrm>
        </p:spPr>
        <p:txBody>
          <a:bodyPr/>
          <a:lstStyle/>
          <a:p>
            <a:pPr algn="ctr"/>
            <a:r>
              <a:rPr lang="en-US" sz="3600" dirty="0" err="1">
                <a:cs typeface="Times New Roman" pitchFamily="18" charset="0"/>
              </a:rPr>
              <a:t>Optimizasyon</a:t>
            </a:r>
            <a:endParaRPr lang="en-US" sz="3600" dirty="0">
              <a:cs typeface="Times New Roman" pitchFamily="18" charset="0"/>
            </a:endParaRPr>
          </a:p>
        </p:txBody>
      </p:sp>
    </p:spTree>
    <p:extLst>
      <p:ext uri="{BB962C8B-B14F-4D97-AF65-F5344CB8AC3E}">
        <p14:creationId xmlns:p14="http://schemas.microsoft.com/office/powerpoint/2010/main" val="337217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304800" y="304800"/>
            <a:ext cx="8229600" cy="1097280"/>
          </a:xfrm>
        </p:spPr>
        <p:txBody>
          <a:bodyPr/>
          <a:lstStyle/>
          <a:p>
            <a:r>
              <a:rPr lang="en-US" sz="3600" dirty="0" err="1"/>
              <a:t>Eniyileme</a:t>
            </a:r>
            <a:r>
              <a:rPr lang="en-US" sz="3600" dirty="0"/>
              <a:t> </a:t>
            </a:r>
            <a:r>
              <a:rPr lang="en-US" sz="3600" dirty="0" err="1"/>
              <a:t>örneği</a:t>
            </a:r>
            <a:endParaRPr lang="en-US" sz="3600" b="0" dirty="0">
              <a:solidFill>
                <a:srgbClr val="000000"/>
              </a:solidFill>
            </a:endParaRPr>
          </a:p>
        </p:txBody>
      </p:sp>
      <p:sp>
        <p:nvSpPr>
          <p:cNvPr id="4" name="Content Placeholder 3"/>
          <p:cNvSpPr>
            <a:spLocks noGrp="1"/>
          </p:cNvSpPr>
          <p:nvPr>
            <p:ph idx="1"/>
          </p:nvPr>
        </p:nvSpPr>
        <p:spPr>
          <a:xfrm>
            <a:off x="304800" y="1600201"/>
            <a:ext cx="8382000" cy="1219200"/>
          </a:xfrm>
          <a:prstGeom prst="rect">
            <a:avLst/>
          </a:prstGeom>
        </p:spPr>
        <p:txBody>
          <a:bodyPr/>
          <a:lstStyle/>
          <a:p>
            <a:pPr marL="0" indent="0">
              <a:buNone/>
            </a:pPr>
            <a:endParaRPr lang="en-US" sz="2400" dirty="0">
              <a:cs typeface="Times New Roman"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3740172144"/>
              </p:ext>
            </p:extLst>
          </p:nvPr>
        </p:nvGraphicFramePr>
        <p:xfrm>
          <a:off x="738821" y="3425678"/>
          <a:ext cx="7666357" cy="2822722"/>
        </p:xfrm>
        <a:graphic>
          <a:graphicData uri="http://schemas.openxmlformats.org/drawingml/2006/table">
            <a:tbl>
              <a:tblPr firstRow="1" bandRow="1">
                <a:tableStyleId>{2D5ABB26-0587-4C30-8999-92F81FD0307C}</a:tableStyleId>
              </a:tblPr>
              <a:tblGrid>
                <a:gridCol w="2284014">
                  <a:extLst>
                    <a:ext uri="{9D8B030D-6E8A-4147-A177-3AD203B41FA5}">
                      <a16:colId xmlns:a16="http://schemas.microsoft.com/office/drawing/2014/main" val="20000"/>
                    </a:ext>
                  </a:extLst>
                </a:gridCol>
                <a:gridCol w="2761677">
                  <a:extLst>
                    <a:ext uri="{9D8B030D-6E8A-4147-A177-3AD203B41FA5}">
                      <a16:colId xmlns:a16="http://schemas.microsoft.com/office/drawing/2014/main" val="20001"/>
                    </a:ext>
                  </a:extLst>
                </a:gridCol>
                <a:gridCol w="2620666">
                  <a:extLst>
                    <a:ext uri="{9D8B030D-6E8A-4147-A177-3AD203B41FA5}">
                      <a16:colId xmlns:a16="http://schemas.microsoft.com/office/drawing/2014/main" val="20002"/>
                    </a:ext>
                  </a:extLst>
                </a:gridCol>
              </a:tblGrid>
              <a:tr h="1124156">
                <a:tc>
                  <a:txBody>
                    <a:bodyPr/>
                    <a:lstStyle/>
                    <a:p>
                      <a:pPr marL="0" marR="0">
                        <a:lnSpc>
                          <a:spcPts val="1100"/>
                        </a:lnSpc>
                        <a:spcBef>
                          <a:spcPts val="5"/>
                        </a:spcBef>
                        <a:spcAft>
                          <a:spcPts val="0"/>
                        </a:spcAft>
                      </a:pPr>
                      <a:r>
                        <a:rPr lang="en-US" sz="2400" b="1" dirty="0">
                          <a:effectLst/>
                        </a:rPr>
                        <a:t> </a:t>
                      </a:r>
                      <a:endParaRPr lang="en-US" sz="2400" b="1" dirty="0">
                        <a:effectLst/>
                        <a:latin typeface="Calibri"/>
                        <a:cs typeface="Times New Roman"/>
                      </a:endParaRPr>
                    </a:p>
                    <a:p>
                      <a:pPr marL="0" marR="0">
                        <a:lnSpc>
                          <a:spcPts val="1100"/>
                        </a:lnSpc>
                        <a:spcBef>
                          <a:spcPts val="5"/>
                        </a:spcBef>
                        <a:spcAft>
                          <a:spcPts val="0"/>
                        </a:spcAft>
                      </a:pPr>
                      <a:r>
                        <a:rPr lang="en-US" sz="2400" b="1" dirty="0" err="1">
                          <a:effectLst/>
                          <a:latin typeface="Calibri"/>
                          <a:cs typeface="Times New Roman"/>
                        </a:rPr>
                        <a:t>Daireler</a:t>
                      </a:r>
                      <a:endParaRPr lang="en-US" sz="2400" b="1" dirty="0">
                        <a:effectLst/>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201930" marR="189230" algn="ctr">
                        <a:lnSpc>
                          <a:spcPct val="115000"/>
                        </a:lnSpc>
                        <a:spcBef>
                          <a:spcPts val="105"/>
                        </a:spcBef>
                        <a:spcAft>
                          <a:spcPts val="0"/>
                        </a:spcAft>
                      </a:pPr>
                      <a:r>
                        <a:rPr lang="en-US" sz="2400" b="1" dirty="0" err="1">
                          <a:effectLst/>
                        </a:rPr>
                        <a:t>Ulaşım</a:t>
                      </a:r>
                      <a:r>
                        <a:rPr lang="en-US" sz="2400" b="1" dirty="0">
                          <a:effectLst/>
                        </a:rPr>
                        <a:t> </a:t>
                      </a:r>
                      <a:r>
                        <a:rPr lang="en-US" sz="2400" b="1" dirty="0" err="1">
                          <a:effectLst/>
                        </a:rPr>
                        <a:t>süresi</a:t>
                      </a:r>
                      <a:endParaRPr lang="en-US" sz="2400" b="1" dirty="0">
                        <a:effectLst/>
                      </a:endParaRPr>
                    </a:p>
                    <a:p>
                      <a:pPr marL="276860" marR="264160" algn="ctr">
                        <a:lnSpc>
                          <a:spcPct val="115000"/>
                        </a:lnSpc>
                        <a:spcBef>
                          <a:spcPts val="80"/>
                        </a:spcBef>
                        <a:spcAft>
                          <a:spcPts val="0"/>
                        </a:spcAft>
                      </a:pPr>
                      <a:r>
                        <a:rPr lang="en-US" sz="2400" b="1" dirty="0">
                          <a:effectLst/>
                        </a:rPr>
                        <a:t>(</a:t>
                      </a:r>
                      <a:r>
                        <a:rPr lang="en-US" sz="2400" b="1" dirty="0" err="1">
                          <a:effectLst/>
                        </a:rPr>
                        <a:t>saat</a:t>
                      </a:r>
                      <a:r>
                        <a:rPr lang="en-US" sz="2400" b="1" dirty="0">
                          <a:effectLst/>
                        </a:rPr>
                        <a:t>/ay)</a:t>
                      </a:r>
                      <a:endParaRPr lang="en-US" sz="2400" b="1"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83235" marR="177800" algn="ctr">
                        <a:lnSpc>
                          <a:spcPct val="115000"/>
                        </a:lnSpc>
                        <a:spcBef>
                          <a:spcPts val="105"/>
                        </a:spcBef>
                        <a:spcAft>
                          <a:spcPts val="0"/>
                        </a:spcAft>
                      </a:pPr>
                      <a:r>
                        <a:rPr lang="en-US" sz="2400" b="1" dirty="0">
                          <a:effectLst/>
                        </a:rPr>
                        <a:t>Kira</a:t>
                      </a:r>
                    </a:p>
                    <a:p>
                      <a:pPr marL="361315" marR="55880" algn="ctr">
                        <a:lnSpc>
                          <a:spcPct val="115000"/>
                        </a:lnSpc>
                        <a:spcBef>
                          <a:spcPts val="80"/>
                        </a:spcBef>
                        <a:spcAft>
                          <a:spcPts val="0"/>
                        </a:spcAft>
                      </a:pPr>
                      <a:r>
                        <a:rPr lang="en-US" sz="2400" b="1" dirty="0">
                          <a:effectLst/>
                        </a:rPr>
                        <a:t>($/ay)</a:t>
                      </a:r>
                      <a:endParaRPr lang="en-US" sz="2400" b="1"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30127">
                <a:tc>
                  <a:txBody>
                    <a:bodyPr/>
                    <a:lstStyle/>
                    <a:p>
                      <a:pPr marL="90170" marR="0" algn="ctr">
                        <a:lnSpc>
                          <a:spcPct val="115000"/>
                        </a:lnSpc>
                        <a:spcBef>
                          <a:spcPts val="220"/>
                        </a:spcBef>
                        <a:spcAft>
                          <a:spcPts val="0"/>
                        </a:spcAft>
                      </a:pPr>
                      <a:r>
                        <a:rPr lang="en-US" sz="2000" spc="-45" dirty="0" err="1">
                          <a:effectLst/>
                          <a:latin typeface="Calibri"/>
                          <a:ea typeface="Calibri"/>
                          <a:cs typeface="Times New Roman"/>
                        </a:rPr>
                        <a:t>Çok</a:t>
                      </a:r>
                      <a:r>
                        <a:rPr lang="en-US" sz="2000" spc="-45" dirty="0">
                          <a:effectLst/>
                          <a:latin typeface="Calibri"/>
                          <a:ea typeface="Calibri"/>
                          <a:cs typeface="Times New Roman"/>
                        </a:rPr>
                        <a:t> </a:t>
                      </a:r>
                      <a:r>
                        <a:rPr lang="en-US" sz="2000" spc="-45" dirty="0" err="1">
                          <a:effectLst/>
                          <a:latin typeface="Calibri"/>
                          <a:ea typeface="Calibri"/>
                          <a:cs typeface="Times New Roman"/>
                        </a:rPr>
                        <a:t>yakın</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2755" marR="398780" algn="ctr">
                        <a:lnSpc>
                          <a:spcPct val="115000"/>
                        </a:lnSpc>
                        <a:spcBef>
                          <a:spcPts val="220"/>
                        </a:spcBef>
                        <a:spcAft>
                          <a:spcPts val="0"/>
                        </a:spcAft>
                      </a:pPr>
                      <a:r>
                        <a:rPr lang="en-US" sz="2000" dirty="0">
                          <a:effectLst/>
                        </a:rPr>
                        <a:t>5 </a:t>
                      </a:r>
                      <a:r>
                        <a:rPr lang="en-US" sz="2000" dirty="0" err="1">
                          <a:effectLst/>
                        </a:rPr>
                        <a:t>saat</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215" marR="0" algn="ctr">
                        <a:lnSpc>
                          <a:spcPct val="115000"/>
                        </a:lnSpc>
                        <a:spcBef>
                          <a:spcPts val="220"/>
                        </a:spcBef>
                        <a:spcAft>
                          <a:spcPts val="0"/>
                        </a:spcAft>
                      </a:pPr>
                      <a:r>
                        <a:rPr lang="en-US" sz="2000" dirty="0">
                          <a:effectLst/>
                        </a:rPr>
                        <a:t>$1,180</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2813">
                <a:tc>
                  <a:txBody>
                    <a:bodyPr/>
                    <a:lstStyle/>
                    <a:p>
                      <a:pPr marL="90170" marR="0" algn="ctr">
                        <a:lnSpc>
                          <a:spcPct val="115000"/>
                        </a:lnSpc>
                        <a:spcBef>
                          <a:spcPts val="195"/>
                        </a:spcBef>
                        <a:spcAft>
                          <a:spcPts val="0"/>
                        </a:spcAft>
                      </a:pPr>
                      <a:r>
                        <a:rPr lang="en-US" sz="2000" dirty="0" err="1">
                          <a:effectLst/>
                        </a:rPr>
                        <a:t>Yakın</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01955" marR="389255" algn="ctr">
                        <a:lnSpc>
                          <a:spcPct val="115000"/>
                        </a:lnSpc>
                        <a:spcBef>
                          <a:spcPts val="195"/>
                        </a:spcBef>
                        <a:spcAft>
                          <a:spcPts val="0"/>
                        </a:spcAft>
                      </a:pPr>
                      <a:r>
                        <a:rPr lang="en-US" sz="2000" dirty="0">
                          <a:effectLst/>
                        </a:rPr>
                        <a:t>10 </a:t>
                      </a:r>
                      <a:r>
                        <a:rPr lang="en-US" sz="2000" dirty="0" err="1">
                          <a:effectLst/>
                        </a:rPr>
                        <a:t>saat</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215" marR="0" algn="ctr">
                        <a:lnSpc>
                          <a:spcPct val="115000"/>
                        </a:lnSpc>
                        <a:spcBef>
                          <a:spcPts val="195"/>
                        </a:spcBef>
                        <a:spcAft>
                          <a:spcPts val="0"/>
                        </a:spcAft>
                      </a:pPr>
                      <a:r>
                        <a:rPr lang="en-US" sz="2000" dirty="0">
                          <a:effectLst/>
                        </a:rPr>
                        <a:t>$1,090</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22813">
                <a:tc>
                  <a:txBody>
                    <a:bodyPr/>
                    <a:lstStyle/>
                    <a:p>
                      <a:pPr marL="90170" marR="0" algn="ctr">
                        <a:lnSpc>
                          <a:spcPct val="115000"/>
                        </a:lnSpc>
                        <a:spcBef>
                          <a:spcPts val="195"/>
                        </a:spcBef>
                        <a:spcAft>
                          <a:spcPts val="0"/>
                        </a:spcAft>
                      </a:pPr>
                      <a:r>
                        <a:rPr lang="en-US" sz="2000" dirty="0" err="1">
                          <a:effectLst/>
                        </a:rPr>
                        <a:t>Uzak</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01955" marR="389255" algn="ctr">
                        <a:lnSpc>
                          <a:spcPct val="115000"/>
                        </a:lnSpc>
                        <a:spcBef>
                          <a:spcPts val="195"/>
                        </a:spcBef>
                        <a:spcAft>
                          <a:spcPts val="0"/>
                        </a:spcAft>
                      </a:pPr>
                      <a:r>
                        <a:rPr lang="en-US" sz="2000" dirty="0">
                          <a:effectLst/>
                        </a:rPr>
                        <a:t>15 </a:t>
                      </a:r>
                      <a:r>
                        <a:rPr lang="en-US" sz="2000" dirty="0" err="1">
                          <a:effectLst/>
                        </a:rPr>
                        <a:t>saat</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215" marR="0" algn="ctr">
                        <a:lnSpc>
                          <a:spcPct val="115000"/>
                        </a:lnSpc>
                        <a:spcBef>
                          <a:spcPts val="195"/>
                        </a:spcBef>
                        <a:spcAft>
                          <a:spcPts val="0"/>
                        </a:spcAft>
                      </a:pPr>
                      <a:r>
                        <a:rPr lang="en-US" sz="2000" dirty="0">
                          <a:effectLst/>
                        </a:rPr>
                        <a:t>$1,030</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22813">
                <a:tc>
                  <a:txBody>
                    <a:bodyPr/>
                    <a:lstStyle/>
                    <a:p>
                      <a:pPr marL="90170" marR="0" algn="ctr">
                        <a:lnSpc>
                          <a:spcPct val="115000"/>
                        </a:lnSpc>
                        <a:spcBef>
                          <a:spcPts val="195"/>
                        </a:spcBef>
                        <a:spcAft>
                          <a:spcPts val="0"/>
                        </a:spcAft>
                      </a:pPr>
                      <a:r>
                        <a:rPr lang="en-US" sz="2000" spc="-45" dirty="0" err="1">
                          <a:effectLst/>
                        </a:rPr>
                        <a:t>Çok</a:t>
                      </a:r>
                      <a:r>
                        <a:rPr lang="en-US" sz="2000" spc="-45" dirty="0">
                          <a:effectLst/>
                        </a:rPr>
                        <a:t> </a:t>
                      </a:r>
                      <a:r>
                        <a:rPr lang="en-US" sz="2000" spc="-45" dirty="0" err="1">
                          <a:effectLst/>
                        </a:rPr>
                        <a:t>uzak</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01955" marR="389255" algn="ctr">
                        <a:lnSpc>
                          <a:spcPct val="115000"/>
                        </a:lnSpc>
                        <a:spcBef>
                          <a:spcPts val="195"/>
                        </a:spcBef>
                        <a:spcAft>
                          <a:spcPts val="0"/>
                        </a:spcAft>
                      </a:pPr>
                      <a:r>
                        <a:rPr lang="en-US" sz="2000" dirty="0">
                          <a:effectLst/>
                        </a:rPr>
                        <a:t>20 </a:t>
                      </a:r>
                      <a:r>
                        <a:rPr lang="en-US" sz="2000" dirty="0" err="1">
                          <a:effectLst/>
                        </a:rPr>
                        <a:t>saat</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0215" marR="0" algn="ctr">
                        <a:lnSpc>
                          <a:spcPct val="115000"/>
                        </a:lnSpc>
                        <a:spcBef>
                          <a:spcPts val="195"/>
                        </a:spcBef>
                        <a:spcAft>
                          <a:spcPts val="0"/>
                        </a:spcAft>
                      </a:pPr>
                      <a:r>
                        <a:rPr lang="en-US" sz="2000" dirty="0">
                          <a:effectLst/>
                        </a:rPr>
                        <a:t>$1,000</a:t>
                      </a:r>
                      <a:endParaRPr lang="en-US" sz="2800" dirty="0">
                        <a:effectLst/>
                        <a:latin typeface="Calibri"/>
                        <a:ea typeface="Calibri"/>
                        <a:cs typeface="Times New Roman"/>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490109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t>Eniyileme</a:t>
            </a:r>
            <a:r>
              <a:rPr lang="en-US" sz="3600" dirty="0"/>
              <a:t> </a:t>
            </a:r>
            <a:r>
              <a:rPr lang="en-US" sz="3600" dirty="0" err="1"/>
              <a:t>örneği</a:t>
            </a:r>
            <a:endParaRPr lang="en-IN" dirty="0"/>
          </a:p>
        </p:txBody>
      </p:sp>
      <p:sp>
        <p:nvSpPr>
          <p:cNvPr id="3" name="Content Placeholder 2"/>
          <p:cNvSpPr>
            <a:spLocks noGrp="1"/>
          </p:cNvSpPr>
          <p:nvPr>
            <p:ph idx="1"/>
          </p:nvPr>
        </p:nvSpPr>
        <p:spPr>
          <a:prstGeom prst="rect">
            <a:avLst/>
          </a:prstGeom>
        </p:spPr>
        <p:txBody>
          <a:bodyPr>
            <a:noAutofit/>
          </a:bodyPr>
          <a:lstStyle/>
          <a:p>
            <a:pPr marL="0" indent="0">
              <a:buNone/>
            </a:pPr>
            <a:r>
              <a:rPr lang="en-US" sz="2800" dirty="0" err="1">
                <a:cs typeface="Times New Roman" pitchFamily="18" charset="0"/>
              </a:rPr>
              <a:t>Uzak</a:t>
            </a:r>
            <a:r>
              <a:rPr lang="en-US" sz="2800" dirty="0">
                <a:cs typeface="Times New Roman" pitchFamily="18" charset="0"/>
              </a:rPr>
              <a:t> </a:t>
            </a:r>
            <a:r>
              <a:rPr lang="en-US" sz="2800" dirty="0" err="1">
                <a:cs typeface="Times New Roman" pitchFamily="18" charset="0"/>
              </a:rPr>
              <a:t>olmasının</a:t>
            </a:r>
            <a:r>
              <a:rPr lang="en-US" sz="2800" dirty="0">
                <a:cs typeface="Times New Roman" pitchFamily="18" charset="0"/>
              </a:rPr>
              <a:t> </a:t>
            </a:r>
            <a:r>
              <a:rPr lang="en-US" sz="2800" dirty="0" err="1">
                <a:cs typeface="Times New Roman" pitchFamily="18" charset="0"/>
              </a:rPr>
              <a:t>maliyeti</a:t>
            </a:r>
            <a:r>
              <a:rPr lang="en-US" sz="2800" dirty="0">
                <a:cs typeface="Times New Roman" pitchFamily="18" charset="0"/>
              </a:rPr>
              <a:t> </a:t>
            </a:r>
            <a:r>
              <a:rPr lang="en-US" sz="2800" dirty="0" err="1">
                <a:cs typeface="Times New Roman" pitchFamily="18" charset="0"/>
              </a:rPr>
              <a:t>nelere</a:t>
            </a:r>
            <a:r>
              <a:rPr lang="en-US" sz="2800" dirty="0">
                <a:cs typeface="Times New Roman" pitchFamily="18" charset="0"/>
              </a:rPr>
              <a:t> </a:t>
            </a:r>
            <a:r>
              <a:rPr lang="en-US" sz="2800" dirty="0" err="1">
                <a:cs typeface="Times New Roman" pitchFamily="18" charset="0"/>
              </a:rPr>
              <a:t>bağılı</a:t>
            </a:r>
            <a:r>
              <a:rPr lang="en-US" sz="2800" dirty="0">
                <a:cs typeface="Times New Roman" pitchFamily="18" charset="0"/>
              </a:rPr>
              <a:t>?</a:t>
            </a:r>
          </a:p>
          <a:p>
            <a:pPr marL="571500" indent="-571500"/>
            <a:r>
              <a:rPr lang="en-US" sz="2800" dirty="0" err="1">
                <a:cs typeface="Times New Roman" pitchFamily="18" charset="0"/>
              </a:rPr>
              <a:t>Toplu</a:t>
            </a:r>
            <a:r>
              <a:rPr lang="en-US" sz="2800" dirty="0">
                <a:cs typeface="Times New Roman" pitchFamily="18" charset="0"/>
              </a:rPr>
              <a:t> </a:t>
            </a:r>
            <a:r>
              <a:rPr lang="en-US" sz="2800" dirty="0" err="1">
                <a:cs typeface="Times New Roman" pitchFamily="18" charset="0"/>
              </a:rPr>
              <a:t>taşımın</a:t>
            </a:r>
            <a:r>
              <a:rPr lang="en-US" sz="2800" dirty="0">
                <a:cs typeface="Times New Roman" pitchFamily="18" charset="0"/>
              </a:rPr>
              <a:t> </a:t>
            </a:r>
            <a:r>
              <a:rPr lang="en-US" sz="2800" dirty="0" err="1">
                <a:cs typeface="Times New Roman" pitchFamily="18" charset="0"/>
              </a:rPr>
              <a:t>varlığı</a:t>
            </a:r>
            <a:endParaRPr lang="en-US" sz="2800" dirty="0">
              <a:cs typeface="Times New Roman" pitchFamily="18" charset="0"/>
            </a:endParaRPr>
          </a:p>
          <a:p>
            <a:pPr marL="571500" indent="-571500"/>
            <a:r>
              <a:rPr lang="en-US" sz="2800" dirty="0" err="1">
                <a:cs typeface="Times New Roman" pitchFamily="18" charset="0"/>
              </a:rPr>
              <a:t>Benzin</a:t>
            </a:r>
            <a:endParaRPr lang="en-US" sz="2800" dirty="0">
              <a:cs typeface="Times New Roman" pitchFamily="18" charset="0"/>
            </a:endParaRPr>
          </a:p>
          <a:p>
            <a:pPr marL="571500" indent="-571500"/>
            <a:r>
              <a:rPr lang="en-US" sz="2800" dirty="0">
                <a:cs typeface="Times New Roman" pitchFamily="18" charset="0"/>
              </a:rPr>
              <a:t>Park </a:t>
            </a:r>
            <a:r>
              <a:rPr lang="en-US" sz="2800" dirty="0" err="1">
                <a:cs typeface="Times New Roman" pitchFamily="18" charset="0"/>
              </a:rPr>
              <a:t>etme</a:t>
            </a:r>
            <a:r>
              <a:rPr lang="en-US" sz="2800" dirty="0">
                <a:cs typeface="Times New Roman" pitchFamily="18" charset="0"/>
              </a:rPr>
              <a:t> </a:t>
            </a:r>
            <a:r>
              <a:rPr lang="en-US" sz="2800" dirty="0" err="1">
                <a:cs typeface="Times New Roman" pitchFamily="18" charset="0"/>
              </a:rPr>
              <a:t>kolaylığı</a:t>
            </a:r>
            <a:endParaRPr lang="en-US" sz="2800" dirty="0">
              <a:cs typeface="Times New Roman" pitchFamily="18" charset="0"/>
            </a:endParaRPr>
          </a:p>
          <a:p>
            <a:pPr marL="571500" indent="-571500"/>
            <a:r>
              <a:rPr lang="en-US" sz="2800" dirty="0" err="1">
                <a:cs typeface="Times New Roman" pitchFamily="18" charset="0"/>
              </a:rPr>
              <a:t>Otomobilin</a:t>
            </a:r>
            <a:r>
              <a:rPr lang="en-US" sz="2800" dirty="0">
                <a:cs typeface="Times New Roman" pitchFamily="18" charset="0"/>
              </a:rPr>
              <a:t> </a:t>
            </a:r>
            <a:r>
              <a:rPr lang="en-US" sz="2800" dirty="0" err="1">
                <a:cs typeface="Times New Roman" pitchFamily="18" charset="0"/>
              </a:rPr>
              <a:t>yıpranması</a:t>
            </a:r>
            <a:endParaRPr lang="en-US" sz="2800" dirty="0">
              <a:cs typeface="Times New Roman" pitchFamily="18" charset="0"/>
            </a:endParaRPr>
          </a:p>
          <a:p>
            <a:pPr marL="571500" indent="-571500"/>
            <a:r>
              <a:rPr lang="en-US" sz="2800" b="1" dirty="0" err="1">
                <a:cs typeface="Times New Roman" pitchFamily="18" charset="0"/>
              </a:rPr>
              <a:t>Zamanın</a:t>
            </a:r>
            <a:r>
              <a:rPr lang="en-US" sz="2800" b="1" dirty="0">
                <a:cs typeface="Times New Roman" pitchFamily="18" charset="0"/>
              </a:rPr>
              <a:t> </a:t>
            </a:r>
            <a:r>
              <a:rPr lang="en-US" sz="2800" b="1" dirty="0" err="1">
                <a:cs typeface="Times New Roman" pitchFamily="18" charset="0"/>
              </a:rPr>
              <a:t>fırsat</a:t>
            </a:r>
            <a:r>
              <a:rPr lang="en-US" sz="2800" b="1" dirty="0">
                <a:cs typeface="Times New Roman" pitchFamily="18" charset="0"/>
              </a:rPr>
              <a:t> </a:t>
            </a:r>
            <a:r>
              <a:rPr lang="en-US" sz="2800" b="1" dirty="0" err="1">
                <a:cs typeface="Times New Roman" pitchFamily="18" charset="0"/>
              </a:rPr>
              <a:t>maliyeti</a:t>
            </a:r>
            <a:endParaRPr lang="en-US" sz="2800" dirty="0">
              <a:cs typeface="Times New Roman" pitchFamily="18" charset="0"/>
            </a:endParaRPr>
          </a:p>
        </p:txBody>
      </p:sp>
    </p:spTree>
    <p:extLst>
      <p:ext uri="{BB962C8B-B14F-4D97-AF65-F5344CB8AC3E}">
        <p14:creationId xmlns:p14="http://schemas.microsoft.com/office/powerpoint/2010/main" val="3604442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a:t>Eniyileme</a:t>
            </a:r>
            <a:r>
              <a:rPr lang="en-US" sz="3600" dirty="0"/>
              <a:t> </a:t>
            </a:r>
            <a:r>
              <a:rPr lang="en-US" sz="3600" dirty="0" err="1"/>
              <a:t>örneği</a:t>
            </a:r>
            <a:endParaRPr lang="en-US" sz="3600" b="0" dirty="0">
              <a:solidFill>
                <a:srgbClr val="000000"/>
              </a:solidFill>
              <a:cs typeface="Times New Roman"/>
            </a:endParaRPr>
          </a:p>
        </p:txBody>
      </p:sp>
      <p:sp>
        <p:nvSpPr>
          <p:cNvPr id="3" name="Content Placeholder 2"/>
          <p:cNvSpPr>
            <a:spLocks noGrp="1"/>
          </p:cNvSpPr>
          <p:nvPr>
            <p:ph idx="1"/>
          </p:nvPr>
        </p:nvSpPr>
        <p:spPr>
          <a:xfrm>
            <a:off x="457200" y="1447800"/>
            <a:ext cx="8229600" cy="1371600"/>
          </a:xfrm>
          <a:prstGeom prst="rect">
            <a:avLst/>
          </a:prstGeom>
        </p:spPr>
        <p:txBody>
          <a:bodyPr>
            <a:noAutofit/>
          </a:bodyPr>
          <a:lstStyle/>
          <a:p>
            <a:pPr marL="0" indent="0">
              <a:buNone/>
            </a:pPr>
            <a:r>
              <a:rPr lang="en-US" sz="2500" dirty="0" err="1">
                <a:solidFill>
                  <a:srgbClr val="000000"/>
                </a:solidFill>
              </a:rPr>
              <a:t>Zamanın</a:t>
            </a:r>
            <a:r>
              <a:rPr lang="en-US" sz="2500" dirty="0">
                <a:solidFill>
                  <a:srgbClr val="000000"/>
                </a:solidFill>
              </a:rPr>
              <a:t> </a:t>
            </a:r>
            <a:r>
              <a:rPr lang="en-US" sz="2500" dirty="0" err="1">
                <a:solidFill>
                  <a:srgbClr val="000000"/>
                </a:solidFill>
              </a:rPr>
              <a:t>fırsat</a:t>
            </a:r>
            <a:r>
              <a:rPr lang="en-US" sz="2500" dirty="0">
                <a:solidFill>
                  <a:srgbClr val="000000"/>
                </a:solidFill>
              </a:rPr>
              <a:t> </a:t>
            </a:r>
            <a:r>
              <a:rPr lang="en-US" sz="2500" dirty="0" err="1">
                <a:solidFill>
                  <a:srgbClr val="000000"/>
                </a:solidFill>
              </a:rPr>
              <a:t>maliyeti</a:t>
            </a:r>
            <a:r>
              <a:rPr lang="en-US" sz="2500" dirty="0">
                <a:solidFill>
                  <a:srgbClr val="000000"/>
                </a:solidFill>
              </a:rPr>
              <a:t> </a:t>
            </a:r>
            <a:r>
              <a:rPr lang="en-US" sz="2500" dirty="0" err="1">
                <a:solidFill>
                  <a:srgbClr val="000000"/>
                </a:solidFill>
              </a:rPr>
              <a:t>üzerine</a:t>
            </a:r>
            <a:r>
              <a:rPr lang="en-US" sz="2500" dirty="0">
                <a:solidFill>
                  <a:srgbClr val="000000"/>
                </a:solidFill>
              </a:rPr>
              <a:t> </a:t>
            </a:r>
            <a:r>
              <a:rPr lang="en-US" sz="2500" dirty="0" err="1">
                <a:solidFill>
                  <a:srgbClr val="000000"/>
                </a:solidFill>
              </a:rPr>
              <a:t>varsayım</a:t>
            </a:r>
            <a:r>
              <a:rPr lang="en-US" sz="2500" dirty="0">
                <a:solidFill>
                  <a:srgbClr val="000000"/>
                </a:solidFill>
              </a:rPr>
              <a:t> $10/</a:t>
            </a:r>
            <a:r>
              <a:rPr lang="en-US" sz="2500" dirty="0" err="1">
                <a:solidFill>
                  <a:srgbClr val="000000"/>
                </a:solidFill>
              </a:rPr>
              <a:t>saat</a:t>
            </a:r>
            <a:endParaRPr lang="en-US" sz="2500" dirty="0">
              <a:cs typeface="Times New Roman" pitchFamily="18" charset="0"/>
            </a:endParaRPr>
          </a:p>
        </p:txBody>
      </p:sp>
      <p:sp>
        <p:nvSpPr>
          <p:cNvPr id="4" name="Content Placeholder 3"/>
          <p:cNvSpPr>
            <a:spLocks noGrp="1"/>
          </p:cNvSpPr>
          <p:nvPr>
            <p:ph idx="13"/>
          </p:nvPr>
        </p:nvSpPr>
        <p:spPr>
          <a:xfrm>
            <a:off x="2590800" y="2743200"/>
            <a:ext cx="3581400" cy="609600"/>
          </a:xfrm>
        </p:spPr>
        <p:txBody>
          <a:bodyPr/>
          <a:lstStyle/>
          <a:p>
            <a:pPr marL="0" indent="0">
              <a:buNone/>
            </a:pPr>
            <a:r>
              <a:rPr lang="en-US" sz="2800" dirty="0" err="1">
                <a:solidFill>
                  <a:srgbClr val="000000"/>
                </a:solidFill>
              </a:rPr>
              <a:t>Daire</a:t>
            </a:r>
            <a:r>
              <a:rPr lang="en-US" sz="2800" dirty="0">
                <a:solidFill>
                  <a:srgbClr val="000000"/>
                </a:solidFill>
              </a:rPr>
              <a:t> </a:t>
            </a:r>
            <a:r>
              <a:rPr lang="en-US" sz="2800" dirty="0" err="1">
                <a:solidFill>
                  <a:srgbClr val="000000"/>
                </a:solidFill>
              </a:rPr>
              <a:t>seçenekleri</a:t>
            </a:r>
            <a:endParaRPr lang="en-IN" sz="2800" dirty="0">
              <a:solidFill>
                <a:srgbClr val="000000"/>
              </a:solidFill>
            </a:endParaRPr>
          </a:p>
        </p:txBody>
      </p:sp>
      <p:graphicFrame>
        <p:nvGraphicFramePr>
          <p:cNvPr id="9" name="Table 8"/>
          <p:cNvGraphicFramePr>
            <a:graphicFrameLocks noGrp="1"/>
          </p:cNvGraphicFramePr>
          <p:nvPr>
            <p:extLst>
              <p:ext uri="{D42A27DB-BD31-4B8C-83A1-F6EECF244321}">
                <p14:modId xmlns:p14="http://schemas.microsoft.com/office/powerpoint/2010/main" val="3634333127"/>
              </p:ext>
            </p:extLst>
          </p:nvPr>
        </p:nvGraphicFramePr>
        <p:xfrm>
          <a:off x="228600" y="3429000"/>
          <a:ext cx="8667602" cy="2621298"/>
        </p:xfrm>
        <a:graphic>
          <a:graphicData uri="http://schemas.openxmlformats.org/drawingml/2006/table">
            <a:tbl>
              <a:tblPr firstRow="1" bandRow="1">
                <a:tableStyleId>{3B4B98B0-60AC-42C2-AFA5-B58CD77FA1E5}</a:tableStyleId>
              </a:tblPr>
              <a:tblGrid>
                <a:gridCol w="1504802">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1676400">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2133600">
                  <a:extLst>
                    <a:ext uri="{9D8B030D-6E8A-4147-A177-3AD203B41FA5}">
                      <a16:colId xmlns:a16="http://schemas.microsoft.com/office/drawing/2014/main" val="20004"/>
                    </a:ext>
                  </a:extLst>
                </a:gridCol>
              </a:tblGrid>
              <a:tr h="1072194">
                <a:tc>
                  <a:txBody>
                    <a:bodyPr/>
                    <a:lstStyle/>
                    <a:p>
                      <a:pPr algn="ctr"/>
                      <a:r>
                        <a:rPr lang="en-US" sz="2000" b="1" i="0" u="none" strike="noStrike" kern="1200" baseline="0" dirty="0" err="1">
                          <a:solidFill>
                            <a:schemeClr val="tx1"/>
                          </a:solidFill>
                          <a:latin typeface="+mn-lt"/>
                          <a:ea typeface="+mn-ea"/>
                          <a:cs typeface="+mn-cs"/>
                        </a:rPr>
                        <a:t>Daire</a:t>
                      </a:r>
                      <a:endParaRPr lang="en-US" sz="2000" b="1"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i="0" u="none" strike="noStrike" kern="1200" baseline="0" dirty="0" err="1">
                          <a:solidFill>
                            <a:schemeClr val="tx1"/>
                          </a:solidFill>
                          <a:latin typeface="+mn-lt"/>
                          <a:ea typeface="+mn-ea"/>
                          <a:cs typeface="+mn-cs"/>
                        </a:rPr>
                        <a:t>Ulaşım</a:t>
                      </a:r>
                      <a:r>
                        <a:rPr lang="en-US" sz="2000" b="1" i="0" u="none" strike="noStrike" kern="1200" baseline="0" dirty="0">
                          <a:solidFill>
                            <a:schemeClr val="tx1"/>
                          </a:solidFill>
                          <a:latin typeface="+mn-lt"/>
                          <a:ea typeface="+mn-ea"/>
                          <a:cs typeface="+mn-cs"/>
                        </a:rPr>
                        <a:t> </a:t>
                      </a:r>
                      <a:r>
                        <a:rPr lang="en-US" sz="2000" b="1" i="0" u="none" strike="noStrike" kern="1200" baseline="0" dirty="0" err="1">
                          <a:solidFill>
                            <a:schemeClr val="tx1"/>
                          </a:solidFill>
                          <a:latin typeface="+mn-lt"/>
                          <a:ea typeface="+mn-ea"/>
                          <a:cs typeface="+mn-cs"/>
                        </a:rPr>
                        <a:t>süresi</a:t>
                      </a:r>
                      <a:r>
                        <a:rPr lang="en-US" sz="2000" b="1" i="0" u="none" strike="noStrike" kern="1200" baseline="0" dirty="0">
                          <a:solidFill>
                            <a:schemeClr val="tx1"/>
                          </a:solidFill>
                          <a:latin typeface="+mn-lt"/>
                          <a:ea typeface="+mn-ea"/>
                          <a:cs typeface="+mn-cs"/>
                        </a:rPr>
                        <a:t> (</a:t>
                      </a:r>
                      <a:r>
                        <a:rPr lang="en-US" sz="2000" b="1" i="0" u="none" strike="noStrike" kern="1200" baseline="0" dirty="0" err="1">
                          <a:solidFill>
                            <a:schemeClr val="tx1"/>
                          </a:solidFill>
                          <a:latin typeface="+mn-lt"/>
                          <a:ea typeface="+mn-ea"/>
                          <a:cs typeface="+mn-cs"/>
                        </a:rPr>
                        <a:t>saat</a:t>
                      </a:r>
                      <a:r>
                        <a:rPr lang="en-US" sz="2000" b="1" i="0" u="none" strike="noStrike" kern="1200" baseline="0" dirty="0">
                          <a:solidFill>
                            <a:schemeClr val="tx1"/>
                          </a:solidFill>
                          <a:latin typeface="+mn-lt"/>
                          <a:ea typeface="+mn-ea"/>
                          <a:cs typeface="+mn-cs"/>
                        </a:rPr>
                        <a:t>/ay)</a:t>
                      </a:r>
                      <a:endParaRPr lang="en-US" sz="2000" b="1"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i="0" u="none" strike="noStrike" kern="1200" baseline="0" dirty="0" err="1">
                          <a:solidFill>
                            <a:schemeClr val="tx1"/>
                          </a:solidFill>
                          <a:latin typeface="+mn-lt"/>
                          <a:ea typeface="+mn-ea"/>
                          <a:cs typeface="+mn-cs"/>
                        </a:rPr>
                        <a:t>Ulaşım</a:t>
                      </a:r>
                      <a:r>
                        <a:rPr lang="en-US" sz="2000" b="1" i="0" u="none" strike="noStrike" kern="1200" baseline="0" dirty="0">
                          <a:solidFill>
                            <a:schemeClr val="tx1"/>
                          </a:solidFill>
                          <a:latin typeface="+mn-lt"/>
                          <a:ea typeface="+mn-ea"/>
                          <a:cs typeface="+mn-cs"/>
                        </a:rPr>
                        <a:t> </a:t>
                      </a:r>
                      <a:r>
                        <a:rPr lang="en-US" sz="2000" b="1" i="0" u="none" strike="noStrike" kern="1200" baseline="0" dirty="0" err="1">
                          <a:solidFill>
                            <a:schemeClr val="tx1"/>
                          </a:solidFill>
                          <a:latin typeface="+mn-lt"/>
                          <a:ea typeface="+mn-ea"/>
                          <a:cs typeface="+mn-cs"/>
                        </a:rPr>
                        <a:t>maliyeti</a:t>
                      </a:r>
                      <a:endParaRPr lang="en-US" sz="2000" b="1" i="0" u="none" strike="noStrike" kern="1200" baseline="0" dirty="0">
                        <a:solidFill>
                          <a:schemeClr val="tx1"/>
                        </a:solidFill>
                        <a:latin typeface="+mn-lt"/>
                        <a:ea typeface="+mn-ea"/>
                        <a:cs typeface="+mn-cs"/>
                      </a:endParaRPr>
                    </a:p>
                    <a:p>
                      <a:pPr algn="ctr"/>
                      <a:r>
                        <a:rPr lang="en-US" sz="2000" b="1" i="0" u="none" strike="noStrike" kern="1200" baseline="0" dirty="0">
                          <a:solidFill>
                            <a:schemeClr val="tx1"/>
                          </a:solidFill>
                          <a:latin typeface="+mn-lt"/>
                          <a:ea typeface="+mn-ea"/>
                          <a:cs typeface="+mn-cs"/>
                        </a:rPr>
                        <a:t>($/ay)</a:t>
                      </a:r>
                      <a:endParaRPr lang="en-US" sz="2000" b="1"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i="0" u="none" strike="noStrike" kern="1200" baseline="0" dirty="0">
                          <a:solidFill>
                            <a:schemeClr val="tx1"/>
                          </a:solidFill>
                          <a:latin typeface="+mn-lt"/>
                          <a:ea typeface="+mn-ea"/>
                          <a:cs typeface="+mn-cs"/>
                        </a:rPr>
                        <a:t>Kira</a:t>
                      </a:r>
                    </a:p>
                    <a:p>
                      <a:pPr algn="ctr"/>
                      <a:r>
                        <a:rPr lang="en-US" sz="2000" b="1" i="0" u="none" strike="noStrike" kern="1200" baseline="0" dirty="0">
                          <a:solidFill>
                            <a:schemeClr val="tx1"/>
                          </a:solidFill>
                          <a:latin typeface="+mn-lt"/>
                          <a:ea typeface="+mn-ea"/>
                          <a:cs typeface="+mn-cs"/>
                        </a:rPr>
                        <a:t>($/ay)</a:t>
                      </a:r>
                      <a:endParaRPr lang="en-US" sz="2000" b="1"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1" i="0" u="none" strike="noStrike" kern="1200" baseline="0" dirty="0" err="1">
                          <a:solidFill>
                            <a:schemeClr val="tx1"/>
                          </a:solidFill>
                          <a:latin typeface="+mn-lt"/>
                          <a:ea typeface="+mn-ea"/>
                          <a:cs typeface="+mn-cs"/>
                        </a:rPr>
                        <a:t>Toplam</a:t>
                      </a:r>
                      <a:r>
                        <a:rPr lang="en-US" sz="2000" b="1" i="0" u="none" strike="noStrike" kern="1200" baseline="0" dirty="0">
                          <a:solidFill>
                            <a:schemeClr val="tx1"/>
                          </a:solidFill>
                          <a:latin typeface="+mn-lt"/>
                          <a:ea typeface="+mn-ea"/>
                          <a:cs typeface="+mn-cs"/>
                        </a:rPr>
                        <a:t> </a:t>
                      </a:r>
                      <a:r>
                        <a:rPr lang="en-US" sz="2000" b="1" i="0" u="none" strike="noStrike" kern="1200" baseline="0" dirty="0" err="1">
                          <a:solidFill>
                            <a:schemeClr val="tx1"/>
                          </a:solidFill>
                          <a:latin typeface="+mn-lt"/>
                          <a:ea typeface="+mn-ea"/>
                          <a:cs typeface="+mn-cs"/>
                        </a:rPr>
                        <a:t>maliyet</a:t>
                      </a:r>
                      <a:r>
                        <a:rPr lang="en-US" sz="2000" b="1" i="0" u="none" strike="noStrike" kern="1200" baseline="0" dirty="0">
                          <a:solidFill>
                            <a:schemeClr val="tx1"/>
                          </a:solidFill>
                          <a:latin typeface="+mn-lt"/>
                          <a:ea typeface="+mn-ea"/>
                          <a:cs typeface="+mn-cs"/>
                        </a:rPr>
                        <a:t>: Kira + </a:t>
                      </a:r>
                      <a:r>
                        <a:rPr lang="en-US" sz="2000" b="1" i="0" u="none" strike="noStrike" kern="1200" baseline="0" dirty="0" err="1">
                          <a:solidFill>
                            <a:schemeClr val="tx1"/>
                          </a:solidFill>
                          <a:latin typeface="+mn-lt"/>
                          <a:ea typeface="+mn-ea"/>
                          <a:cs typeface="+mn-cs"/>
                        </a:rPr>
                        <a:t>Ulaşım</a:t>
                      </a:r>
                      <a:endParaRPr lang="en-US" sz="2000" b="1" i="0" u="none" strike="noStrike" kern="1200" baseline="0" dirty="0">
                        <a:solidFill>
                          <a:schemeClr val="tx1"/>
                        </a:solidFill>
                        <a:latin typeface="+mn-lt"/>
                        <a:ea typeface="+mn-ea"/>
                        <a:cs typeface="+mn-cs"/>
                      </a:endParaRPr>
                    </a:p>
                    <a:p>
                      <a:pPr algn="ctr"/>
                      <a:r>
                        <a:rPr lang="en-US" sz="2000" b="1" i="0" u="none" strike="noStrike" kern="1200" baseline="0" dirty="0">
                          <a:solidFill>
                            <a:schemeClr val="tx1"/>
                          </a:solidFill>
                          <a:latin typeface="+mn-lt"/>
                          <a:ea typeface="+mn-ea"/>
                          <a:cs typeface="+mn-cs"/>
                        </a:rPr>
                        <a:t>($/ay)</a:t>
                      </a:r>
                      <a:endParaRPr lang="en-US" sz="2000" b="1"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34488">
                <a:tc>
                  <a:txBody>
                    <a:bodyPr/>
                    <a:lstStyle/>
                    <a:p>
                      <a:pPr algn="ctr"/>
                      <a:r>
                        <a:rPr lang="en-US" sz="2000" b="0" i="0" u="none" strike="noStrike" kern="1200" baseline="0" dirty="0" err="1">
                          <a:solidFill>
                            <a:schemeClr val="tx1"/>
                          </a:solidFill>
                          <a:latin typeface="+mn-lt"/>
                          <a:ea typeface="+mn-ea"/>
                          <a:cs typeface="+mn-cs"/>
                        </a:rPr>
                        <a:t>Çok</a:t>
                      </a:r>
                      <a:r>
                        <a:rPr lang="en-US" sz="2000" b="0" i="0" u="none" strike="noStrike" kern="1200" baseline="0" dirty="0">
                          <a:solidFill>
                            <a:schemeClr val="tx1"/>
                          </a:solidFill>
                          <a:latin typeface="+mn-lt"/>
                          <a:ea typeface="+mn-ea"/>
                          <a:cs typeface="+mn-cs"/>
                        </a:rPr>
                        <a:t> </a:t>
                      </a:r>
                      <a:r>
                        <a:rPr lang="en-US" sz="2000" b="0" i="0" u="none" strike="noStrike" kern="1200" baseline="0" dirty="0" err="1">
                          <a:solidFill>
                            <a:schemeClr val="tx1"/>
                          </a:solidFill>
                          <a:latin typeface="+mn-lt"/>
                          <a:ea typeface="+mn-ea"/>
                          <a:cs typeface="+mn-cs"/>
                        </a:rPr>
                        <a:t>yakın</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5 </a:t>
                      </a:r>
                      <a:r>
                        <a:rPr lang="en-US" sz="2000" b="0" i="0" u="none" strike="noStrike" kern="1200" baseline="0" dirty="0" err="1">
                          <a:solidFill>
                            <a:schemeClr val="tx1"/>
                          </a:solidFill>
                          <a:latin typeface="+mn-lt"/>
                          <a:ea typeface="+mn-ea"/>
                          <a:cs typeface="+mn-cs"/>
                        </a:rPr>
                        <a:t>saat</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$50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$1,180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$1,230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334488">
                <a:tc>
                  <a:txBody>
                    <a:bodyPr/>
                    <a:lstStyle/>
                    <a:p>
                      <a:pPr algn="ctr"/>
                      <a:r>
                        <a:rPr lang="en-US" sz="2000" b="0" i="0" u="none" strike="noStrike" kern="1200" baseline="0" dirty="0" err="1">
                          <a:solidFill>
                            <a:schemeClr val="tx1"/>
                          </a:solidFill>
                          <a:latin typeface="+mn-lt"/>
                          <a:ea typeface="+mn-ea"/>
                          <a:cs typeface="+mn-cs"/>
                        </a:rPr>
                        <a:t>Yakın</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10 </a:t>
                      </a:r>
                      <a:r>
                        <a:rPr lang="en-US" sz="2000" b="0" i="0" u="none" strike="noStrike" kern="1200" baseline="0" dirty="0" err="1">
                          <a:solidFill>
                            <a:schemeClr val="tx1"/>
                          </a:solidFill>
                          <a:latin typeface="+mn-lt"/>
                          <a:ea typeface="+mn-ea"/>
                          <a:cs typeface="+mn-cs"/>
                        </a:rPr>
                        <a:t>saat</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$100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$1,090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$1,190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34488">
                <a:tc>
                  <a:txBody>
                    <a:bodyPr/>
                    <a:lstStyle/>
                    <a:p>
                      <a:pPr algn="ctr"/>
                      <a:r>
                        <a:rPr lang="en-US" sz="2000" b="0" i="0" u="none" strike="noStrike" kern="1200" baseline="0" dirty="0" err="1">
                          <a:solidFill>
                            <a:schemeClr val="tx1"/>
                          </a:solidFill>
                          <a:latin typeface="+mn-lt"/>
                          <a:ea typeface="+mn-ea"/>
                          <a:cs typeface="+mn-cs"/>
                        </a:rPr>
                        <a:t>Uzak</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15 </a:t>
                      </a:r>
                      <a:r>
                        <a:rPr lang="en-US" sz="2000" b="0" i="0" u="none" strike="noStrike" kern="1200" baseline="0" dirty="0" err="1">
                          <a:solidFill>
                            <a:schemeClr val="tx1"/>
                          </a:solidFill>
                          <a:latin typeface="+mn-lt"/>
                          <a:ea typeface="+mn-ea"/>
                          <a:cs typeface="+mn-cs"/>
                        </a:rPr>
                        <a:t>saat</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$150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$1,030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US" sz="2000" b="0" i="0" u="none" strike="noStrike" kern="1200" baseline="0" dirty="0">
                          <a:solidFill>
                            <a:schemeClr val="tx1"/>
                          </a:solidFill>
                          <a:latin typeface="+mn-lt"/>
                          <a:ea typeface="+mn-ea"/>
                          <a:cs typeface="+mn-cs"/>
                        </a:rPr>
                        <a:t>$1,180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r h="334488">
                <a:tc>
                  <a:txBody>
                    <a:bodyPr/>
                    <a:lstStyle/>
                    <a:p>
                      <a:pPr algn="ctr"/>
                      <a:r>
                        <a:rPr lang="en-US" sz="2000" b="0" i="0" u="none" strike="noStrike" kern="1200" baseline="0" dirty="0" err="1">
                          <a:solidFill>
                            <a:schemeClr val="tx1"/>
                          </a:solidFill>
                          <a:latin typeface="+mn-lt"/>
                          <a:ea typeface="+mn-ea"/>
                          <a:cs typeface="+mn-cs"/>
                        </a:rPr>
                        <a:t>Çok</a:t>
                      </a:r>
                      <a:r>
                        <a:rPr lang="en-US" sz="2000" b="0" i="0" u="none" strike="noStrike" kern="1200" baseline="0" dirty="0">
                          <a:solidFill>
                            <a:schemeClr val="tx1"/>
                          </a:solidFill>
                          <a:latin typeface="+mn-lt"/>
                          <a:ea typeface="+mn-ea"/>
                          <a:cs typeface="+mn-cs"/>
                        </a:rPr>
                        <a:t> </a:t>
                      </a:r>
                      <a:r>
                        <a:rPr lang="en-US" sz="2000" b="0" i="0" u="none" strike="noStrike" kern="1200" baseline="0" dirty="0" err="1">
                          <a:solidFill>
                            <a:schemeClr val="tx1"/>
                          </a:solidFill>
                          <a:latin typeface="+mn-lt"/>
                          <a:ea typeface="+mn-ea"/>
                          <a:cs typeface="+mn-cs"/>
                        </a:rPr>
                        <a:t>uzak</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20 </a:t>
                      </a:r>
                      <a:r>
                        <a:rPr lang="en-US" sz="2000" b="0" i="0" u="none" strike="noStrike" kern="1200" baseline="0" dirty="0" err="1">
                          <a:solidFill>
                            <a:schemeClr val="tx1"/>
                          </a:solidFill>
                          <a:latin typeface="+mn-lt"/>
                          <a:ea typeface="+mn-ea"/>
                          <a:cs typeface="+mn-cs"/>
                        </a:rPr>
                        <a:t>saat</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$200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$1,000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b="0" i="0" u="none" strike="noStrike" kern="1200" baseline="0" dirty="0">
                          <a:solidFill>
                            <a:schemeClr val="tx1"/>
                          </a:solidFill>
                          <a:latin typeface="+mn-lt"/>
                          <a:ea typeface="+mn-ea"/>
                          <a:cs typeface="+mn-cs"/>
                        </a:rPr>
                        <a:t>$1,200</a:t>
                      </a:r>
                      <a:endParaRPr lang="en-US" sz="2000" dirty="0"/>
                    </a:p>
                  </a:txBody>
                  <a:tcPr marL="82476" marR="82476" marT="41238" marB="4123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5275385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err="1"/>
              <a:t>Eniyileme</a:t>
            </a:r>
            <a:r>
              <a:rPr lang="en-US" sz="3600" dirty="0"/>
              <a:t> </a:t>
            </a:r>
            <a:r>
              <a:rPr lang="en-US" sz="3600" dirty="0" err="1"/>
              <a:t>örneği</a:t>
            </a:r>
            <a:endParaRPr lang="en-US" sz="2400" b="0" dirty="0">
              <a:solidFill>
                <a:srgbClr val="000000"/>
              </a:solidFill>
            </a:endParaRPr>
          </a:p>
        </p:txBody>
      </p:sp>
      <p:sp>
        <p:nvSpPr>
          <p:cNvPr id="2" name="Content Placeholder 1"/>
          <p:cNvSpPr>
            <a:spLocks noGrp="1"/>
          </p:cNvSpPr>
          <p:nvPr>
            <p:ph idx="1"/>
          </p:nvPr>
        </p:nvSpPr>
        <p:spPr>
          <a:xfrm>
            <a:off x="457200" y="1524000"/>
            <a:ext cx="8229600" cy="828675"/>
          </a:xfrm>
        </p:spPr>
        <p:txBody>
          <a:bodyPr/>
          <a:lstStyle/>
          <a:p>
            <a:pPr marL="0" indent="0">
              <a:buNone/>
            </a:pPr>
            <a:r>
              <a:rPr lang="en-US" sz="2400" dirty="0" err="1">
                <a:solidFill>
                  <a:srgbClr val="000000"/>
                </a:solidFill>
              </a:rPr>
              <a:t>Toplam</a:t>
            </a:r>
            <a:r>
              <a:rPr lang="en-US" sz="2400" dirty="0">
                <a:solidFill>
                  <a:srgbClr val="000000"/>
                </a:solidFill>
              </a:rPr>
              <a:t> </a:t>
            </a:r>
            <a:r>
              <a:rPr lang="en-US" sz="2400" dirty="0" err="1">
                <a:solidFill>
                  <a:srgbClr val="000000"/>
                </a:solidFill>
              </a:rPr>
              <a:t>maliyet</a:t>
            </a:r>
            <a:endParaRPr lang="en-IN" sz="2400" dirty="0"/>
          </a:p>
        </p:txBody>
      </p:sp>
      <p:pic>
        <p:nvPicPr>
          <p:cNvPr id="2050" name="Picture 2" descr="A line graph plots the total cost curve for the different types of apartments.&#10;&#10;The line graph has total cost in dollars per month on the y axis and the four types of apartments on the x axis. The total cost is as follows: very close, $1,230; close, $1,190; far, $1180; very far, $1200. The point corresponding to far, $1180, is marked as optimum.&#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2505075"/>
            <a:ext cx="7172325" cy="3819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473309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err="1"/>
              <a:t>Eniyileme</a:t>
            </a:r>
            <a:r>
              <a:rPr lang="en-US" sz="3600" dirty="0"/>
              <a:t> </a:t>
            </a:r>
            <a:r>
              <a:rPr lang="en-US" sz="3600" dirty="0" err="1"/>
              <a:t>örneği</a:t>
            </a:r>
            <a:endParaRPr lang="en-IN" sz="3600" b="0" dirty="0">
              <a:solidFill>
                <a:srgbClr val="000000"/>
              </a:solidFill>
            </a:endParaRPr>
          </a:p>
        </p:txBody>
      </p:sp>
      <p:sp>
        <p:nvSpPr>
          <p:cNvPr id="2" name="Content Placeholder 1"/>
          <p:cNvSpPr>
            <a:spLocks noGrp="1"/>
          </p:cNvSpPr>
          <p:nvPr>
            <p:ph idx="1"/>
          </p:nvPr>
        </p:nvSpPr>
        <p:spPr>
          <a:xfrm>
            <a:off x="457200" y="1447800"/>
            <a:ext cx="8229600" cy="1019340"/>
          </a:xfrm>
        </p:spPr>
        <p:txBody>
          <a:bodyPr/>
          <a:lstStyle/>
          <a:p>
            <a:pPr marL="0" indent="0">
              <a:buNone/>
            </a:pPr>
            <a:r>
              <a:rPr lang="en-US" sz="2500" dirty="0" err="1">
                <a:solidFill>
                  <a:srgbClr val="000000"/>
                </a:solidFill>
              </a:rPr>
              <a:t>Zamanın</a:t>
            </a:r>
            <a:r>
              <a:rPr lang="en-US" sz="2500" dirty="0">
                <a:solidFill>
                  <a:srgbClr val="000000"/>
                </a:solidFill>
              </a:rPr>
              <a:t> </a:t>
            </a:r>
            <a:r>
              <a:rPr lang="en-US" sz="2500" dirty="0" err="1">
                <a:solidFill>
                  <a:srgbClr val="000000"/>
                </a:solidFill>
              </a:rPr>
              <a:t>fırsat</a:t>
            </a:r>
            <a:r>
              <a:rPr lang="en-US" sz="2500" dirty="0">
                <a:solidFill>
                  <a:srgbClr val="000000"/>
                </a:solidFill>
              </a:rPr>
              <a:t> </a:t>
            </a:r>
            <a:r>
              <a:rPr lang="en-US" sz="2500" dirty="0" err="1">
                <a:solidFill>
                  <a:srgbClr val="000000"/>
                </a:solidFill>
              </a:rPr>
              <a:t>maliyeti</a:t>
            </a:r>
            <a:r>
              <a:rPr lang="en-US" sz="2500" dirty="0">
                <a:solidFill>
                  <a:srgbClr val="000000"/>
                </a:solidFill>
              </a:rPr>
              <a:t> $10/</a:t>
            </a:r>
            <a:r>
              <a:rPr lang="en-US" sz="2500" dirty="0" err="1">
                <a:solidFill>
                  <a:srgbClr val="000000"/>
                </a:solidFill>
              </a:rPr>
              <a:t>saat</a:t>
            </a:r>
            <a:r>
              <a:rPr lang="en-US" sz="2500" dirty="0">
                <a:solidFill>
                  <a:srgbClr val="000000"/>
                </a:solidFill>
              </a:rPr>
              <a:t> </a:t>
            </a:r>
            <a:r>
              <a:rPr lang="en-US" sz="2500" dirty="0" err="1">
                <a:solidFill>
                  <a:srgbClr val="000000"/>
                </a:solidFill>
              </a:rPr>
              <a:t>ve</a:t>
            </a:r>
            <a:r>
              <a:rPr lang="en-US" sz="2500" dirty="0">
                <a:solidFill>
                  <a:srgbClr val="000000"/>
                </a:solidFill>
              </a:rPr>
              <a:t> $15/</a:t>
            </a:r>
            <a:r>
              <a:rPr lang="en-US" sz="2500" dirty="0" err="1">
                <a:solidFill>
                  <a:srgbClr val="000000"/>
                </a:solidFill>
              </a:rPr>
              <a:t>saat</a:t>
            </a:r>
            <a:r>
              <a:rPr lang="en-US" sz="2500" dirty="0">
                <a:solidFill>
                  <a:srgbClr val="000000"/>
                </a:solidFill>
              </a:rPr>
              <a:t> </a:t>
            </a:r>
            <a:r>
              <a:rPr lang="en-US" sz="2500" dirty="0" err="1">
                <a:solidFill>
                  <a:srgbClr val="000000"/>
                </a:solidFill>
              </a:rPr>
              <a:t>varsayımı</a:t>
            </a:r>
            <a:r>
              <a:rPr lang="en-US" sz="2500" dirty="0">
                <a:solidFill>
                  <a:srgbClr val="000000"/>
                </a:solidFill>
              </a:rPr>
              <a:t> </a:t>
            </a:r>
            <a:r>
              <a:rPr lang="en-US" sz="2500" dirty="0" err="1">
                <a:solidFill>
                  <a:srgbClr val="000000"/>
                </a:solidFill>
              </a:rPr>
              <a:t>altında</a:t>
            </a:r>
            <a:endParaRPr lang="en-IN" sz="2500" dirty="0"/>
          </a:p>
        </p:txBody>
      </p:sp>
      <p:pic>
        <p:nvPicPr>
          <p:cNvPr id="1026" name="Picture 2" descr="A line graph shows the total cost curves for employees with a $15/hour and $10/hour opportunity cost of time.&#10;&#10;&quot;The line graph has four types of apartments on the x axis and total cost in dollars per month on the y axis. Two total cost curves, pertaining to opportunity costs of time of $15 per hour and $10 per hour, are plotted. The data are approximately as follows:&#10;$15 per hour: very close, $1,260; close, 1,240; far, 1,260; and very far, 1,300.&#10;$10 per hour: very close, 1,230; close, 1,190; far, 1,180; and very far, 1,200.&#10;&quot;&#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04240" y="2619540"/>
            <a:ext cx="7335520" cy="37050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258697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err="1"/>
              <a:t>Marjinal</a:t>
            </a:r>
            <a:r>
              <a:rPr lang="en-US" sz="3600" dirty="0"/>
              <a:t> </a:t>
            </a:r>
            <a:r>
              <a:rPr lang="en-US" sz="3600" dirty="0" err="1"/>
              <a:t>Analiz</a:t>
            </a:r>
            <a:endParaRPr lang="en-IN" dirty="0"/>
          </a:p>
        </p:txBody>
      </p:sp>
      <p:sp>
        <p:nvSpPr>
          <p:cNvPr id="2" name="Text Box 1"/>
          <p:cNvSpPr>
            <a:spLocks noGrp="1"/>
          </p:cNvSpPr>
          <p:nvPr>
            <p:ph idx="1"/>
          </p:nvPr>
        </p:nvSpPr>
        <p:spPr>
          <a:prstGeom prst="rect">
            <a:avLst/>
          </a:prstGeom>
        </p:spPr>
        <p:txBody>
          <a:bodyPr/>
          <a:lstStyle/>
          <a:p>
            <a:pPr marL="0" indent="0">
              <a:lnSpc>
                <a:spcPct val="150000"/>
              </a:lnSpc>
              <a:buNone/>
            </a:pPr>
            <a:r>
              <a:rPr lang="en-US" sz="2800" dirty="0">
                <a:cs typeface="Times New Roman" pitchFamily="18" charset="0"/>
              </a:rPr>
              <a:t>Marginal Analysis:</a:t>
            </a:r>
          </a:p>
          <a:p>
            <a:pPr marL="0" indent="0">
              <a:lnSpc>
                <a:spcPct val="150000"/>
              </a:lnSpc>
              <a:buSzPct val="100000"/>
              <a:buNone/>
            </a:pPr>
            <a:r>
              <a:rPr lang="en-US" sz="2800" dirty="0">
                <a:solidFill>
                  <a:schemeClr val="bg2"/>
                </a:solidFill>
                <a:cs typeface="Times New Roman" pitchFamily="18" charset="0"/>
              </a:rPr>
              <a:t>1. </a:t>
            </a:r>
            <a:r>
              <a:rPr lang="en-US" sz="2800" dirty="0" err="1">
                <a:cs typeface="Times New Roman" pitchFamily="18" charset="0"/>
              </a:rPr>
              <a:t>Tüm</a:t>
            </a:r>
            <a:r>
              <a:rPr lang="en-US" sz="2800" dirty="0">
                <a:cs typeface="Times New Roman" pitchFamily="18" charset="0"/>
              </a:rPr>
              <a:t> </a:t>
            </a:r>
            <a:r>
              <a:rPr lang="en-US" sz="2800" dirty="0" err="1">
                <a:cs typeface="Times New Roman" pitchFamily="18" charset="0"/>
              </a:rPr>
              <a:t>maliyetleri</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yararları</a:t>
            </a:r>
            <a:r>
              <a:rPr lang="en-US" sz="2800" dirty="0">
                <a:cs typeface="Times New Roman" pitchFamily="18" charset="0"/>
              </a:rPr>
              <a:t> </a:t>
            </a:r>
            <a:r>
              <a:rPr lang="en-US" sz="2800" dirty="0" err="1">
                <a:cs typeface="Times New Roman" pitchFamily="18" charset="0"/>
              </a:rPr>
              <a:t>aynı</a:t>
            </a:r>
            <a:r>
              <a:rPr lang="en-US" sz="2800" dirty="0">
                <a:cs typeface="Times New Roman" pitchFamily="18" charset="0"/>
              </a:rPr>
              <a:t> </a:t>
            </a:r>
            <a:r>
              <a:rPr lang="en-US" sz="2800" dirty="0" err="1">
                <a:cs typeface="Times New Roman" pitchFamily="18" charset="0"/>
              </a:rPr>
              <a:t>birime</a:t>
            </a:r>
            <a:r>
              <a:rPr lang="en-US" sz="2800" dirty="0">
                <a:cs typeface="Times New Roman" pitchFamily="18" charset="0"/>
              </a:rPr>
              <a:t> </a:t>
            </a:r>
            <a:r>
              <a:rPr lang="en-US" sz="2800" dirty="0" err="1">
                <a:cs typeface="Times New Roman" pitchFamily="18" charset="0"/>
              </a:rPr>
              <a:t>taşımak</a:t>
            </a:r>
            <a:r>
              <a:rPr lang="en-US" sz="2800" dirty="0">
                <a:cs typeface="Times New Roman" pitchFamily="18" charset="0"/>
              </a:rPr>
              <a:t> (</a:t>
            </a:r>
            <a:r>
              <a:rPr lang="en-US" sz="2800" dirty="0" err="1">
                <a:cs typeface="Times New Roman" pitchFamily="18" charset="0"/>
              </a:rPr>
              <a:t>ör</a:t>
            </a:r>
            <a:r>
              <a:rPr lang="en-US" sz="2800" dirty="0">
                <a:cs typeface="Times New Roman" pitchFamily="18" charset="0"/>
              </a:rPr>
              <a:t>: </a:t>
            </a:r>
            <a:r>
              <a:rPr lang="en-US" sz="2800" dirty="0" err="1">
                <a:cs typeface="Times New Roman" pitchFamily="18" charset="0"/>
              </a:rPr>
              <a:t>dolar</a:t>
            </a:r>
            <a:r>
              <a:rPr lang="en-US" sz="2800" dirty="0">
                <a:cs typeface="Times New Roman" pitchFamily="18" charset="0"/>
              </a:rPr>
              <a:t>/</a:t>
            </a:r>
            <a:r>
              <a:rPr lang="en-US" sz="2800" dirty="0" err="1">
                <a:cs typeface="Times New Roman" pitchFamily="18" charset="0"/>
              </a:rPr>
              <a:t>aylık</a:t>
            </a:r>
            <a:r>
              <a:rPr lang="en-US" sz="2800" dirty="0">
                <a:cs typeface="Times New Roman" pitchFamily="18" charset="0"/>
              </a:rPr>
              <a:t>)</a:t>
            </a:r>
          </a:p>
          <a:p>
            <a:pPr marL="0" indent="0">
              <a:buNone/>
            </a:pPr>
            <a:r>
              <a:rPr lang="en-US" sz="2800" dirty="0">
                <a:solidFill>
                  <a:schemeClr val="bg2"/>
                </a:solidFill>
                <a:cs typeface="Times New Roman" pitchFamily="18" charset="0"/>
              </a:rPr>
              <a:t>2. </a:t>
            </a:r>
            <a:r>
              <a:rPr lang="en-US" sz="2800" dirty="0" err="1">
                <a:cs typeface="Times New Roman" pitchFamily="18" charset="0"/>
              </a:rPr>
              <a:t>Tercihler</a:t>
            </a:r>
            <a:r>
              <a:rPr lang="en-US" sz="2800" dirty="0">
                <a:cs typeface="Times New Roman" pitchFamily="18" charset="0"/>
              </a:rPr>
              <a:t> </a:t>
            </a:r>
            <a:r>
              <a:rPr lang="en-US" sz="2800" dirty="0" err="1">
                <a:cs typeface="Times New Roman" pitchFamily="18" charset="0"/>
              </a:rPr>
              <a:t>arasında</a:t>
            </a:r>
            <a:r>
              <a:rPr lang="en-US" sz="2800" dirty="0">
                <a:cs typeface="Times New Roman" pitchFamily="18" charset="0"/>
              </a:rPr>
              <a:t> </a:t>
            </a:r>
            <a:r>
              <a:rPr lang="en-US" sz="2800" dirty="0" err="1">
                <a:cs typeface="Times New Roman" pitchFamily="18" charset="0"/>
              </a:rPr>
              <a:t>değişiklik</a:t>
            </a:r>
            <a:r>
              <a:rPr lang="en-US" sz="2800" dirty="0">
                <a:cs typeface="Times New Roman" pitchFamily="18" charset="0"/>
              </a:rPr>
              <a:t> </a:t>
            </a:r>
            <a:r>
              <a:rPr lang="en-US" sz="2800" dirty="0" err="1">
                <a:cs typeface="Times New Roman" pitchFamily="18" charset="0"/>
              </a:rPr>
              <a:t>yapıldığında</a:t>
            </a:r>
            <a:r>
              <a:rPr lang="en-US" sz="2800" dirty="0">
                <a:cs typeface="Times New Roman" pitchFamily="18" charset="0"/>
              </a:rPr>
              <a:t>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farkların</a:t>
            </a:r>
            <a:r>
              <a:rPr lang="en-US" sz="2800" dirty="0">
                <a:cs typeface="Times New Roman" pitchFamily="18" charset="0"/>
              </a:rPr>
              <a:t> </a:t>
            </a:r>
            <a:r>
              <a:rPr lang="en-US" sz="2800" dirty="0" err="1">
                <a:cs typeface="Times New Roman" pitchFamily="18" charset="0"/>
              </a:rPr>
              <a:t>hesaplanması</a:t>
            </a:r>
            <a:endParaRPr lang="en-US" sz="2800" dirty="0">
              <a:cs typeface="Times New Roman" pitchFamily="18" charset="0"/>
            </a:endParaRPr>
          </a:p>
          <a:p>
            <a:pPr marL="0" indent="0">
              <a:buNone/>
            </a:pPr>
            <a:r>
              <a:rPr lang="en-US" sz="2800" dirty="0">
                <a:solidFill>
                  <a:schemeClr val="bg2"/>
                </a:solidFill>
                <a:cs typeface="Times New Roman" pitchFamily="18" charset="0"/>
              </a:rPr>
              <a:t>3. </a:t>
            </a:r>
            <a:r>
              <a:rPr lang="en-US" sz="2800" dirty="0" err="1">
                <a:solidFill>
                  <a:schemeClr val="bg2"/>
                </a:solidFill>
                <a:cs typeface="Times New Roman" pitchFamily="18" charset="0"/>
              </a:rPr>
              <a:t>Seçildiğinde</a:t>
            </a:r>
            <a:r>
              <a:rPr lang="en-US" sz="2800" dirty="0">
                <a:solidFill>
                  <a:schemeClr val="bg2"/>
                </a:solidFill>
                <a:cs typeface="Times New Roman" pitchFamily="18" charset="0"/>
              </a:rPr>
              <a:t> </a:t>
            </a:r>
            <a:r>
              <a:rPr lang="en-US" sz="2800" dirty="0" err="1">
                <a:solidFill>
                  <a:schemeClr val="bg2"/>
                </a:solidFill>
                <a:cs typeface="Times New Roman" pitchFamily="18" charset="0"/>
              </a:rPr>
              <a:t>daha</a:t>
            </a:r>
            <a:r>
              <a:rPr lang="en-US" sz="2800" dirty="0">
                <a:solidFill>
                  <a:schemeClr val="bg2"/>
                </a:solidFill>
                <a:cs typeface="Times New Roman" pitchFamily="18" charset="0"/>
              </a:rPr>
              <a:t> </a:t>
            </a:r>
            <a:r>
              <a:rPr lang="en-US" sz="2800" dirty="0" err="1">
                <a:solidFill>
                  <a:schemeClr val="bg2"/>
                </a:solidFill>
                <a:cs typeface="Times New Roman" pitchFamily="18" charset="0"/>
              </a:rPr>
              <a:t>iyi</a:t>
            </a:r>
            <a:r>
              <a:rPr lang="en-US" sz="2800" dirty="0">
                <a:solidFill>
                  <a:schemeClr val="bg2"/>
                </a:solidFill>
                <a:cs typeface="Times New Roman" pitchFamily="18" charset="0"/>
              </a:rPr>
              <a:t> </a:t>
            </a:r>
            <a:r>
              <a:rPr lang="en-US" sz="2800" dirty="0" err="1">
                <a:solidFill>
                  <a:schemeClr val="bg2"/>
                </a:solidFill>
                <a:cs typeface="Times New Roman" pitchFamily="18" charset="0"/>
              </a:rPr>
              <a:t>durumu</a:t>
            </a:r>
            <a:r>
              <a:rPr lang="en-US" sz="2800" dirty="0">
                <a:solidFill>
                  <a:schemeClr val="bg2"/>
                </a:solidFill>
                <a:cs typeface="Times New Roman" pitchFamily="18" charset="0"/>
              </a:rPr>
              <a:t> </a:t>
            </a:r>
            <a:r>
              <a:rPr lang="en-US" sz="2800" dirty="0" err="1">
                <a:solidFill>
                  <a:schemeClr val="bg2"/>
                </a:solidFill>
                <a:cs typeface="Times New Roman" pitchFamily="18" charset="0"/>
              </a:rPr>
              <a:t>getiren</a:t>
            </a:r>
            <a:r>
              <a:rPr lang="en-US" sz="2800" dirty="0">
                <a:solidFill>
                  <a:schemeClr val="bg2"/>
                </a:solidFill>
                <a:cs typeface="Times New Roman" pitchFamily="18" charset="0"/>
              </a:rPr>
              <a:t> </a:t>
            </a:r>
            <a:r>
              <a:rPr lang="en-US" sz="2800" dirty="0" err="1">
                <a:solidFill>
                  <a:schemeClr val="bg2"/>
                </a:solidFill>
                <a:cs typeface="Times New Roman" pitchFamily="18" charset="0"/>
              </a:rPr>
              <a:t>ve</a:t>
            </a:r>
            <a:r>
              <a:rPr lang="en-US" sz="2800" dirty="0">
                <a:solidFill>
                  <a:schemeClr val="bg2"/>
                </a:solidFill>
                <a:cs typeface="Times New Roman" pitchFamily="18" charset="0"/>
              </a:rPr>
              <a:t> </a:t>
            </a:r>
            <a:r>
              <a:rPr lang="en-US" sz="2800" dirty="0" err="1">
                <a:solidFill>
                  <a:schemeClr val="bg2"/>
                </a:solidFill>
                <a:cs typeface="Times New Roman" pitchFamily="18" charset="0"/>
              </a:rPr>
              <a:t>bırakıldığında</a:t>
            </a:r>
            <a:r>
              <a:rPr lang="en-US" sz="2800" dirty="0">
                <a:solidFill>
                  <a:schemeClr val="bg2"/>
                </a:solidFill>
                <a:cs typeface="Times New Roman" pitchFamily="18" charset="0"/>
              </a:rPr>
              <a:t> </a:t>
            </a:r>
            <a:r>
              <a:rPr lang="en-US" sz="2800" dirty="0" err="1">
                <a:solidFill>
                  <a:schemeClr val="bg2"/>
                </a:solidFill>
                <a:cs typeface="Times New Roman" pitchFamily="18" charset="0"/>
              </a:rPr>
              <a:t>durumun</a:t>
            </a:r>
            <a:r>
              <a:rPr lang="en-US" sz="2800" dirty="0">
                <a:solidFill>
                  <a:schemeClr val="bg2"/>
                </a:solidFill>
                <a:cs typeface="Times New Roman" pitchFamily="18" charset="0"/>
              </a:rPr>
              <a:t> </a:t>
            </a:r>
            <a:r>
              <a:rPr lang="en-US" sz="2800" dirty="0" err="1">
                <a:solidFill>
                  <a:schemeClr val="bg2"/>
                </a:solidFill>
                <a:cs typeface="Times New Roman" pitchFamily="18" charset="0"/>
              </a:rPr>
              <a:t>kötüleştiği</a:t>
            </a:r>
            <a:r>
              <a:rPr lang="en-US" sz="2800" dirty="0">
                <a:solidFill>
                  <a:schemeClr val="bg2"/>
                </a:solidFill>
                <a:cs typeface="Times New Roman" pitchFamily="18" charset="0"/>
              </a:rPr>
              <a:t> </a:t>
            </a:r>
            <a:r>
              <a:rPr lang="en-US" sz="2800" dirty="0" err="1">
                <a:solidFill>
                  <a:schemeClr val="bg2"/>
                </a:solidFill>
                <a:cs typeface="Times New Roman" pitchFamily="18" charset="0"/>
              </a:rPr>
              <a:t>tercihin</a:t>
            </a:r>
            <a:r>
              <a:rPr lang="en-US" sz="2800" dirty="0">
                <a:solidFill>
                  <a:schemeClr val="bg2"/>
                </a:solidFill>
                <a:cs typeface="Times New Roman" pitchFamily="18" charset="0"/>
              </a:rPr>
              <a:t> </a:t>
            </a:r>
            <a:r>
              <a:rPr lang="en-US" sz="2800" dirty="0" err="1">
                <a:solidFill>
                  <a:schemeClr val="bg2"/>
                </a:solidFill>
                <a:cs typeface="Times New Roman" pitchFamily="18" charset="0"/>
              </a:rPr>
              <a:t>seçilmesi</a:t>
            </a:r>
            <a:endParaRPr lang="en-US" sz="2800" dirty="0">
              <a:cs typeface="Times New Roman" pitchFamily="18" charset="0"/>
            </a:endParaRPr>
          </a:p>
        </p:txBody>
      </p:sp>
    </p:spTree>
    <p:extLst>
      <p:ext uri="{BB962C8B-B14F-4D97-AF65-F5344CB8AC3E}">
        <p14:creationId xmlns:p14="http://schemas.microsoft.com/office/powerpoint/2010/main" val="7465745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p:nvPr>
        </p:nvSpPr>
        <p:spPr>
          <a:xfrm>
            <a:off x="482600" y="152400"/>
            <a:ext cx="8229600" cy="894080"/>
          </a:xfrm>
        </p:spPr>
        <p:txBody>
          <a:bodyPr/>
          <a:lstStyle/>
          <a:p>
            <a:r>
              <a:rPr lang="en-US" sz="3600" dirty="0" err="1"/>
              <a:t>Marjinal</a:t>
            </a:r>
            <a:r>
              <a:rPr lang="en-US" sz="3600" dirty="0"/>
              <a:t> </a:t>
            </a:r>
            <a:r>
              <a:rPr lang="en-US" sz="3600" dirty="0" err="1"/>
              <a:t>Analiz</a:t>
            </a:r>
            <a:endParaRPr lang="en-US" sz="3600" b="0" dirty="0">
              <a:solidFill>
                <a:srgbClr val="000000"/>
              </a:solidFill>
            </a:endParaRPr>
          </a:p>
        </p:txBody>
      </p:sp>
      <p:sp>
        <p:nvSpPr>
          <p:cNvPr id="5" name="Content Placeholder 4"/>
          <p:cNvSpPr>
            <a:spLocks noGrp="1"/>
          </p:cNvSpPr>
          <p:nvPr>
            <p:ph idx="1"/>
          </p:nvPr>
        </p:nvSpPr>
        <p:spPr>
          <a:xfrm>
            <a:off x="457200" y="1066800"/>
            <a:ext cx="8229600" cy="990600"/>
          </a:xfrm>
          <a:prstGeom prst="rect">
            <a:avLst/>
          </a:prstGeom>
        </p:spPr>
        <p:txBody>
          <a:bodyPr/>
          <a:lstStyle/>
          <a:p>
            <a:pPr marL="0" indent="0">
              <a:buNone/>
            </a:pPr>
            <a:r>
              <a:rPr lang="en-US" sz="2400" dirty="0" err="1">
                <a:solidFill>
                  <a:srgbClr val="000000"/>
                </a:solidFill>
              </a:rPr>
              <a:t>Zamanın</a:t>
            </a:r>
            <a:r>
              <a:rPr lang="en-US" sz="2400" dirty="0">
                <a:solidFill>
                  <a:srgbClr val="000000"/>
                </a:solidFill>
              </a:rPr>
              <a:t> </a:t>
            </a:r>
            <a:r>
              <a:rPr lang="en-US" sz="2400" dirty="0" err="1">
                <a:solidFill>
                  <a:srgbClr val="000000"/>
                </a:solidFill>
              </a:rPr>
              <a:t>fırsat</a:t>
            </a:r>
            <a:r>
              <a:rPr lang="en-US" sz="2400" dirty="0">
                <a:solidFill>
                  <a:srgbClr val="000000"/>
                </a:solidFill>
              </a:rPr>
              <a:t> </a:t>
            </a:r>
            <a:r>
              <a:rPr lang="en-US" sz="2400" dirty="0" err="1">
                <a:solidFill>
                  <a:srgbClr val="000000"/>
                </a:solidFill>
              </a:rPr>
              <a:t>maliyeti</a:t>
            </a:r>
            <a:r>
              <a:rPr lang="en-US" sz="2400" dirty="0">
                <a:solidFill>
                  <a:srgbClr val="000000"/>
                </a:solidFill>
              </a:rPr>
              <a:t> $10/</a:t>
            </a:r>
            <a:r>
              <a:rPr lang="en-US" sz="2400" dirty="0" err="1">
                <a:solidFill>
                  <a:srgbClr val="000000"/>
                </a:solidFill>
              </a:rPr>
              <a:t>saat</a:t>
            </a:r>
            <a:endParaRPr lang="en-US" sz="2400" dirty="0">
              <a:cs typeface="Times New Roman" pitchFamily="18" charset="0"/>
            </a:endParaRPr>
          </a:p>
        </p:txBody>
      </p:sp>
      <p:sp>
        <p:nvSpPr>
          <p:cNvPr id="4" name="Content Placeholder 3"/>
          <p:cNvSpPr>
            <a:spLocks noGrp="1"/>
          </p:cNvSpPr>
          <p:nvPr>
            <p:ph idx="13"/>
          </p:nvPr>
        </p:nvSpPr>
        <p:spPr>
          <a:xfrm>
            <a:off x="381000" y="1981200"/>
            <a:ext cx="8229600" cy="533400"/>
          </a:xfrm>
        </p:spPr>
        <p:txBody>
          <a:bodyPr/>
          <a:lstStyle/>
          <a:p>
            <a:pPr marL="0" indent="0" algn="ctr">
              <a:buNone/>
            </a:pPr>
            <a:r>
              <a:rPr lang="en-US" sz="2400" dirty="0">
                <a:cs typeface="Times New Roman" pitchFamily="18" charset="0"/>
              </a:rPr>
              <a:t>A Comparison of the Apartments:</a:t>
            </a:r>
          </a:p>
        </p:txBody>
      </p:sp>
      <p:graphicFrame>
        <p:nvGraphicFramePr>
          <p:cNvPr id="2" name="Table 1"/>
          <p:cNvGraphicFramePr>
            <a:graphicFrameLocks noGrp="1"/>
          </p:cNvGraphicFramePr>
          <p:nvPr>
            <p:extLst>
              <p:ext uri="{D42A27DB-BD31-4B8C-83A1-F6EECF244321}">
                <p14:modId xmlns:p14="http://schemas.microsoft.com/office/powerpoint/2010/main" val="1809784004"/>
              </p:ext>
            </p:extLst>
          </p:nvPr>
        </p:nvGraphicFramePr>
        <p:xfrm>
          <a:off x="533400" y="2514600"/>
          <a:ext cx="8229600" cy="3583460"/>
        </p:xfrm>
        <a:graphic>
          <a:graphicData uri="http://schemas.openxmlformats.org/drawingml/2006/table">
            <a:tbl>
              <a:tblPr firstRow="1" bandRow="1">
                <a:tableStyleId>{3B4B98B0-60AC-42C2-AFA5-B58CD77FA1E5}</a:tableStyleId>
              </a:tblPr>
              <a:tblGrid>
                <a:gridCol w="1219200">
                  <a:extLst>
                    <a:ext uri="{9D8B030D-6E8A-4147-A177-3AD203B41FA5}">
                      <a16:colId xmlns:a16="http://schemas.microsoft.com/office/drawing/2014/main" val="20000"/>
                    </a:ext>
                  </a:extLst>
                </a:gridCol>
                <a:gridCol w="1295400">
                  <a:extLst>
                    <a:ext uri="{9D8B030D-6E8A-4147-A177-3AD203B41FA5}">
                      <a16:colId xmlns:a16="http://schemas.microsoft.com/office/drawing/2014/main" val="20001"/>
                    </a:ext>
                  </a:extLst>
                </a:gridCol>
                <a:gridCol w="1371600">
                  <a:extLst>
                    <a:ext uri="{9D8B030D-6E8A-4147-A177-3AD203B41FA5}">
                      <a16:colId xmlns:a16="http://schemas.microsoft.com/office/drawing/2014/main" val="20002"/>
                    </a:ext>
                  </a:extLst>
                </a:gridCol>
                <a:gridCol w="838200">
                  <a:extLst>
                    <a:ext uri="{9D8B030D-6E8A-4147-A177-3AD203B41FA5}">
                      <a16:colId xmlns:a16="http://schemas.microsoft.com/office/drawing/2014/main" val="20003"/>
                    </a:ext>
                  </a:extLst>
                </a:gridCol>
                <a:gridCol w="990600">
                  <a:extLst>
                    <a:ext uri="{9D8B030D-6E8A-4147-A177-3AD203B41FA5}">
                      <a16:colId xmlns:a16="http://schemas.microsoft.com/office/drawing/2014/main" val="20004"/>
                    </a:ext>
                  </a:extLst>
                </a:gridCol>
                <a:gridCol w="1219200">
                  <a:extLst>
                    <a:ext uri="{9D8B030D-6E8A-4147-A177-3AD203B41FA5}">
                      <a16:colId xmlns:a16="http://schemas.microsoft.com/office/drawing/2014/main" val="20005"/>
                    </a:ext>
                  </a:extLst>
                </a:gridCol>
                <a:gridCol w="1295400">
                  <a:extLst>
                    <a:ext uri="{9D8B030D-6E8A-4147-A177-3AD203B41FA5}">
                      <a16:colId xmlns:a16="http://schemas.microsoft.com/office/drawing/2014/main" val="20006"/>
                    </a:ext>
                  </a:extLst>
                </a:gridCol>
              </a:tblGrid>
              <a:tr h="538331">
                <a:tc>
                  <a:txBody>
                    <a:bodyPr/>
                    <a:lstStyle/>
                    <a:p>
                      <a:pPr algn="ctr"/>
                      <a:r>
                        <a:rPr lang="en-IN" sz="1600" b="1" i="0" u="none" strike="noStrike" kern="1200" baseline="0" dirty="0" err="1">
                          <a:solidFill>
                            <a:schemeClr val="tx1"/>
                          </a:solidFill>
                          <a:latin typeface="+mn-lt"/>
                          <a:ea typeface="+mn-ea"/>
                          <a:cs typeface="+mn-cs"/>
                        </a:rPr>
                        <a:t>Daireler</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err="1">
                          <a:solidFill>
                            <a:schemeClr val="tx1"/>
                          </a:solidFill>
                          <a:latin typeface="+mn-lt"/>
                          <a:ea typeface="+mn-ea"/>
                          <a:cs typeface="+mn-cs"/>
                        </a:rPr>
                        <a:t>Ulaşım</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maliyeti</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err="1">
                          <a:solidFill>
                            <a:schemeClr val="tx1"/>
                          </a:solidFill>
                          <a:latin typeface="+mn-lt"/>
                          <a:ea typeface="+mn-ea"/>
                          <a:cs typeface="+mn-cs"/>
                        </a:rPr>
                        <a:t>Marjinal</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maliyet</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a:solidFill>
                            <a:schemeClr val="tx1"/>
                          </a:solidFill>
                          <a:latin typeface="+mn-lt"/>
                          <a:ea typeface="+mn-ea"/>
                          <a:cs typeface="+mn-cs"/>
                        </a:rPr>
                        <a:t>Kira</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err="1">
                          <a:solidFill>
                            <a:schemeClr val="tx1"/>
                          </a:solidFill>
                          <a:latin typeface="+mn-lt"/>
                          <a:ea typeface="+mn-ea"/>
                          <a:cs typeface="+mn-cs"/>
                        </a:rPr>
                        <a:t>Marjinal</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kira</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bedeli</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err="1">
                          <a:solidFill>
                            <a:schemeClr val="tx1"/>
                          </a:solidFill>
                          <a:latin typeface="+mn-lt"/>
                          <a:ea typeface="+mn-ea"/>
                          <a:cs typeface="+mn-cs"/>
                        </a:rPr>
                        <a:t>Toplam</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maliyet</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IN" sz="1600" b="1" i="0" u="none" strike="noStrike" kern="1200" baseline="0" dirty="0" err="1">
                          <a:solidFill>
                            <a:schemeClr val="tx1"/>
                          </a:solidFill>
                          <a:latin typeface="+mn-lt"/>
                          <a:ea typeface="+mn-ea"/>
                          <a:cs typeface="+mn-cs"/>
                        </a:rPr>
                        <a:t>Marjinal</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toplam</a:t>
                      </a:r>
                      <a:r>
                        <a:rPr lang="en-IN" sz="1600" b="1" i="0" u="none" strike="noStrike" kern="1200" baseline="0" dirty="0">
                          <a:solidFill>
                            <a:schemeClr val="tx1"/>
                          </a:solidFill>
                          <a:latin typeface="+mn-lt"/>
                          <a:ea typeface="+mn-ea"/>
                          <a:cs typeface="+mn-cs"/>
                        </a:rPr>
                        <a:t> </a:t>
                      </a:r>
                      <a:r>
                        <a:rPr lang="en-IN" sz="1600" b="1" i="0" u="none" strike="noStrike" kern="1200" baseline="0" dirty="0" err="1">
                          <a:solidFill>
                            <a:schemeClr val="tx1"/>
                          </a:solidFill>
                          <a:latin typeface="+mn-lt"/>
                          <a:ea typeface="+mn-ea"/>
                          <a:cs typeface="+mn-cs"/>
                        </a:rPr>
                        <a:t>maliyet</a:t>
                      </a:r>
                      <a:endParaRPr lang="en-IN" sz="1600" b="1"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56783">
                <a:tc>
                  <a:txBody>
                    <a:bodyPr/>
                    <a:lstStyle/>
                    <a:p>
                      <a:pPr algn="ctr"/>
                      <a:r>
                        <a:rPr lang="en-IN" sz="1600" b="0" i="0" u="none" strike="noStrike" kern="1200" baseline="0" dirty="0" err="1">
                          <a:solidFill>
                            <a:schemeClr val="tx1"/>
                          </a:solidFill>
                          <a:latin typeface="+mn-lt"/>
                          <a:ea typeface="+mn-ea"/>
                          <a:cs typeface="+mn-cs"/>
                        </a:rPr>
                        <a:t>Çok</a:t>
                      </a:r>
                      <a:r>
                        <a:rPr lang="en-IN" sz="1600" b="0" i="0" u="none" strike="noStrike" kern="1200" baseline="0" dirty="0">
                          <a:solidFill>
                            <a:schemeClr val="tx1"/>
                          </a:solidFill>
                          <a:latin typeface="+mn-lt"/>
                          <a:ea typeface="+mn-ea"/>
                          <a:cs typeface="+mn-cs"/>
                        </a:rPr>
                        <a:t> </a:t>
                      </a:r>
                      <a:r>
                        <a:rPr lang="en-IN" sz="1600" b="0" i="0" u="none" strike="noStrike" kern="1200" baseline="0" dirty="0" err="1">
                          <a:solidFill>
                            <a:schemeClr val="tx1"/>
                          </a:solidFill>
                          <a:latin typeface="+mn-lt"/>
                          <a:ea typeface="+mn-ea"/>
                          <a:cs typeface="+mn-cs"/>
                        </a:rPr>
                        <a:t>yakın</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$50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$1,180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$1,230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1"/>
                  </a:ext>
                </a:extLst>
              </a:tr>
              <a:tr h="252913">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$50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−$90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−$40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456783">
                <a:tc>
                  <a:txBody>
                    <a:bodyPr/>
                    <a:lstStyle/>
                    <a:p>
                      <a:pPr algn="ctr"/>
                      <a:r>
                        <a:rPr lang="en-IN" sz="1600" b="0" i="0" u="none" strike="noStrike" kern="1200" baseline="0" dirty="0" err="1">
                          <a:solidFill>
                            <a:schemeClr val="tx1"/>
                          </a:solidFill>
                          <a:latin typeface="+mn-lt"/>
                          <a:ea typeface="+mn-ea"/>
                          <a:cs typeface="+mn-cs"/>
                        </a:rPr>
                        <a:t>Yakın</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$100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$1,090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$1,190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3"/>
                  </a:ext>
                </a:extLst>
              </a:tr>
              <a:tr h="252913">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$50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−$60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−$10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4"/>
                  </a:ext>
                </a:extLst>
              </a:tr>
              <a:tr h="456783">
                <a:tc>
                  <a:txBody>
                    <a:bodyPr/>
                    <a:lstStyle/>
                    <a:p>
                      <a:pPr algn="ctr"/>
                      <a:r>
                        <a:rPr lang="en-IN" sz="1600" b="0" i="0" u="none" strike="noStrike" kern="1200" baseline="0" dirty="0" err="1">
                          <a:solidFill>
                            <a:schemeClr val="tx1"/>
                          </a:solidFill>
                          <a:latin typeface="+mn-lt"/>
                          <a:ea typeface="+mn-ea"/>
                          <a:cs typeface="+mn-cs"/>
                        </a:rPr>
                        <a:t>Uzak</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$150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$1,030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$1,180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5"/>
                  </a:ext>
                </a:extLst>
              </a:tr>
              <a:tr h="252913">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$50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−$30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IN" sz="1600" b="0" i="0" u="none" strike="noStrike" kern="1200" baseline="0" dirty="0">
                          <a:solidFill>
                            <a:schemeClr val="tx1"/>
                          </a:solidFill>
                          <a:latin typeface="+mn-lt"/>
                          <a:ea typeface="+mn-ea"/>
                          <a:cs typeface="+mn-cs"/>
                        </a:rPr>
                        <a:t>$20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56783">
                <a:tc>
                  <a:txBody>
                    <a:bodyPr/>
                    <a:lstStyle/>
                    <a:p>
                      <a:pPr algn="ctr"/>
                      <a:r>
                        <a:rPr lang="en-IN" sz="1600" b="0" i="0" u="none" strike="noStrike" kern="1200" baseline="0" dirty="0" err="1">
                          <a:solidFill>
                            <a:schemeClr val="tx1"/>
                          </a:solidFill>
                          <a:latin typeface="+mn-lt"/>
                          <a:ea typeface="+mn-ea"/>
                          <a:cs typeface="+mn-cs"/>
                        </a:rPr>
                        <a:t>Çok</a:t>
                      </a:r>
                      <a:r>
                        <a:rPr lang="en-IN" sz="1600" b="0" i="0" u="none" strike="noStrike" kern="1200" baseline="0" dirty="0">
                          <a:solidFill>
                            <a:schemeClr val="tx1"/>
                          </a:solidFill>
                          <a:latin typeface="+mn-lt"/>
                          <a:ea typeface="+mn-ea"/>
                          <a:cs typeface="+mn-cs"/>
                        </a:rPr>
                        <a:t> </a:t>
                      </a:r>
                      <a:r>
                        <a:rPr lang="en-IN" sz="1600" b="0" i="0" u="none" strike="noStrike" kern="1200" baseline="0" dirty="0" err="1">
                          <a:solidFill>
                            <a:schemeClr val="tx1"/>
                          </a:solidFill>
                          <a:latin typeface="+mn-lt"/>
                          <a:ea typeface="+mn-ea"/>
                          <a:cs typeface="+mn-cs"/>
                        </a:rPr>
                        <a:t>uzak</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$200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$1,000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r>
                        <a:rPr lang="en-IN" sz="1600" b="0" i="0" u="none" strike="noStrike" kern="1200" baseline="0" dirty="0">
                          <a:solidFill>
                            <a:schemeClr val="tx1"/>
                          </a:solidFill>
                          <a:latin typeface="+mn-lt"/>
                          <a:ea typeface="+mn-ea"/>
                          <a:cs typeface="+mn-cs"/>
                        </a:rPr>
                        <a:t>$1,200</a:t>
                      </a: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tc>
                  <a:txBody>
                    <a:bodyPr/>
                    <a:lstStyle/>
                    <a:p>
                      <a:pPr algn="ctr"/>
                      <a:endParaRPr lang="en-IN" sz="1600" dirty="0"/>
                    </a:p>
                  </a:txBody>
                  <a:tcPr marL="73323" marR="73323" marT="36661" marB="3666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alpha val="2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16713326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779252"/>
          </a:xfrm>
        </p:spPr>
        <p:txBody>
          <a:bodyPr/>
          <a:lstStyle/>
          <a:p>
            <a:r>
              <a:rPr lang="en-US" sz="3600" dirty="0" err="1"/>
              <a:t>Marjinal</a:t>
            </a:r>
            <a:r>
              <a:rPr lang="en-US" sz="3600" dirty="0"/>
              <a:t> </a:t>
            </a:r>
            <a:r>
              <a:rPr lang="en-US" sz="3600" dirty="0" err="1"/>
              <a:t>Analiz</a:t>
            </a:r>
            <a:endParaRPr lang="en-US" sz="3600" b="0" dirty="0">
              <a:solidFill>
                <a:srgbClr val="000000"/>
              </a:solidFill>
            </a:endParaRPr>
          </a:p>
        </p:txBody>
      </p:sp>
      <p:pic>
        <p:nvPicPr>
          <p:cNvPr id="5122" name="Picture 2" descr="A line graph plots the total cost curve for the different types of apartments.&#10;&#10;The line graph has total cost in dollars per month on the y axis and the four types of apartments on the x axis. The total cost is as follows: very close, $1,230; close, $1,190; far, $1180; very far, $1200. The marginal cost between very close and close is negative 40, between close and far is negative 10, and between far and very far is 20.&#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27761" y="2589182"/>
            <a:ext cx="6888480" cy="365921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821611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42380"/>
          </a:xfrm>
        </p:spPr>
        <p:txBody>
          <a:bodyPr/>
          <a:lstStyle/>
          <a:p>
            <a:r>
              <a:rPr lang="en-IN" sz="3600" dirty="0" err="1"/>
              <a:t>Amaç</a:t>
            </a:r>
            <a:endParaRPr lang="en-US" sz="3600" dirty="0"/>
          </a:p>
        </p:txBody>
      </p:sp>
      <p:sp>
        <p:nvSpPr>
          <p:cNvPr id="3" name="Content Placeholder 2"/>
          <p:cNvSpPr>
            <a:spLocks noGrp="1"/>
          </p:cNvSpPr>
          <p:nvPr>
            <p:ph idx="1"/>
          </p:nvPr>
        </p:nvSpPr>
        <p:spPr/>
        <p:txBody>
          <a:bodyPr/>
          <a:lstStyle/>
          <a:p>
            <a:pPr marL="0" indent="0">
              <a:lnSpc>
                <a:spcPct val="200000"/>
              </a:lnSpc>
              <a:buNone/>
            </a:pPr>
            <a:r>
              <a:rPr lang="en-US" sz="2600" dirty="0">
                <a:solidFill>
                  <a:schemeClr val="bg2"/>
                </a:solidFill>
                <a:cs typeface="Times New Roman" pitchFamily="18" charset="0"/>
              </a:rPr>
              <a:t>3.1 </a:t>
            </a:r>
            <a:r>
              <a:rPr lang="en-US" sz="2600" dirty="0" err="1">
                <a:cs typeface="Times New Roman" pitchFamily="18" charset="0"/>
              </a:rPr>
              <a:t>Eniyileme</a:t>
            </a:r>
            <a:endParaRPr lang="en-US" sz="2600" dirty="0">
              <a:cs typeface="Times New Roman" pitchFamily="18" charset="0"/>
            </a:endParaRPr>
          </a:p>
          <a:p>
            <a:pPr marL="0" indent="0">
              <a:lnSpc>
                <a:spcPct val="200000"/>
              </a:lnSpc>
              <a:buNone/>
            </a:pPr>
            <a:r>
              <a:rPr lang="en-US" sz="2600" dirty="0">
                <a:solidFill>
                  <a:schemeClr val="bg2"/>
                </a:solidFill>
                <a:cs typeface="Times New Roman" pitchFamily="18" charset="0"/>
              </a:rPr>
              <a:t>3.2 </a:t>
            </a:r>
            <a:r>
              <a:rPr lang="en-US" sz="2600" dirty="0" err="1">
                <a:solidFill>
                  <a:schemeClr val="bg2"/>
                </a:solidFill>
                <a:cs typeface="Times New Roman" pitchFamily="18" charset="0"/>
              </a:rPr>
              <a:t>Eniyilemenin</a:t>
            </a:r>
            <a:r>
              <a:rPr lang="en-US" sz="2600" dirty="0">
                <a:solidFill>
                  <a:schemeClr val="bg2"/>
                </a:solidFill>
                <a:cs typeface="Times New Roman" pitchFamily="18" charset="0"/>
              </a:rPr>
              <a:t> </a:t>
            </a:r>
            <a:r>
              <a:rPr lang="en-US" sz="2600" dirty="0" err="1">
                <a:solidFill>
                  <a:schemeClr val="bg2"/>
                </a:solidFill>
                <a:cs typeface="Times New Roman" pitchFamily="18" charset="0"/>
              </a:rPr>
              <a:t>Uygulanması</a:t>
            </a:r>
            <a:endParaRPr lang="en-US" sz="2600" dirty="0">
              <a:solidFill>
                <a:schemeClr val="bg2"/>
              </a:solidFill>
              <a:cs typeface="Times New Roman" pitchFamily="18" charset="0"/>
            </a:endParaRPr>
          </a:p>
          <a:p>
            <a:pPr marL="0" indent="0">
              <a:lnSpc>
                <a:spcPct val="200000"/>
              </a:lnSpc>
              <a:buNone/>
            </a:pPr>
            <a:r>
              <a:rPr lang="en-US" sz="2600" dirty="0">
                <a:solidFill>
                  <a:schemeClr val="bg2"/>
                </a:solidFill>
                <a:cs typeface="Times New Roman" pitchFamily="18" charset="0"/>
              </a:rPr>
              <a:t>3.3 </a:t>
            </a:r>
            <a:r>
              <a:rPr lang="en-US" sz="2600" dirty="0" err="1">
                <a:cs typeface="Times New Roman" pitchFamily="18" charset="0"/>
              </a:rPr>
              <a:t>Marjinal</a:t>
            </a:r>
            <a:r>
              <a:rPr lang="en-US" sz="2600" dirty="0">
                <a:cs typeface="Times New Roman" pitchFamily="18" charset="0"/>
              </a:rPr>
              <a:t> </a:t>
            </a:r>
            <a:r>
              <a:rPr lang="en-US" sz="2600" dirty="0" err="1">
                <a:cs typeface="Times New Roman" pitchFamily="18" charset="0"/>
              </a:rPr>
              <a:t>Analiz</a:t>
            </a:r>
            <a:endParaRPr lang="en-US" sz="2600" dirty="0">
              <a:cs typeface="Times New Roman" pitchFamily="18" charset="0"/>
            </a:endParaRPr>
          </a:p>
        </p:txBody>
      </p:sp>
    </p:spTree>
    <p:extLst>
      <p:ext uri="{BB962C8B-B14F-4D97-AF65-F5344CB8AC3E}">
        <p14:creationId xmlns:p14="http://schemas.microsoft.com/office/powerpoint/2010/main" val="78003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589980"/>
          </a:xfrm>
        </p:spPr>
        <p:txBody>
          <a:bodyPr/>
          <a:lstStyle/>
          <a:p>
            <a:r>
              <a:rPr lang="en-US" sz="3600" dirty="0" err="1"/>
              <a:t>Temel</a:t>
            </a:r>
            <a:r>
              <a:rPr lang="en-US" sz="3600" dirty="0"/>
              <a:t> </a:t>
            </a:r>
            <a:r>
              <a:rPr lang="en-US" sz="3600" dirty="0" err="1"/>
              <a:t>hususlar</a:t>
            </a:r>
            <a:endParaRPr lang="en-US" sz="2000" dirty="0"/>
          </a:p>
        </p:txBody>
      </p:sp>
      <p:sp>
        <p:nvSpPr>
          <p:cNvPr id="3" name="Content Placeholder 2"/>
          <p:cNvSpPr>
            <a:spLocks noGrp="1"/>
          </p:cNvSpPr>
          <p:nvPr>
            <p:ph idx="1"/>
          </p:nvPr>
        </p:nvSpPr>
        <p:spPr>
          <a:xfrm>
            <a:off x="457200" y="1524000"/>
            <a:ext cx="8305800" cy="4495800"/>
          </a:xfrm>
        </p:spPr>
        <p:txBody>
          <a:bodyPr/>
          <a:lstStyle/>
          <a:p>
            <a:pPr marL="514350" indent="-514350">
              <a:lnSpc>
                <a:spcPct val="200000"/>
              </a:lnSpc>
              <a:buSzPct val="100000"/>
              <a:buFont typeface="+mj-lt"/>
              <a:buAutoNum type="arabicPeriod"/>
            </a:pPr>
            <a:r>
              <a:rPr lang="en-US" sz="2800" dirty="0" err="1">
                <a:cs typeface="Times New Roman" pitchFamily="18" charset="0"/>
              </a:rPr>
              <a:t>Erişilebilir</a:t>
            </a:r>
            <a:r>
              <a:rPr lang="en-US" sz="2800" dirty="0">
                <a:cs typeface="Times New Roman" pitchFamily="18" charset="0"/>
              </a:rPr>
              <a:t> </a:t>
            </a:r>
            <a:r>
              <a:rPr lang="en-US" sz="2800" dirty="0" err="1">
                <a:cs typeface="Times New Roman" pitchFamily="18" charset="0"/>
              </a:rPr>
              <a:t>tercihler</a:t>
            </a:r>
            <a:r>
              <a:rPr lang="en-US" sz="2800" dirty="0">
                <a:cs typeface="Times New Roman" pitchFamily="18" charset="0"/>
              </a:rPr>
              <a:t> </a:t>
            </a:r>
            <a:r>
              <a:rPr lang="en-US" sz="2800" dirty="0" err="1">
                <a:cs typeface="Times New Roman" pitchFamily="18" charset="0"/>
              </a:rPr>
              <a:t>olması</a:t>
            </a:r>
            <a:r>
              <a:rPr lang="en-US" sz="2800" dirty="0">
                <a:cs typeface="Times New Roman" pitchFamily="18" charset="0"/>
              </a:rPr>
              <a:t> </a:t>
            </a:r>
          </a:p>
          <a:p>
            <a:pPr marL="514350" indent="-514350">
              <a:lnSpc>
                <a:spcPct val="200000"/>
              </a:lnSpc>
              <a:buSzPct val="100000"/>
              <a:buFont typeface="+mj-lt"/>
              <a:buAutoNum type="arabicPeriod"/>
            </a:pP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değerleri</a:t>
            </a:r>
            <a:r>
              <a:rPr lang="en-US" sz="2800" dirty="0">
                <a:cs typeface="Times New Roman" pitchFamily="18" charset="0"/>
              </a:rPr>
              <a:t> </a:t>
            </a:r>
            <a:r>
              <a:rPr lang="en-US" sz="2800" dirty="0" err="1">
                <a:cs typeface="Times New Roman" pitchFamily="18" charset="0"/>
              </a:rPr>
              <a:t>kıyaslama</a:t>
            </a:r>
            <a:endParaRPr lang="en-US" sz="2800" dirty="0">
              <a:cs typeface="Times New Roman" pitchFamily="18" charset="0"/>
            </a:endParaRPr>
          </a:p>
          <a:p>
            <a:pPr marL="514350" indent="-514350">
              <a:lnSpc>
                <a:spcPct val="200000"/>
              </a:lnSpc>
              <a:buSzPct val="100000"/>
              <a:buFont typeface="+mj-lt"/>
              <a:buAutoNum type="arabicPeriod"/>
            </a:pP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değerleri</a:t>
            </a:r>
            <a:r>
              <a:rPr lang="en-US" sz="2800" dirty="0">
                <a:cs typeface="Times New Roman" pitchFamily="18" charset="0"/>
              </a:rPr>
              <a:t> </a:t>
            </a:r>
            <a:r>
              <a:rPr lang="en-US" sz="2800" dirty="0" err="1">
                <a:cs typeface="Times New Roman" pitchFamily="18" charset="0"/>
              </a:rPr>
              <a:t>kıyaslama</a:t>
            </a:r>
            <a:endParaRPr lang="en-US" sz="2800" dirty="0">
              <a:cs typeface="Times New Roman" pitchFamily="18" charset="0"/>
            </a:endParaRPr>
          </a:p>
        </p:txBody>
      </p:sp>
    </p:spTree>
    <p:extLst>
      <p:ext uri="{BB962C8B-B14F-4D97-AF65-F5344CB8AC3E}">
        <p14:creationId xmlns:p14="http://schemas.microsoft.com/office/powerpoint/2010/main" val="23473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p:cNvSpPr>
            <a:spLocks noGrp="1"/>
          </p:cNvSpPr>
          <p:nvPr>
            <p:ph type="title"/>
          </p:nvPr>
        </p:nvSpPr>
        <p:spPr>
          <a:xfrm>
            <a:off x="457200" y="215372"/>
            <a:ext cx="8229600" cy="1097280"/>
          </a:xfrm>
        </p:spPr>
        <p:txBody>
          <a:bodyPr/>
          <a:lstStyle/>
          <a:p>
            <a:r>
              <a:rPr lang="en-US" sz="3600" dirty="0" err="1"/>
              <a:t>Veri</a:t>
            </a:r>
            <a:r>
              <a:rPr lang="en-US" sz="3600" dirty="0"/>
              <a:t> </a:t>
            </a:r>
            <a:r>
              <a:rPr lang="en-US" sz="3600" dirty="0" err="1"/>
              <a:t>temelli</a:t>
            </a:r>
            <a:r>
              <a:rPr lang="en-US" sz="3600" dirty="0"/>
              <a:t> </a:t>
            </a:r>
            <a:r>
              <a:rPr lang="en-US" sz="3600" dirty="0" err="1"/>
              <a:t>analiz</a:t>
            </a:r>
            <a:endParaRPr lang="en-US" sz="2400" b="0" dirty="0"/>
          </a:p>
        </p:txBody>
      </p:sp>
      <p:sp>
        <p:nvSpPr>
          <p:cNvPr id="6" name="Content Placeholder 5"/>
          <p:cNvSpPr>
            <a:spLocks noGrp="1"/>
          </p:cNvSpPr>
          <p:nvPr>
            <p:ph idx="4294967295"/>
          </p:nvPr>
        </p:nvSpPr>
        <p:spPr>
          <a:xfrm>
            <a:off x="457200" y="1524000"/>
            <a:ext cx="8229600" cy="1143000"/>
          </a:xfrm>
          <a:prstGeom prst="rect">
            <a:avLst/>
          </a:prstGeom>
        </p:spPr>
        <p:txBody>
          <a:bodyPr/>
          <a:lstStyle/>
          <a:p>
            <a:pPr marL="0" indent="0">
              <a:buNone/>
            </a:pPr>
            <a:r>
              <a:rPr lang="en-US" sz="2800" dirty="0" err="1">
                <a:cs typeface="Times New Roman" pitchFamily="18" charset="0"/>
              </a:rPr>
              <a:t>Ev</a:t>
            </a:r>
            <a:r>
              <a:rPr lang="en-US" sz="2800" dirty="0">
                <a:cs typeface="Times New Roman" pitchFamily="18" charset="0"/>
              </a:rPr>
              <a:t> </a:t>
            </a:r>
            <a:r>
              <a:rPr lang="en-US" sz="2800" dirty="0" err="1">
                <a:cs typeface="Times New Roman" pitchFamily="18" charset="0"/>
              </a:rPr>
              <a:t>kiralamada</a:t>
            </a:r>
            <a:r>
              <a:rPr lang="en-US" sz="2800" dirty="0">
                <a:cs typeface="Times New Roman" pitchFamily="18" charset="0"/>
              </a:rPr>
              <a:t> </a:t>
            </a:r>
            <a:r>
              <a:rPr lang="en-US" sz="2800" dirty="0" err="1">
                <a:cs typeface="Times New Roman" pitchFamily="18" charset="0"/>
              </a:rPr>
              <a:t>karar</a:t>
            </a:r>
            <a:r>
              <a:rPr lang="en-US" sz="2800" dirty="0">
                <a:cs typeface="Times New Roman" pitchFamily="18" charset="0"/>
              </a:rPr>
              <a:t> alma</a:t>
            </a:r>
          </a:p>
        </p:txBody>
      </p:sp>
      <p:pic>
        <p:nvPicPr>
          <p:cNvPr id="7" name="Picture 6" descr="A photo shows an Apartment."/>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905000" y="2763381"/>
            <a:ext cx="5349240" cy="3567902"/>
          </a:xfrm>
          <a:prstGeom prst="rect">
            <a:avLst/>
          </a:prstGeom>
          <a:ln>
            <a:solidFill>
              <a:srgbClr val="000000"/>
            </a:solidFill>
          </a:ln>
        </p:spPr>
      </p:pic>
    </p:spTree>
    <p:extLst>
      <p:ext uri="{BB962C8B-B14F-4D97-AF65-F5344CB8AC3E}">
        <p14:creationId xmlns:p14="http://schemas.microsoft.com/office/powerpoint/2010/main" val="30256519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p:cNvSpPr>
            <a:spLocks noGrp="1"/>
          </p:cNvSpPr>
          <p:nvPr>
            <p:ph type="title"/>
          </p:nvPr>
        </p:nvSpPr>
        <p:spPr>
          <a:xfrm>
            <a:off x="457200" y="215372"/>
            <a:ext cx="8229600" cy="1097280"/>
          </a:xfrm>
        </p:spPr>
        <p:txBody>
          <a:bodyPr/>
          <a:lstStyle/>
          <a:p>
            <a:r>
              <a:rPr lang="en-US" sz="3600" dirty="0" err="1"/>
              <a:t>En</a:t>
            </a:r>
            <a:r>
              <a:rPr lang="en-US" sz="3600" dirty="0"/>
              <a:t> </a:t>
            </a:r>
            <a:r>
              <a:rPr lang="en-US" sz="3600" dirty="0" err="1"/>
              <a:t>iyi</a:t>
            </a:r>
            <a:r>
              <a:rPr lang="en-US" sz="3600" dirty="0"/>
              <a:t> </a:t>
            </a:r>
            <a:r>
              <a:rPr lang="en-US" sz="3600" dirty="0" err="1"/>
              <a:t>tercihin</a:t>
            </a:r>
            <a:r>
              <a:rPr lang="en-US" sz="3600" dirty="0"/>
              <a:t> </a:t>
            </a:r>
            <a:r>
              <a:rPr lang="en-US" sz="3600" dirty="0" err="1"/>
              <a:t>seçimi</a:t>
            </a:r>
            <a:endParaRPr lang="en-US" dirty="0"/>
          </a:p>
        </p:txBody>
      </p:sp>
      <p:sp>
        <p:nvSpPr>
          <p:cNvPr id="2" name="Content Placeholder 1"/>
          <p:cNvSpPr>
            <a:spLocks noGrp="1"/>
          </p:cNvSpPr>
          <p:nvPr>
            <p:ph idx="4294967295"/>
          </p:nvPr>
        </p:nvSpPr>
        <p:spPr>
          <a:xfrm>
            <a:off x="457200" y="1600201"/>
            <a:ext cx="8229600" cy="2819400"/>
          </a:xfrm>
          <a:prstGeom prst="rect">
            <a:avLst/>
          </a:prstGeom>
        </p:spPr>
        <p:txBody>
          <a:bodyPr/>
          <a:lstStyle/>
          <a:p>
            <a:pPr marL="0" indent="0">
              <a:lnSpc>
                <a:spcPct val="200000"/>
              </a:lnSpc>
              <a:buNone/>
            </a:pPr>
            <a:r>
              <a:rPr lang="en-US" sz="2800" dirty="0">
                <a:cs typeface="Times New Roman" pitchFamily="18" charset="0"/>
              </a:rPr>
              <a:t>Her zaman </a:t>
            </a:r>
            <a:r>
              <a:rPr lang="en-US" sz="2800" dirty="0" err="1">
                <a:cs typeface="Times New Roman" pitchFamily="18" charset="0"/>
              </a:rPr>
              <a:t>en</a:t>
            </a:r>
            <a:r>
              <a:rPr lang="en-US" sz="2800" dirty="0">
                <a:cs typeface="Times New Roman" pitchFamily="18" charset="0"/>
              </a:rPr>
              <a:t> </a:t>
            </a:r>
            <a:r>
              <a:rPr lang="en-US" sz="2800" dirty="0" err="1">
                <a:cs typeface="Times New Roman" pitchFamily="18" charset="0"/>
              </a:rPr>
              <a:t>iyi</a:t>
            </a:r>
            <a:r>
              <a:rPr lang="en-US" sz="2800" dirty="0">
                <a:cs typeface="Times New Roman" pitchFamily="18" charset="0"/>
              </a:rPr>
              <a:t> </a:t>
            </a:r>
            <a:r>
              <a:rPr lang="en-US" sz="2800" dirty="0" err="1">
                <a:cs typeface="Times New Roman" pitchFamily="18" charset="0"/>
              </a:rPr>
              <a:t>seçim</a:t>
            </a:r>
            <a:r>
              <a:rPr lang="en-US" sz="2800" dirty="0">
                <a:cs typeface="Times New Roman" pitchFamily="18" charset="0"/>
              </a:rPr>
              <a:t> </a:t>
            </a:r>
            <a:r>
              <a:rPr lang="en-US" sz="2800" dirty="0" err="1">
                <a:cs typeface="Times New Roman" pitchFamily="18" charset="0"/>
              </a:rPr>
              <a:t>yapıyor</a:t>
            </a:r>
            <a:r>
              <a:rPr lang="en-US" sz="2800" dirty="0">
                <a:cs typeface="Times New Roman" pitchFamily="18" charset="0"/>
              </a:rPr>
              <a:t> </a:t>
            </a:r>
            <a:r>
              <a:rPr lang="en-US" sz="2800" dirty="0" err="1">
                <a:cs typeface="Times New Roman" pitchFamily="18" charset="0"/>
              </a:rPr>
              <a:t>musunuz</a:t>
            </a:r>
            <a:r>
              <a:rPr lang="en-US" sz="2800" dirty="0">
                <a:cs typeface="Times New Roman" pitchFamily="18" charset="0"/>
              </a:rPr>
              <a:t>?</a:t>
            </a:r>
          </a:p>
          <a:p>
            <a:pPr marL="0" indent="0">
              <a:lnSpc>
                <a:spcPct val="200000"/>
              </a:lnSpc>
              <a:buNone/>
            </a:pPr>
            <a:r>
              <a:rPr lang="en-US" sz="2800" dirty="0" err="1">
                <a:cs typeface="Times New Roman" pitchFamily="18" charset="0"/>
              </a:rPr>
              <a:t>Nedenleri</a:t>
            </a:r>
            <a:r>
              <a:rPr lang="en-US" sz="2800" dirty="0">
                <a:cs typeface="Times New Roman" pitchFamily="18" charset="0"/>
              </a:rPr>
              <a:t>?</a:t>
            </a:r>
          </a:p>
        </p:txBody>
      </p:sp>
    </p:spTree>
    <p:extLst>
      <p:ext uri="{BB962C8B-B14F-4D97-AF65-F5344CB8AC3E}">
        <p14:creationId xmlns:p14="http://schemas.microsoft.com/office/powerpoint/2010/main" val="1777191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err="1"/>
              <a:t>Eniyileme</a:t>
            </a:r>
            <a:endParaRPr lang="en-US" dirty="0"/>
          </a:p>
        </p:txBody>
      </p:sp>
      <p:sp>
        <p:nvSpPr>
          <p:cNvPr id="2" name="Content Placeholder 1"/>
          <p:cNvSpPr>
            <a:spLocks noGrp="1"/>
          </p:cNvSpPr>
          <p:nvPr>
            <p:ph idx="4294967295"/>
          </p:nvPr>
        </p:nvSpPr>
        <p:spPr>
          <a:xfrm>
            <a:off x="457200" y="1600200"/>
            <a:ext cx="8229600" cy="3992563"/>
          </a:xfrm>
          <a:prstGeom prst="rect">
            <a:avLst/>
          </a:prstGeom>
        </p:spPr>
        <p:txBody>
          <a:bodyPr/>
          <a:lstStyle/>
          <a:p>
            <a:pPr>
              <a:lnSpc>
                <a:spcPct val="150000"/>
              </a:lnSpc>
            </a:pPr>
            <a:r>
              <a:rPr lang="en-US" sz="2800" dirty="0" err="1">
                <a:cs typeface="Times New Roman" pitchFamily="18" charset="0"/>
              </a:rPr>
              <a:t>Sınırlı</a:t>
            </a:r>
            <a:r>
              <a:rPr lang="en-US" sz="2800" dirty="0">
                <a:cs typeface="Times New Roman" pitchFamily="18" charset="0"/>
              </a:rPr>
              <a:t> </a:t>
            </a:r>
            <a:r>
              <a:rPr lang="en-US" sz="2800" dirty="0" err="1">
                <a:cs typeface="Times New Roman" pitchFamily="18" charset="0"/>
              </a:rPr>
              <a:t>bilgiye</a:t>
            </a:r>
            <a:r>
              <a:rPr lang="en-US" sz="2800" dirty="0">
                <a:cs typeface="Times New Roman" pitchFamily="18" charset="0"/>
              </a:rPr>
              <a:t> </a:t>
            </a:r>
            <a:r>
              <a:rPr lang="en-US" sz="2800" dirty="0" err="1">
                <a:cs typeface="Times New Roman" pitchFamily="18" charset="0"/>
              </a:rPr>
              <a:t>sahip</a:t>
            </a:r>
            <a:r>
              <a:rPr lang="en-US" sz="2800" dirty="0">
                <a:cs typeface="Times New Roman" pitchFamily="18" charset="0"/>
              </a:rPr>
              <a:t> </a:t>
            </a:r>
            <a:r>
              <a:rPr lang="en-US" sz="2800" dirty="0" err="1">
                <a:cs typeface="Times New Roman" pitchFamily="18" charset="0"/>
              </a:rPr>
              <a:t>olma</a:t>
            </a:r>
            <a:endParaRPr lang="en-US" sz="2800" dirty="0">
              <a:cs typeface="Times New Roman" pitchFamily="18" charset="0"/>
            </a:endParaRPr>
          </a:p>
          <a:p>
            <a:pPr>
              <a:lnSpc>
                <a:spcPct val="150000"/>
              </a:lnSpc>
            </a:pPr>
            <a:r>
              <a:rPr lang="en-US" sz="2800" dirty="0" err="1">
                <a:cs typeface="Times New Roman" pitchFamily="18" charset="0"/>
              </a:rPr>
              <a:t>Bilginin</a:t>
            </a:r>
            <a:r>
              <a:rPr lang="en-US" sz="2800" dirty="0">
                <a:cs typeface="Times New Roman" pitchFamily="18" charset="0"/>
              </a:rPr>
              <a:t> </a:t>
            </a:r>
            <a:r>
              <a:rPr lang="en-US" sz="2800" dirty="0" err="1">
                <a:cs typeface="Times New Roman" pitchFamily="18" charset="0"/>
              </a:rPr>
              <a:t>kıyaslanmasında</a:t>
            </a:r>
            <a:r>
              <a:rPr lang="en-US" sz="2800" dirty="0">
                <a:cs typeface="Times New Roman" pitchFamily="18" charset="0"/>
              </a:rPr>
              <a:t> </a:t>
            </a:r>
            <a:r>
              <a:rPr lang="en-US" sz="2800" dirty="0" err="1">
                <a:cs typeface="Times New Roman" pitchFamily="18" charset="0"/>
              </a:rPr>
              <a:t>karşılaşılan</a:t>
            </a:r>
            <a:r>
              <a:rPr lang="en-US" sz="2800" dirty="0">
                <a:cs typeface="Times New Roman" pitchFamily="18" charset="0"/>
              </a:rPr>
              <a:t> </a:t>
            </a:r>
            <a:r>
              <a:rPr lang="en-US" sz="2800" dirty="0" err="1">
                <a:cs typeface="Times New Roman" pitchFamily="18" charset="0"/>
              </a:rPr>
              <a:t>zorlukalr</a:t>
            </a:r>
            <a:endParaRPr lang="en-US" sz="2800" dirty="0">
              <a:cs typeface="Times New Roman" pitchFamily="18" charset="0"/>
            </a:endParaRPr>
          </a:p>
          <a:p>
            <a:pPr>
              <a:lnSpc>
                <a:spcPct val="150000"/>
              </a:lnSpc>
            </a:pPr>
            <a:r>
              <a:rPr lang="en-US" sz="2800" dirty="0" err="1">
                <a:cs typeface="Times New Roman" pitchFamily="18" charset="0"/>
              </a:rPr>
              <a:t>Deneyim</a:t>
            </a:r>
            <a:r>
              <a:rPr lang="en-US" sz="2800" dirty="0">
                <a:cs typeface="Times New Roman" pitchFamily="18" charset="0"/>
              </a:rPr>
              <a:t> </a:t>
            </a:r>
            <a:r>
              <a:rPr lang="en-US" sz="2800" dirty="0" err="1">
                <a:cs typeface="Times New Roman" pitchFamily="18" charset="0"/>
              </a:rPr>
              <a:t>eksikliği</a:t>
            </a:r>
            <a:endParaRPr lang="en-US" sz="2800" dirty="0">
              <a:cs typeface="Times New Roman" pitchFamily="18" charset="0"/>
            </a:endParaRPr>
          </a:p>
        </p:txBody>
      </p:sp>
    </p:spTree>
    <p:extLst>
      <p:ext uri="{BB962C8B-B14F-4D97-AF65-F5344CB8AC3E}">
        <p14:creationId xmlns:p14="http://schemas.microsoft.com/office/powerpoint/2010/main" val="2618394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5372"/>
            <a:ext cx="8229600" cy="1097280"/>
          </a:xfrm>
        </p:spPr>
        <p:txBody>
          <a:bodyPr/>
          <a:lstStyle/>
          <a:p>
            <a:r>
              <a:rPr lang="en-US" sz="3600" dirty="0" err="1"/>
              <a:t>Eniyileme</a:t>
            </a:r>
            <a:r>
              <a:rPr lang="en-US" sz="3600" dirty="0"/>
              <a:t> </a:t>
            </a:r>
            <a:r>
              <a:rPr lang="en-US" sz="3600" dirty="0" err="1"/>
              <a:t>teknikleri</a:t>
            </a:r>
            <a:endParaRPr lang="en-US" dirty="0"/>
          </a:p>
        </p:txBody>
      </p:sp>
      <p:sp>
        <p:nvSpPr>
          <p:cNvPr id="3" name="Text Box 1"/>
          <p:cNvSpPr>
            <a:spLocks noGrp="1"/>
          </p:cNvSpPr>
          <p:nvPr>
            <p:ph idx="4294967295"/>
          </p:nvPr>
        </p:nvSpPr>
        <p:spPr>
          <a:xfrm>
            <a:off x="457200" y="1447800"/>
            <a:ext cx="8229600" cy="4876800"/>
          </a:xfrm>
          <a:prstGeom prst="rect">
            <a:avLst/>
          </a:prstGeom>
        </p:spPr>
        <p:txBody>
          <a:bodyPr>
            <a:noAutofit/>
          </a:bodyPr>
          <a:lstStyle/>
          <a:p>
            <a:pPr marL="0" indent="0">
              <a:lnSpc>
                <a:spcPct val="150000"/>
              </a:lnSpc>
              <a:buNone/>
            </a:pPr>
            <a:r>
              <a:rPr lang="en-US" sz="2800" dirty="0">
                <a:solidFill>
                  <a:schemeClr val="bg2"/>
                </a:solidFill>
                <a:cs typeface="Times New Roman" pitchFamily="18" charset="0"/>
              </a:rPr>
              <a:t>1. </a:t>
            </a: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değer</a:t>
            </a:r>
            <a:endParaRPr lang="en-US" sz="2800" dirty="0">
              <a:cs typeface="Times New Roman" pitchFamily="18" charset="0"/>
            </a:endParaRPr>
          </a:p>
          <a:p>
            <a:pPr marL="457200" lvl="1" indent="0">
              <a:lnSpc>
                <a:spcPct val="150000"/>
              </a:lnSpc>
              <a:buNone/>
            </a:pPr>
            <a:r>
              <a:rPr lang="en-US" sz="2800" dirty="0" err="1">
                <a:cs typeface="Times New Roman" pitchFamily="18" charset="0"/>
              </a:rPr>
              <a:t>Toplam</a:t>
            </a:r>
            <a:r>
              <a:rPr lang="en-US" sz="2800" dirty="0">
                <a:cs typeface="Times New Roman" pitchFamily="18" charset="0"/>
              </a:rPr>
              <a:t> </a:t>
            </a:r>
            <a:r>
              <a:rPr lang="en-US" sz="2800" dirty="0" err="1">
                <a:cs typeface="Times New Roman" pitchFamily="18" charset="0"/>
              </a:rPr>
              <a:t>yarar</a:t>
            </a:r>
            <a:r>
              <a:rPr lang="en-US" sz="2800" dirty="0">
                <a:cs typeface="Times New Roman" pitchFamily="18" charset="0"/>
              </a:rPr>
              <a:t>– total </a:t>
            </a:r>
            <a:r>
              <a:rPr lang="en-US" sz="2800" dirty="0" err="1">
                <a:cs typeface="Times New Roman" pitchFamily="18" charset="0"/>
              </a:rPr>
              <a:t>maliyet</a:t>
            </a:r>
            <a:r>
              <a:rPr lang="en-US" sz="2800" dirty="0">
                <a:cs typeface="Times New Roman" pitchFamily="18" charset="0"/>
              </a:rPr>
              <a:t> (net </a:t>
            </a:r>
            <a:r>
              <a:rPr lang="en-US" sz="2800" dirty="0" err="1">
                <a:cs typeface="Times New Roman" pitchFamily="18" charset="0"/>
              </a:rPr>
              <a:t>yarar</a:t>
            </a:r>
            <a:r>
              <a:rPr lang="en-US" sz="2800" dirty="0">
                <a:cs typeface="Times New Roman" pitchFamily="18" charset="0"/>
              </a:rPr>
              <a:t>)</a:t>
            </a:r>
          </a:p>
          <a:p>
            <a:pPr marL="0" indent="0">
              <a:lnSpc>
                <a:spcPct val="150000"/>
              </a:lnSpc>
              <a:buNone/>
            </a:pPr>
            <a:r>
              <a:rPr lang="en-US" sz="2800" dirty="0" err="1">
                <a:cs typeface="Times New Roman" pitchFamily="18" charset="0"/>
              </a:rPr>
              <a:t>Ya</a:t>
            </a:r>
            <a:r>
              <a:rPr lang="en-US" sz="2800" dirty="0">
                <a:cs typeface="Times New Roman" pitchFamily="18" charset="0"/>
              </a:rPr>
              <a:t> da</a:t>
            </a:r>
          </a:p>
          <a:p>
            <a:pPr marL="0" indent="0">
              <a:lnSpc>
                <a:spcPct val="150000"/>
              </a:lnSpc>
              <a:buNone/>
            </a:pPr>
            <a:r>
              <a:rPr lang="en-US" sz="2800" dirty="0">
                <a:solidFill>
                  <a:schemeClr val="bg2"/>
                </a:solidFill>
                <a:cs typeface="Times New Roman" pitchFamily="18" charset="0"/>
              </a:rPr>
              <a:t>2. </a:t>
            </a:r>
            <a:r>
              <a:rPr lang="en-US" sz="2800" dirty="0" err="1">
                <a:cs typeface="Times New Roman" pitchFamily="18" charset="0"/>
              </a:rPr>
              <a:t>Marjinal</a:t>
            </a:r>
            <a:r>
              <a:rPr lang="en-US" sz="2800" dirty="0">
                <a:cs typeface="Times New Roman" pitchFamily="18" charset="0"/>
              </a:rPr>
              <a:t> </a:t>
            </a:r>
            <a:r>
              <a:rPr lang="en-US" sz="2800" dirty="0" err="1">
                <a:cs typeface="Times New Roman" pitchFamily="18" charset="0"/>
              </a:rPr>
              <a:t>analiz</a:t>
            </a:r>
            <a:endParaRPr lang="en-US" sz="2800" dirty="0">
              <a:cs typeface="Times New Roman" pitchFamily="18" charset="0"/>
            </a:endParaRPr>
          </a:p>
          <a:p>
            <a:pPr marL="457200" lvl="1" indent="0">
              <a:buNone/>
            </a:pPr>
            <a:r>
              <a:rPr lang="en-US" sz="2800" dirty="0">
                <a:cs typeface="Times New Roman" pitchFamily="18" charset="0"/>
              </a:rPr>
              <a:t>	</a:t>
            </a:r>
            <a:r>
              <a:rPr lang="en-US" sz="2800" dirty="0" err="1">
                <a:cs typeface="Times New Roman" pitchFamily="18" charset="0"/>
              </a:rPr>
              <a:t>tercihlerdeki</a:t>
            </a:r>
            <a:r>
              <a:rPr lang="en-US" sz="2800" dirty="0">
                <a:cs typeface="Times New Roman" pitchFamily="18" charset="0"/>
              </a:rPr>
              <a:t> </a:t>
            </a:r>
            <a:r>
              <a:rPr lang="en-US" sz="2800" dirty="0" err="1">
                <a:cs typeface="Times New Roman" pitchFamily="18" charset="0"/>
              </a:rPr>
              <a:t>değişimin</a:t>
            </a:r>
            <a:r>
              <a:rPr lang="en-US" sz="2800" dirty="0">
                <a:cs typeface="Times New Roman" pitchFamily="18" charset="0"/>
              </a:rPr>
              <a:t> net </a:t>
            </a:r>
            <a:r>
              <a:rPr lang="en-US" sz="2800" dirty="0" err="1">
                <a:cs typeface="Times New Roman" pitchFamily="18" charset="0"/>
              </a:rPr>
              <a:t>yararda</a:t>
            </a:r>
            <a:r>
              <a:rPr lang="en-US" sz="2800" dirty="0">
                <a:cs typeface="Times New Roman" pitchFamily="18" charset="0"/>
              </a:rPr>
              <a:t> </a:t>
            </a:r>
            <a:r>
              <a:rPr lang="en-US" sz="2800" dirty="0" err="1">
                <a:cs typeface="Times New Roman" pitchFamily="18" charset="0"/>
              </a:rPr>
              <a:t>yarattığı</a:t>
            </a:r>
            <a:r>
              <a:rPr lang="en-US" sz="2800" dirty="0">
                <a:cs typeface="Times New Roman" pitchFamily="18" charset="0"/>
              </a:rPr>
              <a:t> </a:t>
            </a:r>
            <a:r>
              <a:rPr lang="en-US" sz="2800" dirty="0" err="1">
                <a:cs typeface="Times New Roman" pitchFamily="18" charset="0"/>
              </a:rPr>
              <a:t>değişime</a:t>
            </a:r>
            <a:r>
              <a:rPr lang="en-US" sz="2800" dirty="0">
                <a:cs typeface="Times New Roman" pitchFamily="18" charset="0"/>
              </a:rPr>
              <a:t> </a:t>
            </a:r>
            <a:r>
              <a:rPr lang="en-US" sz="2800" dirty="0" err="1">
                <a:cs typeface="Times New Roman" pitchFamily="18" charset="0"/>
              </a:rPr>
              <a:t>göre</a:t>
            </a:r>
            <a:endParaRPr lang="en-US" sz="2800" dirty="0">
              <a:cs typeface="Times New Roman" pitchFamily="18" charset="0"/>
            </a:endParaRPr>
          </a:p>
        </p:txBody>
      </p:sp>
    </p:spTree>
    <p:extLst>
      <p:ext uri="{BB962C8B-B14F-4D97-AF65-F5344CB8AC3E}">
        <p14:creationId xmlns:p14="http://schemas.microsoft.com/office/powerpoint/2010/main" val="10803344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1097280"/>
          </a:xfrm>
        </p:spPr>
        <p:txBody>
          <a:bodyPr/>
          <a:lstStyle/>
          <a:p>
            <a:r>
              <a:rPr lang="en-US" sz="3600" dirty="0" err="1"/>
              <a:t>Ev</a:t>
            </a:r>
            <a:r>
              <a:rPr lang="en-US" sz="3600" dirty="0"/>
              <a:t> </a:t>
            </a:r>
            <a:r>
              <a:rPr lang="en-US" sz="3600" dirty="0" err="1"/>
              <a:t>kiralama</a:t>
            </a:r>
            <a:r>
              <a:rPr lang="en-US" sz="3600" dirty="0"/>
              <a:t> (</a:t>
            </a:r>
            <a:r>
              <a:rPr lang="en-US" sz="3600" dirty="0" err="1"/>
              <a:t>örnek</a:t>
            </a:r>
            <a:r>
              <a:rPr lang="en-US" sz="3600" dirty="0"/>
              <a:t>)</a:t>
            </a:r>
            <a:endParaRPr lang="en-US" sz="3600" b="0" dirty="0">
              <a:solidFill>
                <a:srgbClr val="000000"/>
              </a:solidFill>
            </a:endParaRPr>
          </a:p>
        </p:txBody>
      </p:sp>
      <p:sp>
        <p:nvSpPr>
          <p:cNvPr id="7" name="Content Placeholder 6"/>
          <p:cNvSpPr>
            <a:spLocks noGrp="1"/>
          </p:cNvSpPr>
          <p:nvPr>
            <p:ph idx="1"/>
          </p:nvPr>
        </p:nvSpPr>
        <p:spPr>
          <a:xfrm>
            <a:off x="457200" y="1600201"/>
            <a:ext cx="8229600" cy="1354187"/>
          </a:xfrm>
        </p:spPr>
        <p:txBody>
          <a:bodyPr anchor="ctr"/>
          <a:lstStyle/>
          <a:p>
            <a:pPr marL="0" indent="0">
              <a:buNone/>
            </a:pPr>
            <a:endParaRPr lang="en-US" sz="2400" dirty="0">
              <a:cs typeface="Times New Roman" pitchFamily="18" charset="0"/>
            </a:endParaRPr>
          </a:p>
        </p:txBody>
      </p:sp>
      <p:sp>
        <p:nvSpPr>
          <p:cNvPr id="8" name="Content Placeholder 7"/>
          <p:cNvSpPr>
            <a:spLocks noGrp="1"/>
          </p:cNvSpPr>
          <p:nvPr>
            <p:ph idx="13"/>
          </p:nvPr>
        </p:nvSpPr>
        <p:spPr>
          <a:xfrm>
            <a:off x="533400" y="3487788"/>
            <a:ext cx="4114800" cy="2151012"/>
          </a:xfrm>
        </p:spPr>
        <p:txBody>
          <a:bodyPr/>
          <a:lstStyle/>
          <a:p>
            <a:pPr marL="0" indent="0">
              <a:buNone/>
            </a:pPr>
            <a:r>
              <a:rPr lang="en-US" sz="2400" dirty="0" err="1">
                <a:cs typeface="Times New Roman" pitchFamily="18" charset="0"/>
              </a:rPr>
              <a:t>Değiş-tokuş</a:t>
            </a:r>
            <a:r>
              <a:rPr lang="en-US" sz="2400" dirty="0">
                <a:cs typeface="Times New Roman" pitchFamily="18" charset="0"/>
              </a:rPr>
              <a:t>: </a:t>
            </a:r>
            <a:r>
              <a:rPr lang="en-US" sz="2400" dirty="0" err="1">
                <a:cs typeface="Times New Roman" pitchFamily="18" charset="0"/>
              </a:rPr>
              <a:t>Maliyete</a:t>
            </a:r>
            <a:r>
              <a:rPr lang="en-US" sz="2400" dirty="0">
                <a:cs typeface="Times New Roman" pitchFamily="18" charset="0"/>
              </a:rPr>
              <a:t> </a:t>
            </a:r>
            <a:r>
              <a:rPr lang="en-US" sz="2400" dirty="0" err="1">
                <a:cs typeface="Times New Roman" pitchFamily="18" charset="0"/>
              </a:rPr>
              <a:t>karşılık</a:t>
            </a:r>
            <a:r>
              <a:rPr lang="en-US" sz="2400" dirty="0">
                <a:cs typeface="Times New Roman" pitchFamily="18" charset="0"/>
              </a:rPr>
              <a:t> </a:t>
            </a:r>
            <a:r>
              <a:rPr lang="en-US" sz="2400" dirty="0" err="1">
                <a:cs typeface="Times New Roman" pitchFamily="18" charset="0"/>
              </a:rPr>
              <a:t>Merkeze</a:t>
            </a:r>
            <a:r>
              <a:rPr lang="en-US" sz="2400" dirty="0">
                <a:cs typeface="Times New Roman" pitchFamily="18" charset="0"/>
              </a:rPr>
              <a:t> </a:t>
            </a:r>
            <a:r>
              <a:rPr lang="en-US" sz="2400" dirty="0" err="1">
                <a:cs typeface="Times New Roman" pitchFamily="18" charset="0"/>
              </a:rPr>
              <a:t>Uzaklık</a:t>
            </a:r>
            <a:endParaRPr lang="en-US" sz="2400" dirty="0">
              <a:cs typeface="Times New Roman" pitchFamily="18" charset="0"/>
            </a:endParaRPr>
          </a:p>
        </p:txBody>
      </p:sp>
      <p:pic>
        <p:nvPicPr>
          <p:cNvPr id="9" name="Picture 8" descr="A digital map shows the city center and the location of four apartments, which are very close, close, far, and very far from the city center, respectively.&#10;"/>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5029200" y="2954388"/>
            <a:ext cx="3887586" cy="3141612"/>
          </a:xfrm>
          <a:prstGeom prst="rect">
            <a:avLst/>
          </a:prstGeom>
        </p:spPr>
      </p:pic>
    </p:spTree>
    <p:extLst>
      <p:ext uri="{BB962C8B-B14F-4D97-AF65-F5344CB8AC3E}">
        <p14:creationId xmlns:p14="http://schemas.microsoft.com/office/powerpoint/2010/main" val="34477465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600" dirty="0" err="1"/>
              <a:t>Ev</a:t>
            </a:r>
            <a:r>
              <a:rPr lang="en-US" sz="3600" dirty="0"/>
              <a:t> </a:t>
            </a:r>
            <a:r>
              <a:rPr lang="en-US" sz="3600" dirty="0" err="1"/>
              <a:t>kiralama</a:t>
            </a:r>
            <a:r>
              <a:rPr lang="en-US" sz="3600" dirty="0"/>
              <a:t> (</a:t>
            </a:r>
            <a:r>
              <a:rPr lang="en-US" sz="3600" dirty="0" err="1"/>
              <a:t>örnek</a:t>
            </a:r>
            <a:r>
              <a:rPr lang="en-US" sz="3600" dirty="0"/>
              <a:t>)</a:t>
            </a:r>
            <a:endParaRPr lang="en-IN" sz="3600" dirty="0"/>
          </a:p>
        </p:txBody>
      </p:sp>
      <p:sp>
        <p:nvSpPr>
          <p:cNvPr id="2" name="Content Placeholder 1"/>
          <p:cNvSpPr>
            <a:spLocks noGrp="1"/>
          </p:cNvSpPr>
          <p:nvPr>
            <p:ph idx="1"/>
          </p:nvPr>
        </p:nvSpPr>
        <p:spPr>
          <a:prstGeom prst="rect">
            <a:avLst/>
          </a:prstGeom>
        </p:spPr>
        <p:txBody>
          <a:bodyPr/>
          <a:lstStyle/>
          <a:p>
            <a:pPr marL="0" indent="0">
              <a:lnSpc>
                <a:spcPct val="150000"/>
              </a:lnSpc>
              <a:buNone/>
            </a:pPr>
            <a:r>
              <a:rPr lang="en-US" sz="2800" dirty="0">
                <a:cs typeface="Times New Roman" pitchFamily="18" charset="0"/>
              </a:rPr>
              <a:t>Optimization using total value</a:t>
            </a:r>
          </a:p>
          <a:p>
            <a:pPr marL="514350" indent="-514350">
              <a:lnSpc>
                <a:spcPct val="150000"/>
              </a:lnSpc>
              <a:buSzPct val="100000"/>
              <a:buFont typeface="+mj-lt"/>
              <a:buAutoNum type="arabicPeriod"/>
            </a:pPr>
            <a:r>
              <a:rPr lang="en-US" sz="2800" dirty="0" err="1">
                <a:cs typeface="Times New Roman" pitchFamily="18" charset="0"/>
              </a:rPr>
              <a:t>Tüm</a:t>
            </a:r>
            <a:r>
              <a:rPr lang="en-US" sz="2800" dirty="0">
                <a:cs typeface="Times New Roman" pitchFamily="18" charset="0"/>
              </a:rPr>
              <a:t> </a:t>
            </a:r>
            <a:r>
              <a:rPr lang="en-US" sz="2800" dirty="0" err="1">
                <a:cs typeface="Times New Roman" pitchFamily="18" charset="0"/>
              </a:rPr>
              <a:t>maliyetleri</a:t>
            </a:r>
            <a:r>
              <a:rPr lang="en-US" sz="2800" dirty="0">
                <a:cs typeface="Times New Roman" pitchFamily="18" charset="0"/>
              </a:rPr>
              <a:t> </a:t>
            </a:r>
            <a:r>
              <a:rPr lang="en-US" sz="2800" dirty="0" err="1">
                <a:cs typeface="Times New Roman" pitchFamily="18" charset="0"/>
              </a:rPr>
              <a:t>ve</a:t>
            </a:r>
            <a:r>
              <a:rPr lang="en-US" sz="2800" dirty="0">
                <a:cs typeface="Times New Roman" pitchFamily="18" charset="0"/>
              </a:rPr>
              <a:t> </a:t>
            </a:r>
            <a:r>
              <a:rPr lang="en-US" sz="2800" dirty="0" err="1">
                <a:cs typeface="Times New Roman" pitchFamily="18" charset="0"/>
              </a:rPr>
              <a:t>yararları</a:t>
            </a:r>
            <a:r>
              <a:rPr lang="en-US" sz="2800" dirty="0">
                <a:cs typeface="Times New Roman" pitchFamily="18" charset="0"/>
              </a:rPr>
              <a:t> </a:t>
            </a:r>
            <a:r>
              <a:rPr lang="en-US" sz="2800" dirty="0" err="1">
                <a:cs typeface="Times New Roman" pitchFamily="18" charset="0"/>
              </a:rPr>
              <a:t>aynı</a:t>
            </a:r>
            <a:r>
              <a:rPr lang="en-US" sz="2800" dirty="0">
                <a:cs typeface="Times New Roman" pitchFamily="18" charset="0"/>
              </a:rPr>
              <a:t> </a:t>
            </a:r>
            <a:r>
              <a:rPr lang="en-US" sz="2800" dirty="0" err="1">
                <a:cs typeface="Times New Roman" pitchFamily="18" charset="0"/>
              </a:rPr>
              <a:t>birime</a:t>
            </a:r>
            <a:r>
              <a:rPr lang="en-US" sz="2800" dirty="0">
                <a:cs typeface="Times New Roman" pitchFamily="18" charset="0"/>
              </a:rPr>
              <a:t> </a:t>
            </a:r>
            <a:r>
              <a:rPr lang="en-US" sz="2800" dirty="0" err="1">
                <a:cs typeface="Times New Roman" pitchFamily="18" charset="0"/>
              </a:rPr>
              <a:t>taşımak</a:t>
            </a:r>
            <a:r>
              <a:rPr lang="en-US" sz="2800" dirty="0">
                <a:cs typeface="Times New Roman" pitchFamily="18" charset="0"/>
              </a:rPr>
              <a:t> (</a:t>
            </a:r>
            <a:r>
              <a:rPr lang="en-US" sz="2800" dirty="0" err="1">
                <a:cs typeface="Times New Roman" pitchFamily="18" charset="0"/>
              </a:rPr>
              <a:t>ör</a:t>
            </a:r>
            <a:r>
              <a:rPr lang="en-US" sz="2800" dirty="0">
                <a:cs typeface="Times New Roman" pitchFamily="18" charset="0"/>
              </a:rPr>
              <a:t>: </a:t>
            </a:r>
            <a:r>
              <a:rPr lang="en-US" sz="2800" dirty="0" err="1">
                <a:cs typeface="Times New Roman" pitchFamily="18" charset="0"/>
              </a:rPr>
              <a:t>dolar</a:t>
            </a:r>
            <a:r>
              <a:rPr lang="en-US" sz="2800" dirty="0">
                <a:cs typeface="Times New Roman" pitchFamily="18" charset="0"/>
              </a:rPr>
              <a:t>/</a:t>
            </a:r>
            <a:r>
              <a:rPr lang="en-US" sz="2800" dirty="0" err="1">
                <a:cs typeface="Times New Roman" pitchFamily="18" charset="0"/>
              </a:rPr>
              <a:t>aylık</a:t>
            </a:r>
            <a:r>
              <a:rPr lang="en-US" sz="2800" dirty="0">
                <a:cs typeface="Times New Roman" pitchFamily="18" charset="0"/>
              </a:rPr>
              <a:t>)</a:t>
            </a:r>
          </a:p>
          <a:p>
            <a:pPr marL="514350" indent="-514350">
              <a:lnSpc>
                <a:spcPct val="150000"/>
              </a:lnSpc>
              <a:buSzPct val="100000"/>
              <a:buFont typeface="+mj-lt"/>
              <a:buAutoNum type="arabicPeriod"/>
            </a:pPr>
            <a:r>
              <a:rPr lang="en-US" sz="2800" dirty="0">
                <a:cs typeface="Times New Roman" pitchFamily="18" charset="0"/>
              </a:rPr>
              <a:t>Her </a:t>
            </a:r>
            <a:r>
              <a:rPr lang="en-US" sz="2800" dirty="0" err="1">
                <a:cs typeface="Times New Roman" pitchFamily="18" charset="0"/>
              </a:rPr>
              <a:t>seçeneğin</a:t>
            </a:r>
            <a:r>
              <a:rPr lang="en-US" sz="2800" dirty="0">
                <a:cs typeface="Times New Roman" pitchFamily="18" charset="0"/>
              </a:rPr>
              <a:t> net </a:t>
            </a:r>
            <a:r>
              <a:rPr lang="en-US" sz="2800" dirty="0" err="1">
                <a:cs typeface="Times New Roman" pitchFamily="18" charset="0"/>
              </a:rPr>
              <a:t>yararını</a:t>
            </a:r>
            <a:r>
              <a:rPr lang="en-US" sz="2800" dirty="0">
                <a:cs typeface="Times New Roman" pitchFamily="18" charset="0"/>
              </a:rPr>
              <a:t> </a:t>
            </a:r>
            <a:r>
              <a:rPr lang="en-US" sz="2800" dirty="0" err="1">
                <a:cs typeface="Times New Roman" pitchFamily="18" charset="0"/>
              </a:rPr>
              <a:t>hesaplama</a:t>
            </a:r>
            <a:endParaRPr lang="en-US" sz="2800" dirty="0">
              <a:cs typeface="Times New Roman" pitchFamily="18" charset="0"/>
            </a:endParaRPr>
          </a:p>
          <a:p>
            <a:pPr marL="514350" indent="-514350">
              <a:lnSpc>
                <a:spcPct val="150000"/>
              </a:lnSpc>
              <a:buSzPct val="100000"/>
              <a:buFont typeface="+mj-lt"/>
              <a:buAutoNum type="arabicPeriod"/>
            </a:pPr>
            <a:r>
              <a:rPr lang="en-US" sz="2800" dirty="0" err="1">
                <a:cs typeface="Times New Roman" pitchFamily="18" charset="0"/>
              </a:rPr>
              <a:t>En</a:t>
            </a:r>
            <a:r>
              <a:rPr lang="en-US" sz="2800" dirty="0">
                <a:cs typeface="Times New Roman" pitchFamily="18" charset="0"/>
              </a:rPr>
              <a:t> </a:t>
            </a:r>
            <a:r>
              <a:rPr lang="en-US" sz="2800" dirty="0" err="1">
                <a:cs typeface="Times New Roman" pitchFamily="18" charset="0"/>
              </a:rPr>
              <a:t>yüksek</a:t>
            </a:r>
            <a:r>
              <a:rPr lang="en-US" sz="2800" dirty="0">
                <a:cs typeface="Times New Roman" pitchFamily="18" charset="0"/>
              </a:rPr>
              <a:t> net </a:t>
            </a:r>
            <a:r>
              <a:rPr lang="en-US" sz="2800" dirty="0" err="1">
                <a:cs typeface="Times New Roman" pitchFamily="18" charset="0"/>
              </a:rPr>
              <a:t>yararı</a:t>
            </a:r>
            <a:r>
              <a:rPr lang="en-US" sz="2800" dirty="0">
                <a:cs typeface="Times New Roman" pitchFamily="18" charset="0"/>
              </a:rPr>
              <a:t> </a:t>
            </a:r>
            <a:r>
              <a:rPr lang="en-US" sz="2800" dirty="0" err="1">
                <a:cs typeface="Times New Roman" pitchFamily="18" charset="0"/>
              </a:rPr>
              <a:t>sağlayan</a:t>
            </a:r>
            <a:r>
              <a:rPr lang="en-US" sz="2800" dirty="0">
                <a:cs typeface="Times New Roman" pitchFamily="18" charset="0"/>
              </a:rPr>
              <a:t> </a:t>
            </a:r>
            <a:r>
              <a:rPr lang="en-US" sz="2800" dirty="0" err="1">
                <a:cs typeface="Times New Roman" pitchFamily="18" charset="0"/>
              </a:rPr>
              <a:t>seçeneğin</a:t>
            </a:r>
            <a:r>
              <a:rPr lang="en-US" sz="2800" dirty="0">
                <a:cs typeface="Times New Roman" pitchFamily="18" charset="0"/>
              </a:rPr>
              <a:t> </a:t>
            </a:r>
            <a:r>
              <a:rPr lang="en-US" sz="2800" dirty="0" err="1">
                <a:cs typeface="Times New Roman" pitchFamily="18" charset="0"/>
              </a:rPr>
              <a:t>tercihi</a:t>
            </a:r>
            <a:endParaRPr lang="en-US" sz="2800" dirty="0">
              <a:cs typeface="Times New Roman" pitchFamily="18" charset="0"/>
            </a:endParaRPr>
          </a:p>
        </p:txBody>
      </p:sp>
    </p:spTree>
    <p:extLst>
      <p:ext uri="{BB962C8B-B14F-4D97-AF65-F5344CB8AC3E}">
        <p14:creationId xmlns:p14="http://schemas.microsoft.com/office/powerpoint/2010/main" val="2255021277"/>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7895</TotalTime>
  <Words>1236</Words>
  <Application>Microsoft Macintosh PowerPoint</Application>
  <PresentationFormat>On-screen Show (4:3)</PresentationFormat>
  <Paragraphs>177</Paragraphs>
  <Slides>17</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Times New Roman</vt:lpstr>
      <vt:lpstr>Verdana</vt:lpstr>
      <vt:lpstr>Wingdings</vt:lpstr>
      <vt:lpstr>508 Lecture</vt:lpstr>
      <vt:lpstr>Makroiktisat</vt:lpstr>
      <vt:lpstr>Amaç</vt:lpstr>
      <vt:lpstr>Temel hususlar</vt:lpstr>
      <vt:lpstr>Veri temelli analiz</vt:lpstr>
      <vt:lpstr>En iyi tercihin seçimi</vt:lpstr>
      <vt:lpstr>Eniyileme</vt:lpstr>
      <vt:lpstr>Eniyileme teknikleri</vt:lpstr>
      <vt:lpstr>Ev kiralama (örnek)</vt:lpstr>
      <vt:lpstr>Ev kiralama (örnek)</vt:lpstr>
      <vt:lpstr>Eniyileme örneği</vt:lpstr>
      <vt:lpstr>Eniyileme örneği</vt:lpstr>
      <vt:lpstr>Eniyileme örneği</vt:lpstr>
      <vt:lpstr>Eniyileme örneği</vt:lpstr>
      <vt:lpstr>Eniyileme örneği</vt:lpstr>
      <vt:lpstr>Marjinal Analiz</vt:lpstr>
      <vt:lpstr>Marjinal Analiz</vt:lpstr>
      <vt:lpstr>Marjinal Analiz</vt:lpstr>
    </vt:vector>
  </TitlesOfParts>
  <Company>Integra Software Servces Pvt. Ltd.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subject>Economics</dc:subject>
  <dc:creator>Acemoglu, Laibson &amp;  List</dc:creator>
  <cp:keywords>Economics</cp:keywords>
  <cp:lastModifiedBy>Microsoft Office User</cp:lastModifiedBy>
  <cp:revision>370</cp:revision>
  <dcterms:created xsi:type="dcterms:W3CDTF">2014-07-14T20:04:21Z</dcterms:created>
  <dcterms:modified xsi:type="dcterms:W3CDTF">2020-03-13T11:40:45Z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Offisync_ProviderInitializationData">
    <vt:lpwstr>https://neo.pearson.com</vt:lpwstr>
  </property>
  <property fmtid="{D5CDD505-2E9C-101B-9397-08002B2CF9AE}" pid="5" name="Jive_LatestUserAccountName">
    <vt:lpwstr>shinyr</vt:lpwstr>
  </property>
  <property fmtid="{D5CDD505-2E9C-101B-9397-08002B2CF9AE}" pid="6" name="Offisync_ServerID">
    <vt:lpwstr>7e960520-0e88-4f05-9fa0-24079b61e486</vt:lpwstr>
  </property>
  <property fmtid="{D5CDD505-2E9C-101B-9397-08002B2CF9AE}" pid="7" name="Jive_VersionGuid">
    <vt:lpwstr>d35f936a-ffc5-40e3-94ed-7eab6fe38a10</vt:lpwstr>
  </property>
</Properties>
</file>