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7"/>
  </p:notesMasterIdLst>
  <p:sldIdLst>
    <p:sldId id="256" r:id="rId2"/>
    <p:sldId id="263" r:id="rId3"/>
    <p:sldId id="257" r:id="rId4"/>
    <p:sldId id="264" r:id="rId5"/>
    <p:sldId id="261" r:id="rId6"/>
    <p:sldId id="262" r:id="rId7"/>
    <p:sldId id="259" r:id="rId8"/>
    <p:sldId id="258" r:id="rId9"/>
    <p:sldId id="267" r:id="rId10"/>
    <p:sldId id="266" r:id="rId11"/>
    <p:sldId id="260" r:id="rId12"/>
    <p:sldId id="268" r:id="rId13"/>
    <p:sldId id="269" r:id="rId14"/>
    <p:sldId id="270" r:id="rId15"/>
    <p:sldId id="271" r:id="rId16"/>
    <p:sldId id="272" r:id="rId17"/>
    <p:sldId id="273" r:id="rId18"/>
    <p:sldId id="290" r:id="rId19"/>
    <p:sldId id="274" r:id="rId20"/>
    <p:sldId id="275" r:id="rId21"/>
    <p:sldId id="276" r:id="rId22"/>
    <p:sldId id="277" r:id="rId23"/>
    <p:sldId id="278" r:id="rId24"/>
    <p:sldId id="296" r:id="rId25"/>
    <p:sldId id="288" r:id="rId26"/>
    <p:sldId id="279" r:id="rId27"/>
    <p:sldId id="289" r:id="rId28"/>
    <p:sldId id="280" r:id="rId29"/>
    <p:sldId id="282" r:id="rId30"/>
    <p:sldId id="304" r:id="rId31"/>
    <p:sldId id="294" r:id="rId32"/>
    <p:sldId id="285" r:id="rId33"/>
    <p:sldId id="295" r:id="rId34"/>
    <p:sldId id="308" r:id="rId35"/>
    <p:sldId id="310" r:id="rId36"/>
    <p:sldId id="283" r:id="rId37"/>
    <p:sldId id="302" r:id="rId38"/>
    <p:sldId id="306" r:id="rId39"/>
    <p:sldId id="291" r:id="rId40"/>
    <p:sldId id="281" r:id="rId41"/>
    <p:sldId id="303" r:id="rId42"/>
    <p:sldId id="317" r:id="rId43"/>
    <p:sldId id="299" r:id="rId44"/>
    <p:sldId id="297" r:id="rId45"/>
    <p:sldId id="298" r:id="rId46"/>
    <p:sldId id="314" r:id="rId47"/>
    <p:sldId id="286" r:id="rId48"/>
    <p:sldId id="305" r:id="rId49"/>
    <p:sldId id="307" r:id="rId50"/>
    <p:sldId id="313" r:id="rId51"/>
    <p:sldId id="311" r:id="rId52"/>
    <p:sldId id="284" r:id="rId53"/>
    <p:sldId id="287" r:id="rId54"/>
    <p:sldId id="315" r:id="rId55"/>
    <p:sldId id="318" r:id="rId5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660"/>
  </p:normalViewPr>
  <p:slideViewPr>
    <p:cSldViewPr>
      <p:cViewPr varScale="1">
        <p:scale>
          <a:sx n="63" d="100"/>
          <a:sy n="63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83103-CD92-4C94-9426-2AA02F0B3D4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415E8A-216A-4F37-BBED-CC18A40DA2D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15E8A-216A-4F37-BBED-CC18A40DA2D9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1B867A2-5BDF-40B5-AABF-BFC5FC80330C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793A1D-5F03-48B3-B559-4BCA341B8BE6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31640" y="836712"/>
            <a:ext cx="7406640" cy="1472184"/>
          </a:xfrm>
        </p:spPr>
        <p:txBody>
          <a:bodyPr>
            <a:noAutofit/>
          </a:bodyPr>
          <a:lstStyle/>
          <a:p>
            <a:r>
              <a:rPr lang="tr-TR" sz="6600" b="1" dirty="0" err="1" smtClean="0"/>
              <a:t>Le</a:t>
            </a:r>
            <a:r>
              <a:rPr lang="es-ES_tradnl" sz="6600" b="1" dirty="0" smtClean="0"/>
              <a:t>opoldo Alas “´Clarín”</a:t>
            </a:r>
            <a:endParaRPr lang="tr-TR" sz="66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2376264" cy="648072"/>
          </a:xfrm>
        </p:spPr>
        <p:txBody>
          <a:bodyPr/>
          <a:lstStyle/>
          <a:p>
            <a:r>
              <a:rPr lang="es-ES_tradnl" dirty="0" smtClean="0"/>
              <a:t>(1852-1901)</a:t>
            </a:r>
            <a:endParaRPr lang="tr-TR" dirty="0"/>
          </a:p>
        </p:txBody>
      </p:sp>
      <p:pic>
        <p:nvPicPr>
          <p:cNvPr id="21506" name="Picture 2" descr="Resultado de imagen de leopoldo alas clar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348880"/>
            <a:ext cx="4283968" cy="42839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Clarín- krausismo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417638"/>
            <a:ext cx="7818072" cy="5035698"/>
          </a:xfrm>
        </p:spPr>
        <p:txBody>
          <a:bodyPr>
            <a:normAutofit/>
          </a:bodyPr>
          <a:lstStyle/>
          <a:p>
            <a:pPr lvl="1"/>
            <a:r>
              <a:rPr lang="es-ES_tradnl" sz="3600" dirty="0" smtClean="0"/>
              <a:t>inclinación </a:t>
            </a:r>
            <a:r>
              <a:rPr lang="es-ES_tradnl" sz="3600" b="1" dirty="0" smtClean="0"/>
              <a:t>idealista</a:t>
            </a:r>
          </a:p>
          <a:p>
            <a:pPr lvl="1"/>
            <a:r>
              <a:rPr lang="es-ES_tradnl" sz="3600" dirty="0" smtClean="0"/>
              <a:t>interés </a:t>
            </a:r>
            <a:r>
              <a:rPr lang="es-ES_tradnl" sz="3600" b="1" dirty="0" smtClean="0"/>
              <a:t>intelectual</a:t>
            </a:r>
          </a:p>
          <a:p>
            <a:pPr lvl="1"/>
            <a:r>
              <a:rPr lang="es-ES_tradnl" sz="3600" dirty="0" smtClean="0"/>
              <a:t>vida intelectual orientada a la búsqueda de un sentido espiritual y </a:t>
            </a:r>
            <a:r>
              <a:rPr lang="es-ES_tradnl" sz="3600" b="1" dirty="0" smtClean="0"/>
              <a:t>metafísico</a:t>
            </a:r>
            <a:r>
              <a:rPr lang="es-ES_tradnl" sz="3600" dirty="0" smtClean="0"/>
              <a:t> de la </a:t>
            </a:r>
            <a:r>
              <a:rPr lang="es-ES_tradnl" sz="3600" dirty="0" smtClean="0"/>
              <a:t>existencia </a:t>
            </a:r>
          </a:p>
          <a:p>
            <a:pPr marL="402336" lvl="1" indent="0">
              <a:buNone/>
            </a:pPr>
            <a:r>
              <a:rPr lang="es-ES_tradnl" dirty="0" smtClean="0"/>
              <a:t>(la metafísica es la rama de la filosofía que estudia la naturaleza, estructura y principios fundamentales de la realidad, así como su sentido y </a:t>
            </a:r>
            <a:r>
              <a:rPr lang="es-ES_tradnl" smtClean="0"/>
              <a:t>finalidad).</a:t>
            </a:r>
            <a:endParaRPr lang="es-ES_tradnl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Características de Clarín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472608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Convicciones progresistas y republicanas </a:t>
            </a:r>
          </a:p>
          <a:p>
            <a:r>
              <a:rPr lang="es-ES_tradnl" dirty="0" smtClean="0"/>
              <a:t>Desengaño ante la sociedad de su época</a:t>
            </a:r>
          </a:p>
          <a:p>
            <a:r>
              <a:rPr lang="es-ES_tradnl" dirty="0" smtClean="0"/>
              <a:t>Refleja la vida política y social nacional </a:t>
            </a:r>
          </a:p>
          <a:p>
            <a:pPr lvl="1"/>
            <a:r>
              <a:rPr lang="es-ES_tradnl" dirty="0" smtClean="0"/>
              <a:t> apatía y confusión</a:t>
            </a:r>
          </a:p>
          <a:p>
            <a:r>
              <a:rPr lang="es-ES_tradnl" dirty="0" smtClean="0"/>
              <a:t>Ideal krausista como motor del cambio</a:t>
            </a:r>
          </a:p>
          <a:p>
            <a:r>
              <a:rPr lang="es-ES_tradnl" dirty="0" smtClean="0"/>
              <a:t>Uso de la ironía</a:t>
            </a:r>
          </a:p>
          <a:p>
            <a:r>
              <a:rPr lang="es-ES_tradnl" dirty="0" smtClean="0"/>
              <a:t>Preocupación por las formas y culto de la belleza</a:t>
            </a:r>
          </a:p>
          <a:p>
            <a:r>
              <a:rPr lang="es-ES_tradnl" dirty="0"/>
              <a:t> </a:t>
            </a:r>
            <a:r>
              <a:rPr lang="es-ES_tradnl" dirty="0" smtClean="0"/>
              <a:t>Personaje público polémico: con muchos amigos y enemigos</a:t>
            </a:r>
          </a:p>
          <a:p>
            <a:r>
              <a:rPr lang="es-ES_tradnl" dirty="0"/>
              <a:t> </a:t>
            </a:r>
            <a:r>
              <a:rPr lang="es-ES_tradnl" dirty="0" smtClean="0"/>
              <a:t>Escribe para “enseñar deleitando”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1484784"/>
            <a:ext cx="7498080" cy="3015208"/>
          </a:xfrm>
        </p:spPr>
        <p:txBody>
          <a:bodyPr>
            <a:normAutofit/>
          </a:bodyPr>
          <a:lstStyle/>
          <a:p>
            <a:pPr algn="ctr"/>
            <a:r>
              <a:rPr lang="es-ES_tradnl" sz="8000" b="1" dirty="0" smtClean="0"/>
              <a:t>Citas de Clarín</a:t>
            </a:r>
            <a:endParaRPr lang="tr-TR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268760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_tradn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“Hay muchos literatos que, pretendiendo castigar el estilo, castigan a los lectores”</a:t>
            </a:r>
            <a:endParaRPr lang="tr-T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196752"/>
            <a:ext cx="7498080" cy="46085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ES_tradnl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“¡Aquello era también un símbolo del mundo; las cosas grandes, las ideas puras y bellas, andaban confundidas con la prosa y la falsedad y la maldad, y no había modo de separarlas!”</a:t>
            </a:r>
            <a:endParaRPr lang="tr-T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052736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_tradnl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“Más que a España, amo yo al mundo, y más que a mi tiempo, a toda la historia de esta pobre, interesante humanidad, que viene de las tinieblas y se esfuerza, incansable, por llegar a la luz”.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_tradnl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“En las federaciones de la amistad suele haber un pacto tácito: el de la igualdad de ingenio y de fortuna. El que brilla más, el que sube más, está fuera del pacto; se le declara la guerra”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“Cabe tanto mal en el espíritu humano, que cabe esta contradicción: </a:t>
            </a:r>
          </a:p>
          <a:p>
            <a:pPr>
              <a:buNone/>
            </a:pPr>
            <a:r>
              <a:rPr lang="es-ES_tradn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envidia y el desprecio”.</a:t>
            </a:r>
            <a:endParaRPr lang="tr-T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“En el arte intervienen el sentimiento y otros modos de conocimiento que el mero pensar racional”.</a:t>
            </a:r>
            <a:endParaRPr lang="tr-T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109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Clar</a:t>
            </a:r>
            <a:r>
              <a:rPr lang="es-ES" b="1" dirty="0" smtClean="0"/>
              <a:t>ín y el cuento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dos géneros más cultivados por Clarín: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la novela corta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el cuento</a:t>
            </a:r>
          </a:p>
          <a:p>
            <a:endParaRPr lang="es-ES" dirty="0" smtClean="0"/>
          </a:p>
          <a:p>
            <a:r>
              <a:rPr lang="es-ES" dirty="0"/>
              <a:t> </a:t>
            </a:r>
            <a:r>
              <a:rPr lang="es-ES" dirty="0" smtClean="0"/>
              <a:t>Artífice principal en la creación del </a:t>
            </a:r>
            <a:r>
              <a:rPr lang="es-ES" b="1" dirty="0" smtClean="0"/>
              <a:t>cuento moderno.</a:t>
            </a:r>
            <a:endParaRPr lang="es-ES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315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404664"/>
            <a:ext cx="7498080" cy="2088232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¿Sabéis de dónde viene su seudónimo “Clarín”</a:t>
            </a:r>
            <a:endParaRPr lang="tr-TR" b="1" dirty="0"/>
          </a:p>
        </p:txBody>
      </p:sp>
      <p:sp>
        <p:nvSpPr>
          <p:cNvPr id="4" name="2 Alt Başlık"/>
          <p:cNvSpPr txBox="1">
            <a:spLocks/>
          </p:cNvSpPr>
          <p:nvPr/>
        </p:nvSpPr>
        <p:spPr>
          <a:xfrm>
            <a:off x="1907704" y="3068960"/>
            <a:ext cx="6048672" cy="302433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s-ES_tradnl" sz="3200" dirty="0" smtClean="0"/>
              <a:t>Proviene del nombre del gracioso en la obra de Calderón de la Barca, </a:t>
            </a:r>
            <a:r>
              <a:rPr lang="es-ES_tradnl" sz="3200" i="1" dirty="0" smtClean="0"/>
              <a:t>La vida es sueño, </a:t>
            </a:r>
            <a:r>
              <a:rPr lang="es-ES_tradnl" sz="3200" dirty="0" smtClean="0"/>
              <a:t>que había utilizado al publicar unos artículos.</a:t>
            </a:r>
            <a:endParaRPr kumimoji="0" lang="tr-TR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1640" y="1340768"/>
            <a:ext cx="7498080" cy="4104456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Clarín en la modernización del género del cuento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>
                <a:effectLst/>
              </a:rPr>
              <a:t>(en contraste con las características del cuento tradicional)</a:t>
            </a:r>
            <a:endParaRPr lang="tr-T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4675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256584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Se </a:t>
            </a:r>
            <a:r>
              <a:rPr lang="es-ES" b="1" dirty="0" smtClean="0"/>
              <a:t>reduce la acción </a:t>
            </a:r>
            <a:r>
              <a:rPr lang="es-ES" dirty="0" smtClean="0"/>
              <a:t>al mínimo</a:t>
            </a:r>
          </a:p>
          <a:p>
            <a:pPr lvl="1"/>
            <a:r>
              <a:rPr lang="es-ES" dirty="0" smtClean="0"/>
              <a:t>Le interesan las circunstancias en las que se desarrolla esa acción y cómo afecta a los personajes.</a:t>
            </a:r>
          </a:p>
          <a:p>
            <a:r>
              <a:rPr lang="es-ES" dirty="0" smtClean="0"/>
              <a:t>Introducción de la </a:t>
            </a:r>
            <a:r>
              <a:rPr lang="es-ES" b="1" dirty="0" smtClean="0"/>
              <a:t>vida psicológica </a:t>
            </a:r>
            <a:r>
              <a:rPr lang="es-ES" dirty="0" smtClean="0"/>
              <a:t>de los personajes</a:t>
            </a:r>
          </a:p>
          <a:p>
            <a:pPr lvl="1"/>
            <a:r>
              <a:rPr lang="es-ES" dirty="0"/>
              <a:t> su vida interior</a:t>
            </a:r>
          </a:p>
          <a:p>
            <a:pPr lvl="1"/>
            <a:r>
              <a:rPr lang="es-ES" dirty="0"/>
              <a:t>“su pensamiento, su sentir, su voluntad”</a:t>
            </a:r>
          </a:p>
          <a:p>
            <a:r>
              <a:rPr lang="es-ES" b="1" dirty="0" smtClean="0"/>
              <a:t>Final</a:t>
            </a:r>
            <a:r>
              <a:rPr lang="es-ES" dirty="0" smtClean="0"/>
              <a:t> del cuento</a:t>
            </a:r>
          </a:p>
          <a:p>
            <a:pPr lvl="1"/>
            <a:r>
              <a:rPr lang="es-ES" dirty="0" smtClean="0"/>
              <a:t>apertura innovadora en el contexto del cuento decimonónico.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es-ES" b="1" dirty="0" smtClean="0"/>
              <a:t>Novedades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5101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1024" y="1844824"/>
            <a:ext cx="7498080" cy="4467944"/>
          </a:xfrm>
        </p:spPr>
        <p:txBody>
          <a:bodyPr/>
          <a:lstStyle/>
          <a:p>
            <a:r>
              <a:rPr lang="es-ES" b="1" dirty="0" smtClean="0"/>
              <a:t>Espíritu crítico </a:t>
            </a:r>
            <a:r>
              <a:rPr lang="es-ES" dirty="0" smtClean="0"/>
              <a:t>a la hora de contemplar la vida cotidiana de su tiempo</a:t>
            </a:r>
          </a:p>
          <a:p>
            <a:pPr lvl="1"/>
            <a:r>
              <a:rPr lang="es-ES" dirty="0" smtClean="0"/>
              <a:t>Se aparta del afán de objetividad realista</a:t>
            </a:r>
          </a:p>
          <a:p>
            <a:pPr lvl="1"/>
            <a:endParaRPr lang="es-ES" dirty="0" smtClean="0"/>
          </a:p>
          <a:p>
            <a:r>
              <a:rPr lang="es-ES" dirty="0"/>
              <a:t> </a:t>
            </a:r>
            <a:r>
              <a:rPr lang="es-ES" dirty="0" smtClean="0"/>
              <a:t>preferencia por la </a:t>
            </a:r>
            <a:r>
              <a:rPr lang="es-ES" b="1" dirty="0" smtClean="0"/>
              <a:t>problemática del ser humano </a:t>
            </a:r>
          </a:p>
          <a:p>
            <a:pPr lvl="1"/>
            <a:r>
              <a:rPr lang="es-ES" dirty="0"/>
              <a:t>t</a:t>
            </a:r>
            <a:r>
              <a:rPr lang="es-ES" dirty="0" smtClean="0"/>
              <a:t>anto a nivel individual como social.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Cuentos de Clarín.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Otras características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810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8062664" cy="4896544"/>
          </a:xfrm>
        </p:spPr>
        <p:txBody>
          <a:bodyPr>
            <a:normAutofit/>
          </a:bodyPr>
          <a:lstStyle/>
          <a:p>
            <a:r>
              <a:rPr lang="es-ES" sz="4000" b="1" dirty="0" smtClean="0"/>
              <a:t>“Mi entierro. Discurso de un loco”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sz="3600" dirty="0" smtClean="0">
                <a:solidFill>
                  <a:schemeClr val="tx1"/>
                </a:solidFill>
                <a:effectLst/>
              </a:rPr>
              <a:t>Firmado en 1882.</a:t>
            </a:r>
            <a:br>
              <a:rPr lang="es-ES" sz="3600" dirty="0" smtClean="0">
                <a:solidFill>
                  <a:schemeClr val="tx1"/>
                </a:solidFill>
                <a:effectLst/>
              </a:rPr>
            </a:br>
            <a:r>
              <a:rPr lang="es-ES" sz="3600" dirty="0" smtClean="0">
                <a:solidFill>
                  <a:schemeClr val="tx1"/>
                </a:solidFill>
                <a:effectLst/>
              </a:rPr>
              <a:t>Publicado 1886 en el libro </a:t>
            </a:r>
            <a:r>
              <a:rPr lang="es-ES" sz="3600" i="1" dirty="0" smtClean="0">
                <a:solidFill>
                  <a:schemeClr val="tx1"/>
                </a:solidFill>
                <a:effectLst/>
              </a:rPr>
              <a:t>Pipá</a:t>
            </a:r>
            <a:endParaRPr lang="tr-TR" sz="3600" i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6471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88640"/>
            <a:ext cx="4392488" cy="658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25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A finales del siglo XIX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/>
          <a:lstStyle/>
          <a:p>
            <a:r>
              <a:rPr lang="es-ES" dirty="0"/>
              <a:t>Existía en la época la preocupación sobre qué debía ser lo literario, que ya se iba alejando de ser una simple “mímesis</a:t>
            </a:r>
            <a:r>
              <a:rPr lang="es-ES" dirty="0" smtClean="0"/>
              <a:t>”.</a:t>
            </a:r>
          </a:p>
          <a:p>
            <a:pPr marL="82296" indent="0">
              <a:buNone/>
            </a:pPr>
            <a:endParaRPr lang="tr-TR" dirty="0"/>
          </a:p>
          <a:p>
            <a:r>
              <a:rPr lang="es-ES" dirty="0" smtClean="0"/>
              <a:t> Crisis filosófica-religiosa que se reflejará en la literatura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se centrará en todo tipo de alienaciones.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humor como alivio de la conciencia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994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1640" y="1340768"/>
            <a:ext cx="7602048" cy="3672408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Pensemos en el título</a:t>
            </a:r>
            <a:r>
              <a:rPr lang="es-ES" dirty="0" smtClean="0">
                <a:effectLst/>
              </a:rPr>
              <a:t>... </a:t>
            </a:r>
            <a:br>
              <a:rPr lang="es-ES" dirty="0" smtClean="0">
                <a:effectLst/>
              </a:rPr>
            </a:br>
            <a:r>
              <a:rPr lang="es-ES" dirty="0" smtClean="0">
                <a:effectLst/>
              </a:rPr>
              <a:t>¿qué se os pasó por la mente al leerlo?</a:t>
            </a:r>
            <a:br>
              <a:rPr lang="es-ES" dirty="0" smtClean="0">
                <a:effectLst/>
              </a:rPr>
            </a:br>
            <a:r>
              <a:rPr lang="es-ES" dirty="0">
                <a:effectLst/>
              </a:rPr>
              <a:t/>
            </a:r>
            <a:br>
              <a:rPr lang="es-ES" dirty="0">
                <a:effectLst/>
              </a:rPr>
            </a:b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 </a:t>
            </a:r>
            <a:r>
              <a:rPr lang="es-ES" dirty="0" smtClean="0">
                <a:solidFill>
                  <a:schemeClr val="tx1"/>
                </a:solidFill>
                <a:effectLst/>
              </a:rPr>
              <a:t>entierro.</a:t>
            </a:r>
            <a:br>
              <a:rPr lang="es-ES" dirty="0" smtClean="0">
                <a:solidFill>
                  <a:schemeClr val="tx1"/>
                </a:solidFill>
                <a:effectLst/>
              </a:rPr>
            </a:br>
            <a:r>
              <a:rPr lang="es-ES" dirty="0" smtClean="0">
                <a:solidFill>
                  <a:schemeClr val="tx1"/>
                </a:solidFill>
                <a:effectLst/>
              </a:rPr>
              <a:t>Discurso de </a:t>
            </a: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loco.</a:t>
            </a:r>
            <a:endParaRPr lang="tr-T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023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Personajes principales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Don Agapito </a:t>
            </a:r>
            <a:r>
              <a:rPr lang="es-ES" b="1" dirty="0" smtClean="0"/>
              <a:t>Ronzuelos</a:t>
            </a:r>
            <a:r>
              <a:rPr lang="es-ES" dirty="0" smtClean="0"/>
              <a:t> (narrador y protagonista)</a:t>
            </a:r>
          </a:p>
          <a:p>
            <a:r>
              <a:rPr lang="es-ES" dirty="0"/>
              <a:t> </a:t>
            </a:r>
            <a:r>
              <a:rPr lang="es-ES" dirty="0" smtClean="0"/>
              <a:t>Perico (el criado)</a:t>
            </a:r>
          </a:p>
          <a:p>
            <a:r>
              <a:rPr lang="es-ES" dirty="0"/>
              <a:t> </a:t>
            </a:r>
            <a:r>
              <a:rPr lang="es-ES" dirty="0" smtClean="0"/>
              <a:t>Su esposa (sin nombre)</a:t>
            </a:r>
          </a:p>
          <a:p>
            <a:r>
              <a:rPr lang="es-ES" dirty="0"/>
              <a:t> </a:t>
            </a:r>
            <a:r>
              <a:rPr lang="es-ES" dirty="0" smtClean="0"/>
              <a:t>Clemente Cerrojos (amigo y del comité del partido)</a:t>
            </a:r>
          </a:p>
          <a:p>
            <a:r>
              <a:rPr lang="es-ES" dirty="0"/>
              <a:t> </a:t>
            </a:r>
            <a:r>
              <a:rPr lang="es-ES" dirty="0" smtClean="0"/>
              <a:t>Roque Tuyo (amigo y jugador de ajedrez)</a:t>
            </a:r>
          </a:p>
          <a:p>
            <a:r>
              <a:rPr lang="es-ES" dirty="0"/>
              <a:t> </a:t>
            </a:r>
            <a:r>
              <a:rPr lang="es-ES" dirty="0" smtClean="0"/>
              <a:t>Don Mateo Gómez (del partido, el orador del discurso)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55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17320" y="0"/>
            <a:ext cx="7498080" cy="108012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>
                <a:effectLst/>
              </a:rPr>
              <a:t>Características generales</a:t>
            </a:r>
            <a:endParaRPr lang="tr-TR" b="1" dirty="0">
              <a:effectLst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/>
          </a:bodyPr>
          <a:lstStyle/>
          <a:p>
            <a:r>
              <a:rPr lang="es-ES" dirty="0" smtClean="0"/>
              <a:t>Se trata de un cuento que se aleja de las características realistas típicas.</a:t>
            </a:r>
          </a:p>
          <a:p>
            <a:r>
              <a:rPr lang="es-ES" dirty="0" smtClean="0"/>
              <a:t>Es difícil de categorizar. Es como un experimento narrativo.</a:t>
            </a:r>
          </a:p>
          <a:p>
            <a:r>
              <a:rPr lang="es-ES" dirty="0"/>
              <a:t> </a:t>
            </a:r>
            <a:r>
              <a:rPr lang="es-ES" dirty="0" smtClean="0"/>
              <a:t>A tomar en cuenta: Clarín tenía pensado publicar un libro de narraciones con el título </a:t>
            </a:r>
            <a:r>
              <a:rPr lang="es-ES" i="1" dirty="0" smtClean="0"/>
              <a:t>Cuentos Raros</a:t>
            </a:r>
            <a:r>
              <a:rPr lang="es-ES" dirty="0"/>
              <a:t> </a:t>
            </a:r>
            <a:r>
              <a:rPr lang="es-ES" dirty="0" smtClean="0"/>
              <a:t>(pero no ocurrió).</a:t>
            </a:r>
          </a:p>
          <a:p>
            <a:r>
              <a:rPr lang="es-ES" dirty="0" smtClean="0"/>
              <a:t>Rompe las expectativas del lector.</a:t>
            </a:r>
          </a:p>
          <a:p>
            <a:r>
              <a:rPr lang="es-ES" dirty="0" smtClean="0"/>
              <a:t>Desenlace sorprendente e imprevisible.</a:t>
            </a:r>
          </a:p>
        </p:txBody>
      </p:sp>
    </p:spTree>
    <p:extLst>
      <p:ext uri="{BB962C8B-B14F-4D97-AF65-F5344CB8AC3E}">
        <p14:creationId xmlns:p14="http://schemas.microsoft.com/office/powerpoint/2010/main" val="40271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5616" y="332656"/>
            <a:ext cx="7818072" cy="6120680"/>
          </a:xfrm>
        </p:spPr>
        <p:txBody>
          <a:bodyPr>
            <a:normAutofit fontScale="92500"/>
          </a:bodyPr>
          <a:lstStyle/>
          <a:p>
            <a:r>
              <a:rPr lang="es-ES" b="1" dirty="0" smtClean="0"/>
              <a:t>Temas</a:t>
            </a:r>
            <a:r>
              <a:rPr lang="es-ES" dirty="0" smtClean="0"/>
              <a:t> que aparecen:</a:t>
            </a:r>
          </a:p>
          <a:p>
            <a:pPr lvl="1"/>
            <a:r>
              <a:rPr lang="es-ES" dirty="0" smtClean="0"/>
              <a:t>La vida, el sueño, la muerte</a:t>
            </a:r>
          </a:p>
          <a:p>
            <a:pPr lvl="1"/>
            <a:r>
              <a:rPr lang="es-ES" dirty="0" smtClean="0"/>
              <a:t>Lo real, lo fantástico</a:t>
            </a:r>
          </a:p>
          <a:p>
            <a:pPr lvl="2"/>
            <a:r>
              <a:rPr lang="es-ES" dirty="0"/>
              <a:t>Incertidumbre de si lo percibido es real o no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el humor negro</a:t>
            </a:r>
          </a:p>
          <a:p>
            <a:pPr marL="402336" lvl="1" indent="0">
              <a:buNone/>
            </a:pPr>
            <a:endParaRPr lang="es-ES" dirty="0" smtClean="0"/>
          </a:p>
          <a:p>
            <a:r>
              <a:rPr lang="es-ES" dirty="0" smtClean="0"/>
              <a:t>Es imprescindible la </a:t>
            </a:r>
            <a:r>
              <a:rPr lang="es-ES" b="1" dirty="0" smtClean="0"/>
              <a:t>participación del lector:</a:t>
            </a:r>
          </a:p>
          <a:p>
            <a:pPr lvl="1"/>
            <a:r>
              <a:rPr lang="es-ES" b="1" dirty="0" smtClean="0"/>
              <a:t>narrador autodiegético </a:t>
            </a:r>
            <a:r>
              <a:rPr lang="es-ES" dirty="0" smtClean="0"/>
              <a:t>(es el personaje principal y narra desde su propia experiencia, subjetiva)</a:t>
            </a:r>
          </a:p>
          <a:p>
            <a:pPr lvl="1"/>
            <a:r>
              <a:rPr lang="es-ES" b="1" dirty="0" smtClean="0"/>
              <a:t>diferentes interpretaciones </a:t>
            </a:r>
            <a:r>
              <a:rPr lang="es-ES" dirty="0" smtClean="0"/>
              <a:t>al cierre del cuento</a:t>
            </a:r>
            <a:endParaRPr lang="es-ES" b="1" dirty="0" smtClean="0"/>
          </a:p>
          <a:p>
            <a:pPr lvl="1"/>
            <a:r>
              <a:rPr lang="es-ES" b="1" dirty="0" smtClean="0"/>
              <a:t>Ironía </a:t>
            </a:r>
            <a:r>
              <a:rPr lang="es-ES" dirty="0" smtClean="0"/>
              <a:t>(complicidad con el lector)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9157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Leopoldo Alas “Clarín”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(1852, Zamora- 1901, Oviedo)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12776"/>
            <a:ext cx="7528880" cy="5328592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 novela, cuentos, artículos</a:t>
            </a:r>
          </a:p>
          <a:p>
            <a:pPr lvl="1"/>
            <a:r>
              <a:rPr lang="es-ES_tradnl" dirty="0" smtClean="0"/>
              <a:t> gran escritor de cuentos</a:t>
            </a:r>
          </a:p>
          <a:p>
            <a:pPr lvl="1"/>
            <a:r>
              <a:rPr lang="es-ES_tradnl" dirty="0" smtClean="0"/>
              <a:t> periodismo satírico</a:t>
            </a:r>
          </a:p>
          <a:p>
            <a:pPr lvl="1"/>
            <a:r>
              <a:rPr lang="es-ES_tradnl" dirty="0" smtClean="0"/>
              <a:t> más de 2000 artículos (filosóficos, políticos y literarios)</a:t>
            </a:r>
          </a:p>
          <a:p>
            <a:r>
              <a:rPr lang="es-ES_tradnl" dirty="0" smtClean="0"/>
              <a:t> infancia en León y Guadalajara</a:t>
            </a:r>
          </a:p>
          <a:p>
            <a:pPr lvl="1"/>
            <a:r>
              <a:rPr lang="es-ES_tradnl" dirty="0" smtClean="0"/>
              <a:t> debido al trabajo de su padre</a:t>
            </a:r>
          </a:p>
          <a:p>
            <a:r>
              <a:rPr lang="es-ES_tradnl" b="1" dirty="0" smtClean="0"/>
              <a:t>1865</a:t>
            </a:r>
            <a:r>
              <a:rPr lang="es-ES_tradnl" dirty="0" smtClean="0"/>
              <a:t>. Asturias (Oviedo)</a:t>
            </a:r>
          </a:p>
          <a:p>
            <a:pPr lvl="1"/>
            <a:r>
              <a:rPr lang="es-ES_tradnl" dirty="0" smtClean="0"/>
              <a:t> muy vinculado a esta ciudad (bachillerato)</a:t>
            </a:r>
          </a:p>
          <a:p>
            <a:r>
              <a:rPr lang="es-ES_tradnl" b="1" dirty="0" smtClean="0"/>
              <a:t>1871-1878. </a:t>
            </a:r>
            <a:r>
              <a:rPr lang="es-ES_tradnl" dirty="0" smtClean="0"/>
              <a:t>Madrid (Derecho y su doctorado)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 onírico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2060848"/>
            <a:ext cx="7498080" cy="3277344"/>
          </a:xfrm>
        </p:spPr>
        <p:txBody>
          <a:bodyPr/>
          <a:lstStyle/>
          <a:p>
            <a:pPr marL="82296" indent="0">
              <a:buNone/>
            </a:pPr>
            <a:r>
              <a:rPr lang="es-ES" dirty="0" smtClean="0"/>
              <a:t>“</a:t>
            </a:r>
            <a:r>
              <a:rPr lang="es-ES" b="1" dirty="0" smtClean="0"/>
              <a:t>Soñé</a:t>
            </a:r>
            <a:r>
              <a:rPr lang="es-ES" dirty="0" smtClean="0"/>
              <a:t> </a:t>
            </a:r>
            <a:r>
              <a:rPr lang="es-ES" dirty="0"/>
              <a:t>que uno de ellos era el Mississippí y el otro un río muy grande que hay en el Norte de Asia y que yo no recordaba cómo se llamaba. ¡Qué tormento padecí por no recordar el nombre de aquel pie mío</a:t>
            </a:r>
            <a:r>
              <a:rPr lang="es-ES" dirty="0" smtClean="0"/>
              <a:t>!”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976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¿Cuál es la </a:t>
            </a:r>
            <a:r>
              <a:rPr lang="es-ES" b="1" dirty="0" smtClean="0"/>
              <a:t>causa de la muerte </a:t>
            </a:r>
            <a:r>
              <a:rPr lang="es-ES" dirty="0" smtClean="0"/>
              <a:t>de Ronzuelos?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800600"/>
          </a:xfrm>
        </p:spPr>
        <p:txBody>
          <a:bodyPr/>
          <a:lstStyle/>
          <a:p>
            <a:r>
              <a:rPr lang="es-ES" dirty="0"/>
              <a:t>L</a:t>
            </a:r>
            <a:r>
              <a:rPr lang="es-ES" dirty="0" smtClean="0"/>
              <a:t>a </a:t>
            </a:r>
            <a:r>
              <a:rPr lang="es-ES" dirty="0"/>
              <a:t>humedad</a:t>
            </a:r>
          </a:p>
          <a:p>
            <a:pPr lvl="1"/>
            <a:r>
              <a:rPr lang="es-ES" dirty="0"/>
              <a:t> según el propio </a:t>
            </a:r>
            <a:r>
              <a:rPr lang="es-ES" dirty="0" smtClean="0"/>
              <a:t>muerto y también Perico</a:t>
            </a:r>
            <a:endParaRPr lang="es-ES" dirty="0"/>
          </a:p>
          <a:p>
            <a:pPr lvl="1"/>
            <a:r>
              <a:rPr lang="es-ES" dirty="0"/>
              <a:t> le provoca la muerte y la locura</a:t>
            </a:r>
          </a:p>
          <a:p>
            <a:pPr lvl="1"/>
            <a:r>
              <a:rPr lang="es-ES" dirty="0"/>
              <a:t> una razón un poco absurda</a:t>
            </a:r>
            <a:endParaRPr lang="tr-TR" dirty="0"/>
          </a:p>
          <a:p>
            <a:r>
              <a:rPr lang="es-ES" dirty="0"/>
              <a:t>U</a:t>
            </a:r>
            <a:r>
              <a:rPr lang="es-ES" dirty="0" smtClean="0"/>
              <a:t>na borrachera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según el sereno y la gente (“Dicen”)</a:t>
            </a:r>
          </a:p>
          <a:p>
            <a:r>
              <a:rPr lang="es-ES" dirty="0"/>
              <a:t>U</a:t>
            </a:r>
            <a:r>
              <a:rPr lang="es-ES" dirty="0" smtClean="0"/>
              <a:t>n ataque cerebral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según Perico, el criado (“creo”)</a:t>
            </a:r>
          </a:p>
        </p:txBody>
      </p:sp>
    </p:spTree>
    <p:extLst>
      <p:ext uri="{BB962C8B-B14F-4D97-AF65-F5344CB8AC3E}">
        <p14:creationId xmlns:p14="http://schemas.microsoft.com/office/powerpoint/2010/main" val="5889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1143000"/>
          </a:xfrm>
        </p:spPr>
        <p:txBody>
          <a:bodyPr/>
          <a:lstStyle/>
          <a:p>
            <a:r>
              <a:rPr lang="es-ES" b="1" dirty="0" smtClean="0"/>
              <a:t>Elementos realistas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691680"/>
            <a:ext cx="7498080" cy="4761656"/>
          </a:xfrm>
        </p:spPr>
        <p:txBody>
          <a:bodyPr>
            <a:normAutofit/>
          </a:bodyPr>
          <a:lstStyle/>
          <a:p>
            <a:r>
              <a:rPr lang="es-ES" dirty="0" smtClean="0"/>
              <a:t> descripción de los personajes</a:t>
            </a:r>
          </a:p>
          <a:p>
            <a:r>
              <a:rPr lang="es-ES" dirty="0"/>
              <a:t> </a:t>
            </a:r>
            <a:r>
              <a:rPr lang="es-ES" dirty="0" smtClean="0"/>
              <a:t>los diálogos</a:t>
            </a:r>
          </a:p>
          <a:p>
            <a:r>
              <a:rPr lang="es-ES" dirty="0"/>
              <a:t> </a:t>
            </a:r>
            <a:r>
              <a:rPr lang="es-ES" dirty="0" smtClean="0"/>
              <a:t>triángulo amoroso</a:t>
            </a:r>
          </a:p>
          <a:p>
            <a:r>
              <a:rPr lang="es-ES" dirty="0"/>
              <a:t> </a:t>
            </a:r>
            <a:r>
              <a:rPr lang="es-ES" dirty="0" smtClean="0"/>
              <a:t>falta de moralidad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traición de su esposa y su (falso) amigo</a:t>
            </a:r>
          </a:p>
          <a:p>
            <a:pPr lvl="2"/>
            <a:r>
              <a:rPr lang="es-ES" dirty="0" smtClean="0"/>
              <a:t>(Stranger in the house)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orador que solamente se preocupa por su discurso y no a quién va dirigido.</a:t>
            </a:r>
          </a:p>
          <a:p>
            <a:pPr lvl="1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53431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Descripciones de lugares</a:t>
            </a:r>
            <a:endParaRPr lang="tr-TR" b="1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/>
          </a:bodyPr>
          <a:lstStyle/>
          <a:p>
            <a:pPr marL="82296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s-ES" sz="3200" dirty="0" smtClean="0"/>
              <a:t>“Cuando </a:t>
            </a:r>
            <a:r>
              <a:rPr lang="es-ES" sz="3200" dirty="0"/>
              <a:t>volví a casa estaban apagados los faroles, menos los guías. Era en primavera, cerca ya de Junio. Hacía calor, y refrescaba más el espíritu que el cuerpo el grato murmullo del agua, que corría libre por las bocas de riego, formando ríos en las aceras. Llegué a casa </a:t>
            </a:r>
            <a:r>
              <a:rPr lang="es-ES" sz="3200" dirty="0" smtClean="0"/>
              <a:t>encharcado.</a:t>
            </a:r>
            <a:r>
              <a:rPr lang="es-ES" sz="3200" dirty="0"/>
              <a:t> Llevaba la cabeza hecha un horno y aquella humedad en los pies podía hacerme mucho daño; podía volverme loco, por </a:t>
            </a:r>
            <a:r>
              <a:rPr lang="es-ES" sz="3200" dirty="0" smtClean="0"/>
              <a:t>ejemplo”.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4396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Descripciones de personajes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/>
          <a:lstStyle/>
          <a:p>
            <a:pPr marL="82296" indent="0">
              <a:buNone/>
            </a:pPr>
            <a:r>
              <a:rPr lang="es-ES" dirty="0" smtClean="0"/>
              <a:t>“Estaba </a:t>
            </a:r>
            <a:r>
              <a:rPr lang="es-ES" dirty="0"/>
              <a:t>vestido con esa etiqueta de los tenderos, que consiste en levita larga y holgada de paño negro liso, reluciente, y pantalón, chaleco y corbata del mismo color. Clemente Cerrojos era bizco del derecho; la niña de aquel ojo brillaba inmóvil casi siempre, sin expresión, como si tuviese allí clavada una manzanilla de esas que cubren los baúles y las </a:t>
            </a:r>
            <a:r>
              <a:rPr lang="es-ES" dirty="0" smtClean="0"/>
              <a:t>puertas”.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015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tema de la moralidad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/>
          <a:lstStyle/>
          <a:p>
            <a:pPr marL="82296" indent="0">
              <a:buNone/>
            </a:pPr>
            <a:r>
              <a:rPr lang="es-ES" dirty="0" smtClean="0"/>
              <a:t>El sereno: </a:t>
            </a:r>
          </a:p>
          <a:p>
            <a:pPr marL="82296" indent="0">
              <a:buNone/>
            </a:pPr>
            <a:endParaRPr lang="es-ES" dirty="0"/>
          </a:p>
          <a:p>
            <a:pPr marL="82296" indent="0">
              <a:buNone/>
            </a:pPr>
            <a:r>
              <a:rPr lang="es-ES" dirty="0" smtClean="0"/>
              <a:t>“en </a:t>
            </a:r>
            <a:r>
              <a:rPr lang="es-ES" dirty="0"/>
              <a:t>fin, la señora se consolará, que es guapetona y fresca todavía, y así podrá ponerse en claro y </a:t>
            </a:r>
            <a:r>
              <a:rPr lang="es-ES" b="1" dirty="0"/>
              <a:t>conforme a la ley </a:t>
            </a:r>
            <a:r>
              <a:rPr lang="es-ES" dirty="0"/>
              <a:t>lo que ahora anda a oscuras y contra lo que manda la </a:t>
            </a:r>
            <a:r>
              <a:rPr lang="es-ES" dirty="0" smtClean="0"/>
              <a:t>justicia”.</a:t>
            </a:r>
            <a:r>
              <a:rPr lang="es-ES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138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9632" y="304800"/>
            <a:ext cx="7674056" cy="1143000"/>
          </a:xfrm>
        </p:spPr>
        <p:txBody>
          <a:bodyPr>
            <a:normAutofit/>
          </a:bodyPr>
          <a:lstStyle/>
          <a:p>
            <a:r>
              <a:rPr lang="es-ES" b="1" dirty="0"/>
              <a:t>E</a:t>
            </a:r>
            <a:r>
              <a:rPr lang="es-ES" b="1" dirty="0" smtClean="0"/>
              <a:t>lementos fantásticos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28800"/>
          </a:xfrm>
        </p:spPr>
        <p:txBody>
          <a:bodyPr/>
          <a:lstStyle/>
          <a:p>
            <a:r>
              <a:rPr lang="es-ES" dirty="0" smtClean="0"/>
              <a:t>Lectura de pensamientos ajenos</a:t>
            </a:r>
          </a:p>
          <a:p>
            <a:r>
              <a:rPr lang="es-ES" dirty="0" smtClean="0"/>
              <a:t>Desdoblamiento inicial (que se resuelve de forma inmediata e inesperada)</a:t>
            </a:r>
          </a:p>
          <a:p>
            <a:endParaRPr lang="es-ES" dirty="0" smtClean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347620" y="3276600"/>
            <a:ext cx="7674056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ES" b="1" dirty="0" smtClean="0">
                <a:effectLst/>
              </a:rPr>
              <a:t>Se aleja de lo fantástico</a:t>
            </a:r>
            <a:endParaRPr lang="tr-TR" b="1" dirty="0">
              <a:effectLst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352556" y="4293096"/>
            <a:ext cx="7498080" cy="1726704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s-ES" dirty="0" smtClean="0"/>
              <a:t>No hay miedo a lo desconocido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indiferencia ante su propio cadáver</a:t>
            </a:r>
          </a:p>
          <a:p>
            <a:r>
              <a:rPr lang="es-ES" dirty="0" smtClean="0"/>
              <a:t>El personaje no duda de su locura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32276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Desdoblamiento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ES" sz="3600" dirty="0" smtClean="0"/>
              <a:t>“si </a:t>
            </a:r>
            <a:r>
              <a:rPr lang="es-ES" sz="3600" dirty="0"/>
              <a:t>tu amo se ha muerto, ¿quién soy yo? -Toma, V. es el que viene a </a:t>
            </a:r>
            <a:r>
              <a:rPr lang="es-ES" sz="3600" dirty="0" smtClean="0"/>
              <a:t>amortajarle (...) Llegué </a:t>
            </a:r>
            <a:r>
              <a:rPr lang="es-ES" sz="3600" dirty="0"/>
              <a:t>a mi </a:t>
            </a:r>
            <a:r>
              <a:rPr lang="es-ES" sz="3600" dirty="0" smtClean="0"/>
              <a:t>cuarto (...)Sobre </a:t>
            </a:r>
            <a:r>
              <a:rPr lang="es-ES" sz="3600" dirty="0"/>
              <a:t>la cama, estirado, estaba un cadáver. Miré. </a:t>
            </a:r>
            <a:r>
              <a:rPr lang="es-ES" sz="3600" b="1" dirty="0"/>
              <a:t>En efecto, era </a:t>
            </a:r>
            <a:r>
              <a:rPr lang="es-ES" sz="3600" b="1" dirty="0" smtClean="0"/>
              <a:t>yo </a:t>
            </a:r>
            <a:r>
              <a:rPr lang="es-ES" sz="3600" dirty="0" smtClean="0"/>
              <a:t>(...) </a:t>
            </a:r>
            <a:r>
              <a:rPr lang="es-ES" sz="3600" dirty="0"/>
              <a:t>Me puse a vestirme; a amortajarme, quiero </a:t>
            </a:r>
            <a:r>
              <a:rPr lang="es-ES" sz="3600" dirty="0" smtClean="0"/>
              <a:t>decir”.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0504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Lee el pensamiento del resto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/>
          <a:lstStyle/>
          <a:p>
            <a:pPr marL="82296" indent="0">
              <a:buNone/>
            </a:pPr>
            <a:r>
              <a:rPr lang="es-ES" dirty="0" smtClean="0"/>
              <a:t>“mi </a:t>
            </a:r>
            <a:r>
              <a:rPr lang="es-ES" dirty="0"/>
              <a:t>pensamiento se comunicaba directamente con el pensamiento ajeno; veía a través del cuerpo lo más recóndito del </a:t>
            </a:r>
            <a:r>
              <a:rPr lang="es-ES" dirty="0" smtClean="0"/>
              <a:t>alma. </a:t>
            </a:r>
            <a:r>
              <a:rPr lang="es-ES" dirty="0"/>
              <a:t>No había echado de ver esa facultad milagrosa antes porque Perico era mi única compañía, y Perico no tenía pensamiento en que yo pudiera leer cosa </a:t>
            </a:r>
            <a:r>
              <a:rPr lang="es-ES" dirty="0" smtClean="0"/>
              <a:t>alguna”.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63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922114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Elementos del cuento tradicional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9320" y="1196752"/>
            <a:ext cx="7884368" cy="5184576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 </a:t>
            </a:r>
            <a:r>
              <a:rPr lang="es-ES" b="1" dirty="0" smtClean="0"/>
              <a:t>uso de refranes</a:t>
            </a:r>
            <a:r>
              <a:rPr lang="es-ES" dirty="0" smtClean="0"/>
              <a:t>, frases hechas, modismos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búsqueda de la naturalidad en el estilo para aproximarlo a la lengua oral.</a:t>
            </a:r>
          </a:p>
          <a:p>
            <a:pPr lvl="1"/>
            <a:r>
              <a:rPr lang="es-ES" dirty="0"/>
              <a:t> El sereno: “hasta aquí callé como un santo, pero muerto el perro... </a:t>
            </a:r>
            <a:r>
              <a:rPr lang="es-ES" dirty="0" smtClean="0"/>
              <a:t>”</a:t>
            </a:r>
          </a:p>
          <a:p>
            <a:pPr marL="402336" lvl="1" indent="0">
              <a:buNone/>
            </a:pPr>
            <a:endParaRPr lang="es-ES" dirty="0" smtClean="0"/>
          </a:p>
          <a:p>
            <a:r>
              <a:rPr lang="es-ES" dirty="0"/>
              <a:t> habla sobre </a:t>
            </a:r>
            <a:r>
              <a:rPr lang="es-ES" b="1" dirty="0"/>
              <a:t>tradiciones</a:t>
            </a:r>
          </a:p>
          <a:p>
            <a:pPr lvl="1"/>
            <a:r>
              <a:rPr lang="es-ES" dirty="0"/>
              <a:t> amortajar al muerto</a:t>
            </a:r>
            <a:r>
              <a:rPr lang="es-ES" dirty="0" smtClean="0"/>
              <a:t>.</a:t>
            </a:r>
          </a:p>
          <a:p>
            <a:pPr marL="402336" lvl="1" indent="0">
              <a:buNone/>
            </a:pPr>
            <a:endParaRPr lang="es-ES" dirty="0"/>
          </a:p>
          <a:p>
            <a:r>
              <a:rPr lang="es-ES" dirty="0" smtClean="0"/>
              <a:t>tema tradicional </a:t>
            </a:r>
            <a:r>
              <a:rPr lang="es-ES" b="1" dirty="0" smtClean="0"/>
              <a:t>del hombre que ve pasar su propio entierro</a:t>
            </a:r>
          </a:p>
          <a:p>
            <a:pPr lvl="1"/>
            <a:r>
              <a:rPr lang="es-ES" dirty="0" smtClean="0"/>
              <a:t>aparece por primera vez en 1570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818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19672" y="260648"/>
            <a:ext cx="7314016" cy="6408712"/>
          </a:xfrm>
        </p:spPr>
        <p:txBody>
          <a:bodyPr>
            <a:normAutofit fontScale="92500" lnSpcReduction="10000"/>
          </a:bodyPr>
          <a:lstStyle/>
          <a:p>
            <a:r>
              <a:rPr lang="es-ES_tradnl" b="1" dirty="0" smtClean="0"/>
              <a:t>1878</a:t>
            </a:r>
            <a:r>
              <a:rPr lang="es-ES_tradnl" dirty="0" smtClean="0"/>
              <a:t>. Presenta su tesis y aprueba las oposiciones para una cátedra en la Universidad de Salamanca.</a:t>
            </a:r>
          </a:p>
          <a:p>
            <a:pPr lvl="1"/>
            <a:r>
              <a:rPr lang="es-ES_tradnl" dirty="0" smtClean="0"/>
              <a:t> es vetado por un ministro debido a sus críticas y parodias en los periódicos.</a:t>
            </a:r>
          </a:p>
          <a:p>
            <a:r>
              <a:rPr lang="es-ES_tradnl" b="1" dirty="0" smtClean="0"/>
              <a:t>1880</a:t>
            </a:r>
            <a:r>
              <a:rPr lang="es-ES_tradnl" dirty="0" smtClean="0"/>
              <a:t>.  Redactor del </a:t>
            </a:r>
            <a:r>
              <a:rPr lang="es-ES_tradnl" i="1" dirty="0" smtClean="0"/>
              <a:t>Madrid Cómico</a:t>
            </a:r>
            <a:r>
              <a:rPr lang="es-ES_tradnl" dirty="0" smtClean="0"/>
              <a:t>.</a:t>
            </a:r>
          </a:p>
          <a:p>
            <a:pPr lvl="1"/>
            <a:r>
              <a:rPr lang="es-ES_tradnl" dirty="0" smtClean="0"/>
              <a:t> periódico satírico</a:t>
            </a:r>
          </a:p>
          <a:p>
            <a:r>
              <a:rPr lang="es-ES_tradnl" b="1" dirty="0" smtClean="0"/>
              <a:t>1882</a:t>
            </a:r>
            <a:r>
              <a:rPr lang="es-ES_tradnl" dirty="0" smtClean="0"/>
              <a:t>. Catedrático de la Universidad de Zaragoza.</a:t>
            </a:r>
          </a:p>
          <a:p>
            <a:r>
              <a:rPr lang="es-ES_tradnl" b="1" dirty="0" smtClean="0"/>
              <a:t>1883</a:t>
            </a:r>
            <a:r>
              <a:rPr lang="es-ES_tradnl" dirty="0" smtClean="0"/>
              <a:t>. Catedrático de la Universidad de Oviedo</a:t>
            </a:r>
          </a:p>
          <a:p>
            <a:r>
              <a:rPr lang="es-ES_tradnl" b="1" dirty="0" smtClean="0"/>
              <a:t>1887</a:t>
            </a:r>
            <a:r>
              <a:rPr lang="es-ES_tradnl" dirty="0" smtClean="0"/>
              <a:t>. Concejal republicano del ayuntamiento</a:t>
            </a:r>
          </a:p>
          <a:p>
            <a:r>
              <a:rPr lang="es-ES_tradnl" b="1" dirty="0" smtClean="0"/>
              <a:t>1901</a:t>
            </a:r>
            <a:r>
              <a:rPr lang="es-ES_tradnl" dirty="0" smtClean="0"/>
              <a:t>. Fallece en Oviedo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5608" y="908720"/>
            <a:ext cx="7498080" cy="1296144"/>
          </a:xfrm>
        </p:spPr>
        <p:txBody>
          <a:bodyPr>
            <a:normAutofit/>
          </a:bodyPr>
          <a:lstStyle/>
          <a:p>
            <a:r>
              <a:rPr lang="es-ES" b="1" dirty="0" smtClean="0"/>
              <a:t>Situaciones grotescas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2852936"/>
            <a:ext cx="7498080" cy="3395464"/>
          </a:xfrm>
        </p:spPr>
        <p:txBody>
          <a:bodyPr/>
          <a:lstStyle/>
          <a:p>
            <a:r>
              <a:rPr lang="es-ES" dirty="0" smtClean="0"/>
              <a:t> visión del cadáver, cómo se describe</a:t>
            </a:r>
          </a:p>
          <a:p>
            <a:r>
              <a:rPr lang="es-ES" dirty="0"/>
              <a:t> </a:t>
            </a:r>
            <a:r>
              <a:rPr lang="es-ES" dirty="0" smtClean="0"/>
              <a:t>la cera que le cae </a:t>
            </a:r>
          </a:p>
          <a:p>
            <a:r>
              <a:rPr lang="es-ES" dirty="0"/>
              <a:t> </a:t>
            </a:r>
            <a:r>
              <a:rPr lang="es-ES" dirty="0" smtClean="0"/>
              <a:t>su diálogo con el sereno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243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ES" dirty="0" smtClean="0"/>
              <a:t>“Una </a:t>
            </a:r>
            <a:r>
              <a:rPr lang="es-ES" dirty="0"/>
              <a:t>de las hachas de cera se torció y empezaron a caer gotas de ardiente líquido en mis narices. Perico, que estaba allí solo, porque </a:t>
            </a:r>
            <a:r>
              <a:rPr lang="es-ES" b="1" dirty="0"/>
              <a:t>el hombre que me había amortajado había desaparecido</a:t>
            </a:r>
            <a:r>
              <a:rPr lang="es-ES" dirty="0"/>
              <a:t>, Perico dormía a poca distancia sobre una silla. Despertó y vio el estrago que la cera iba haciendo en mi rostro; probó a enderezar el gran cirio sin levantarse, pero no llegaba su brazo al candelero... y bostezando, volvió a dormir </a:t>
            </a:r>
            <a:r>
              <a:rPr lang="es-ES" dirty="0" smtClean="0"/>
              <a:t>pacíficamente”.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64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31640" y="764704"/>
            <a:ext cx="7498080" cy="500553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ES" sz="3600" dirty="0" smtClean="0"/>
          </a:p>
          <a:p>
            <a:pPr marL="82296" indent="0">
              <a:buNone/>
            </a:pPr>
            <a:r>
              <a:rPr lang="es-ES" sz="3600" dirty="0" smtClean="0"/>
              <a:t>“Yo</a:t>
            </a:r>
            <a:r>
              <a:rPr lang="es-ES" sz="3600" dirty="0"/>
              <a:t>, que estaba de cuerpo presente, a la vista de todos, tuve que hacer un gran esfuerzo para no reírme y conservar la gravedad propia del cadáver en tan fúnebre </a:t>
            </a:r>
            <a:r>
              <a:rPr lang="es-ES" sz="3600" dirty="0" smtClean="0"/>
              <a:t>ceremonia”.</a:t>
            </a:r>
            <a:r>
              <a:rPr lang="es-ES" sz="3600" dirty="0"/>
              <a:t> 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05579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192688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s-ES" dirty="0" smtClean="0"/>
              <a:t>“ los </a:t>
            </a:r>
            <a:r>
              <a:rPr lang="es-ES" dirty="0"/>
              <a:t>polizontes que, cruzados de brazos, dormían en las esquinas, apoyados en la puerta cochera de alguna casa grande, ya me parecían las </a:t>
            </a:r>
            <a:r>
              <a:rPr lang="es-ES" b="1" i="1" dirty="0"/>
              <a:t>torres </a:t>
            </a:r>
            <a:r>
              <a:rPr lang="es-ES" b="1" i="1" dirty="0" smtClean="0"/>
              <a:t>negras</a:t>
            </a:r>
            <a:r>
              <a:rPr lang="es-ES" dirty="0" smtClean="0"/>
              <a:t>.Tanto </a:t>
            </a:r>
            <a:r>
              <a:rPr lang="es-ES" dirty="0"/>
              <a:t>es así, que al pasar junto a San Ginés uno de los guardias me dejó la acera, y yo en vez de decir -gracias-, exclamé -</a:t>
            </a:r>
            <a:r>
              <a:rPr lang="es-ES" b="1" dirty="0"/>
              <a:t>enroco</a:t>
            </a:r>
            <a:r>
              <a:rPr lang="es-ES" dirty="0"/>
              <a:t>-, y seguí adelante. Al llegar a mi casa vi que el balcón de mi cuarto estaba abierto y por él salía un resplandor como de hachas de cera. Di en la puerta los tres golpes de ordenanza. Una voz ronca, de persona medio dormida, preguntó: -¿Quién? -¡</a:t>
            </a:r>
            <a:r>
              <a:rPr lang="es-ES" b="1" dirty="0"/>
              <a:t>Rey negro</a:t>
            </a:r>
            <a:r>
              <a:rPr lang="es-ES" dirty="0"/>
              <a:t>! -contesté, y no me abrieron-. ¡</a:t>
            </a:r>
            <a:r>
              <a:rPr lang="es-ES" b="1" dirty="0"/>
              <a:t>Jaque</a:t>
            </a:r>
            <a:r>
              <a:rPr lang="es-ES" dirty="0"/>
              <a:t>! -grité tres veces en un minuto, y nada, no me abrieron. Llamé al sereno, que venía abriendo puertas de acera en acera, </a:t>
            </a:r>
            <a:r>
              <a:rPr lang="es-ES" b="1" dirty="0"/>
              <a:t>saliéndose de sus casillas </a:t>
            </a:r>
            <a:r>
              <a:rPr lang="es-ES" dirty="0"/>
              <a:t>a cada paso. -Chico -le dije cuando le tuve </a:t>
            </a:r>
            <a:r>
              <a:rPr lang="es-ES" b="1" dirty="0"/>
              <a:t>a salto de peón-</a:t>
            </a:r>
            <a:r>
              <a:rPr lang="es-ES" dirty="0"/>
              <a:t>. ¡Ni que fueras un </a:t>
            </a:r>
            <a:r>
              <a:rPr lang="es-ES" b="1" dirty="0"/>
              <a:t>caballo</a:t>
            </a:r>
            <a:r>
              <a:rPr lang="es-ES" dirty="0"/>
              <a:t>; vaya modo de comer que tienes</a:t>
            </a:r>
            <a:r>
              <a:rPr lang="es-ES" dirty="0" smtClean="0"/>
              <a:t>!”</a:t>
            </a:r>
            <a:r>
              <a:rPr lang="es-ES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511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7624" y="191683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¿Qué pensáis que representa el ajedrez en el cuento?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2005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27712"/>
          </a:xfrm>
        </p:spPr>
        <p:txBody>
          <a:bodyPr>
            <a:normAutofit/>
          </a:bodyPr>
          <a:lstStyle/>
          <a:p>
            <a:r>
              <a:rPr lang="es-ES" dirty="0" smtClean="0"/>
              <a:t>Da lugar a un juego de palabras que resulta </a:t>
            </a:r>
            <a:r>
              <a:rPr lang="es-ES" b="1" dirty="0" smtClean="0"/>
              <a:t>gracioso</a:t>
            </a:r>
            <a:r>
              <a:rPr lang="es-ES" dirty="0" smtClean="0"/>
              <a:t>.</a:t>
            </a:r>
          </a:p>
          <a:p>
            <a:r>
              <a:rPr lang="es-ES" dirty="0"/>
              <a:t>Representación de una batalla entre el bien-el mal</a:t>
            </a:r>
          </a:p>
          <a:p>
            <a:r>
              <a:rPr lang="es-ES" dirty="0"/>
              <a:t>Es un </a:t>
            </a:r>
            <a:r>
              <a:rPr lang="es-ES" b="1" dirty="0"/>
              <a:t>juego racional </a:t>
            </a:r>
            <a:r>
              <a:rPr lang="es-ES" dirty="0"/>
              <a:t>(no es un juego de azar)</a:t>
            </a:r>
          </a:p>
          <a:p>
            <a:pPr lvl="1"/>
            <a:r>
              <a:rPr lang="es-ES" dirty="0"/>
              <a:t> depende de nuestras propias acciones</a:t>
            </a:r>
          </a:p>
          <a:p>
            <a:pPr lvl="1"/>
            <a:r>
              <a:rPr lang="es-ES" dirty="0"/>
              <a:t> táctica, estrategia, </a:t>
            </a:r>
            <a:r>
              <a:rPr lang="es-ES" b="1" dirty="0"/>
              <a:t>lógica</a:t>
            </a:r>
          </a:p>
          <a:p>
            <a:r>
              <a:rPr lang="es-ES" dirty="0" smtClean="0"/>
              <a:t>El cuento comienza y termina con alusiones al campo semántico del ajedrez.</a:t>
            </a:r>
          </a:p>
        </p:txBody>
      </p:sp>
    </p:spTree>
    <p:extLst>
      <p:ext uri="{BB962C8B-B14F-4D97-AF65-F5344CB8AC3E}">
        <p14:creationId xmlns:p14="http://schemas.microsoft.com/office/powerpoint/2010/main" val="361485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4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ES" sz="3600" dirty="0" smtClean="0"/>
              <a:t>“me </a:t>
            </a:r>
            <a:r>
              <a:rPr lang="es-ES" sz="3600" dirty="0"/>
              <a:t>vistieron con un traje de </a:t>
            </a:r>
            <a:r>
              <a:rPr lang="es-ES" sz="3600" b="1" dirty="0"/>
              <a:t>peón blanco</a:t>
            </a:r>
            <a:r>
              <a:rPr lang="es-ES" sz="3600" dirty="0"/>
              <a:t>, me pusieron en una </a:t>
            </a:r>
            <a:r>
              <a:rPr lang="es-ES" sz="3600" b="1" dirty="0"/>
              <a:t>casilla negra</a:t>
            </a:r>
            <a:r>
              <a:rPr lang="es-ES" sz="3600" dirty="0"/>
              <a:t>, y aquí estoy, </a:t>
            </a:r>
            <a:r>
              <a:rPr lang="es-ES" sz="3600" b="1" dirty="0"/>
              <a:t>sin que nadie </a:t>
            </a:r>
            <a:r>
              <a:rPr lang="es-ES" sz="3600" b="1" dirty="0" smtClean="0"/>
              <a:t>me mueva</a:t>
            </a:r>
            <a:r>
              <a:rPr lang="es-ES" sz="3600" dirty="0"/>
              <a:t>, amenazado por un </a:t>
            </a:r>
            <a:r>
              <a:rPr lang="es-ES" sz="3600" b="1" dirty="0"/>
              <a:t>caballo</a:t>
            </a:r>
            <a:r>
              <a:rPr lang="es-ES" sz="3600" dirty="0"/>
              <a:t> que no acaba de </a:t>
            </a:r>
            <a:r>
              <a:rPr lang="es-ES" sz="3600" b="1" dirty="0" smtClean="0"/>
              <a:t>comerme</a:t>
            </a:r>
            <a:r>
              <a:rPr lang="es-ES" sz="3600" dirty="0" smtClean="0"/>
              <a:t>”.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921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Uso de la ironía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/>
          <a:lstStyle/>
          <a:p>
            <a:r>
              <a:rPr lang="es-ES" dirty="0" smtClean="0"/>
              <a:t> falta de autenticidad en las relaciones humanas:</a:t>
            </a:r>
          </a:p>
          <a:p>
            <a:pPr lvl="1"/>
            <a:r>
              <a:rPr lang="es-ES" dirty="0" smtClean="0"/>
              <a:t>Su mejor amigo le llama tramposo</a:t>
            </a:r>
          </a:p>
          <a:p>
            <a:r>
              <a:rPr lang="es-ES" dirty="0"/>
              <a:t> </a:t>
            </a:r>
            <a:r>
              <a:rPr lang="es-ES" dirty="0" smtClean="0"/>
              <a:t>censura comportamientos:</a:t>
            </a:r>
          </a:p>
          <a:p>
            <a:pPr lvl="1"/>
            <a:r>
              <a:rPr lang="es-ES" dirty="0" smtClean="0"/>
              <a:t>Infidelidad de su esposa con su mejor amigo</a:t>
            </a:r>
          </a:p>
          <a:p>
            <a:r>
              <a:rPr lang="es-ES" dirty="0"/>
              <a:t> </a:t>
            </a:r>
            <a:r>
              <a:rPr lang="es-ES" dirty="0" smtClean="0"/>
              <a:t>critica a la sociedad de su tiempo: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no les importa el fallecido, solo sus propios asuntos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falta de sensibilidad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341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Falsedad de su esposa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3451522"/>
          </a:xfrm>
        </p:spPr>
        <p:txBody>
          <a:bodyPr/>
          <a:lstStyle/>
          <a:p>
            <a:pPr marL="82296" indent="0">
              <a:buNone/>
            </a:pPr>
            <a:r>
              <a:rPr lang="es-ES" sz="3600" dirty="0" smtClean="0"/>
              <a:t>“Mi </a:t>
            </a:r>
            <a:r>
              <a:rPr lang="es-ES" sz="3600" dirty="0"/>
              <a:t>mujer traía el rostro pálido, compungido, pero la expresión del dolor parecía en él gesto de mal humor más que otra </a:t>
            </a:r>
            <a:r>
              <a:rPr lang="es-ES" sz="3600" dirty="0" smtClean="0"/>
              <a:t>cosa”.</a:t>
            </a:r>
          </a:p>
          <a:p>
            <a:pPr marL="82296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868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6120680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s-ES" dirty="0"/>
              <a:t>«Padre nuestro (¡cómo tarda el otro!) que estás en los cielos (¿habrá otra vida y me verá este desde allá arriba?), santificado (haré los lutos baratos, porque no quierogastar mucho en ropa negra) sea el tu nombre; venga a nos el tu reino (el entierro me va a costar un sentido si los del partido de mi difunto no lo toman como cosa suya), y hágase tu voluntad (lo que es si me caso con el otro, mi voluntad ha de ser la primera y no admito ancas de nadie -ancas, pensó mi mujer, ancas, así como suena) así en la tierra como en el cielo (¿estará ya en el purgatorio este animal?)».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389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r>
              <a:rPr lang="es-ES_tradnl" b="1" dirty="0" smtClean="0"/>
              <a:t>Obras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07704" y="1196752"/>
            <a:ext cx="6480720" cy="52565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_tradnl" b="1" dirty="0" smtClean="0"/>
              <a:t>NOVELA </a:t>
            </a:r>
          </a:p>
          <a:p>
            <a:r>
              <a:rPr lang="es-ES_tradnl" i="1" dirty="0" smtClean="0"/>
              <a:t>Pipá </a:t>
            </a:r>
            <a:r>
              <a:rPr lang="es-ES_tradnl" dirty="0" smtClean="0"/>
              <a:t>(1879)</a:t>
            </a:r>
          </a:p>
          <a:p>
            <a:r>
              <a:rPr lang="es-ES_tradnl" i="1" dirty="0" smtClean="0"/>
              <a:t>La Regenta </a:t>
            </a:r>
            <a:r>
              <a:rPr lang="es-ES_tradnl" dirty="0" smtClean="0"/>
              <a:t>(1884-85)</a:t>
            </a:r>
          </a:p>
          <a:p>
            <a:r>
              <a:rPr lang="es-ES_tradnl" i="1" dirty="0" smtClean="0"/>
              <a:t>Su único hijo </a:t>
            </a:r>
            <a:r>
              <a:rPr lang="es-ES_tradnl" dirty="0" smtClean="0"/>
              <a:t>(1890)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b="1" dirty="0" smtClean="0"/>
              <a:t>CUENTOS</a:t>
            </a:r>
          </a:p>
          <a:p>
            <a:r>
              <a:rPr lang="es-ES_tradnl" i="1" dirty="0" smtClean="0"/>
              <a:t>El Señor y lo demás son cuentos </a:t>
            </a:r>
            <a:r>
              <a:rPr lang="es-ES_tradnl" dirty="0" smtClean="0"/>
              <a:t>(1892)</a:t>
            </a:r>
          </a:p>
          <a:p>
            <a:r>
              <a:rPr lang="es-ES_tradnl" i="1" dirty="0" smtClean="0"/>
              <a:t>Doña Berta </a:t>
            </a:r>
            <a:r>
              <a:rPr lang="es-ES_tradnl" dirty="0" smtClean="0"/>
              <a:t>(1892)</a:t>
            </a:r>
          </a:p>
          <a:p>
            <a:r>
              <a:rPr lang="es-ES_tradnl" i="1" dirty="0" smtClean="0"/>
              <a:t>Cuervo </a:t>
            </a:r>
            <a:r>
              <a:rPr lang="es-ES_tradnl" dirty="0" smtClean="0"/>
              <a:t>(1892)</a:t>
            </a:r>
          </a:p>
          <a:p>
            <a:r>
              <a:rPr lang="es-ES_tradnl" i="1" dirty="0" smtClean="0"/>
              <a:t>Superchería </a:t>
            </a:r>
            <a:r>
              <a:rPr lang="es-ES_tradnl" dirty="0" smtClean="0"/>
              <a:t>(1892)</a:t>
            </a:r>
          </a:p>
          <a:p>
            <a:r>
              <a:rPr lang="es-ES_tradnl" i="1" dirty="0" smtClean="0"/>
              <a:t>Cuentos morales </a:t>
            </a:r>
            <a:r>
              <a:rPr lang="es-ES_tradnl" dirty="0" smtClean="0"/>
              <a:t>(1896)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Rechazo de la sociedad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“Oye</a:t>
            </a:r>
            <a:r>
              <a:rPr lang="es-ES" dirty="0"/>
              <a:t>: alquilo ese nicho; te pagaré por vivir en él mejor que si lo ocupara un </a:t>
            </a:r>
            <a:r>
              <a:rPr lang="es-ES" dirty="0" smtClean="0"/>
              <a:t>muerto. No </a:t>
            </a:r>
            <a:r>
              <a:rPr lang="es-ES" dirty="0"/>
              <a:t>quiero volver a la ciudad de los vivos... Mi mujer, Perico, Clemente, el partido, don Mateo... y sobre todo Roque Tuyo, me dan </a:t>
            </a:r>
            <a:r>
              <a:rPr lang="es-ES" dirty="0" smtClean="0"/>
              <a:t>asco-”.</a:t>
            </a:r>
          </a:p>
          <a:p>
            <a:pPr marL="82296" indent="0">
              <a:buNone/>
            </a:pPr>
            <a:endParaRPr lang="es-ES" dirty="0"/>
          </a:p>
          <a:p>
            <a:r>
              <a:rPr lang="es-ES" dirty="0" smtClean="0"/>
              <a:t>“Pero </a:t>
            </a:r>
            <a:r>
              <a:rPr lang="es-ES" dirty="0"/>
              <a:t>¡ay!, el enterrador era hombre también. Me </a:t>
            </a:r>
            <a:r>
              <a:rPr lang="es-ES" dirty="0" smtClean="0"/>
              <a:t>vendió”.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009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Falsedad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/>
          <a:lstStyle/>
          <a:p>
            <a:pPr marL="82296" indent="0">
              <a:buNone/>
            </a:pPr>
            <a:r>
              <a:rPr lang="es-ES" dirty="0" smtClean="0"/>
              <a:t>“Don </a:t>
            </a:r>
            <a:r>
              <a:rPr lang="es-ES" dirty="0"/>
              <a:t>Mateo me estimaba, pero valga la verdad, según caminábamos a la que él pensaba llamar en el discurso que le había tocado en suerte, última morada, un color se le iba y otro se le venía; se le atravesaba no sabía qué en la garganta, y maldecía, para sus adentros, la hora en que yo había nacido y mucho más la en que había </a:t>
            </a:r>
            <a:r>
              <a:rPr lang="es-ES" dirty="0" smtClean="0"/>
              <a:t>muerto”.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277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1640" y="191683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effectLst/>
              </a:rPr>
              <a:t>¿Por qué el personaje principal es un “loco”?</a:t>
            </a:r>
            <a:endParaRPr lang="tr-TR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4278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Los niños (inocencia), los locos (alienación) y los borrachos (alucinógenos) dicen la verdad.</a:t>
            </a:r>
          </a:p>
          <a:p>
            <a:r>
              <a:rPr lang="es-ES" dirty="0" smtClean="0"/>
              <a:t>Es una mente inhibida, sin filtros.</a:t>
            </a:r>
          </a:p>
          <a:p>
            <a:r>
              <a:rPr lang="es-ES" dirty="0"/>
              <a:t>D</a:t>
            </a:r>
            <a:r>
              <a:rPr lang="es-ES" dirty="0" smtClean="0"/>
              <a:t>e un estado de equilibrio a otro de desequilibrio.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400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 smtClean="0"/>
              <a:t>¿Cuál es vuestra interpretación del final del cuento?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1417638"/>
            <a:ext cx="7890080" cy="5251722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s-ES" dirty="0" smtClean="0"/>
              <a:t>“</a:t>
            </a:r>
            <a:r>
              <a:rPr lang="es-ES" dirty="0"/>
              <a:t>Al día siguiente vinieron a buscarme Clemente, Perico, mi mujer y una comisión del seno de mi partido, con don Mateo a la cabeza o a los </a:t>
            </a:r>
            <a:r>
              <a:rPr lang="es-ES" dirty="0" smtClean="0"/>
              <a:t>pies. Resistí </a:t>
            </a:r>
            <a:r>
              <a:rPr lang="es-ES" dirty="0"/>
              <a:t>cuanto pude, </a:t>
            </a:r>
            <a:r>
              <a:rPr lang="es-ES" dirty="0" smtClean="0"/>
              <a:t>defendiéndome </a:t>
            </a:r>
            <a:r>
              <a:rPr lang="es-ES" dirty="0"/>
              <a:t>con un fémur; pero venció el número; me cogieron, </a:t>
            </a:r>
            <a:r>
              <a:rPr lang="es-ES" dirty="0" smtClean="0"/>
              <a:t>me </a:t>
            </a:r>
            <a:r>
              <a:rPr lang="es-ES" dirty="0"/>
              <a:t>vistieron con un traje de peón blanco, me pusieron en una casilla negra, y aquí estoy, sin que nadie me mueva, amenazado por un caballo que no acaba de </a:t>
            </a:r>
            <a:r>
              <a:rPr lang="es-ES" dirty="0" smtClean="0"/>
              <a:t>comerme </a:t>
            </a:r>
            <a:r>
              <a:rPr lang="es-ES" dirty="0"/>
              <a:t>y no hace más que darme coces en la cabeza. Y los pies encharcados, como si yo fuera arroz..</a:t>
            </a:r>
            <a:r>
              <a:rPr lang="es-ES" dirty="0" smtClean="0"/>
              <a:t>”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558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7624" y="1268760"/>
            <a:ext cx="7498080" cy="4248472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>
                <a:effectLst/>
              </a:rPr>
              <a:t>La semana que viene...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i="1" dirty="0" smtClean="0"/>
              <a:t>La Regenta </a:t>
            </a:r>
            <a:r>
              <a:rPr lang="es-ES" b="1" dirty="0" smtClean="0">
                <a:sym typeface="Wingdings" panose="05000000000000000000" pitchFamily="2" charset="2"/>
              </a:rPr>
              <a:t>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6550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35696" y="260648"/>
            <a:ext cx="6768752" cy="60486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CRÍTICA LITERARIA</a:t>
            </a:r>
          </a:p>
          <a:p>
            <a:pPr>
              <a:buNone/>
            </a:pPr>
            <a:r>
              <a:rPr lang="es-ES_tradn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sz="3600" b="1" dirty="0" smtClean="0"/>
              <a:t>(tenía fama de ser el crítico más temido de su tiempo)</a:t>
            </a:r>
          </a:p>
          <a:p>
            <a:r>
              <a:rPr lang="es-ES_tradnl" sz="3600" i="1" dirty="0" smtClean="0"/>
              <a:t>Solos de Clarín </a:t>
            </a:r>
            <a:r>
              <a:rPr lang="es-ES_tradnl" sz="3600" dirty="0" smtClean="0"/>
              <a:t>(1912)</a:t>
            </a:r>
          </a:p>
          <a:p>
            <a:r>
              <a:rPr lang="es-ES_tradnl" sz="3600" i="1" dirty="0" smtClean="0"/>
              <a:t>La literatura en 1881 </a:t>
            </a:r>
            <a:r>
              <a:rPr lang="es-ES_tradnl" sz="3600" dirty="0" smtClean="0"/>
              <a:t>(1882)</a:t>
            </a:r>
            <a:endParaRPr lang="es-ES_tradnl" sz="3600" i="1" dirty="0" smtClean="0"/>
          </a:p>
          <a:p>
            <a:r>
              <a:rPr lang="es-ES_tradnl" sz="3600" i="1" dirty="0" smtClean="0"/>
              <a:t>Sermón perdido </a:t>
            </a:r>
            <a:r>
              <a:rPr lang="es-ES_tradnl" sz="3600" dirty="0" smtClean="0"/>
              <a:t>(1885)</a:t>
            </a:r>
          </a:p>
          <a:p>
            <a:r>
              <a:rPr lang="es-ES_tradnl" sz="3600" i="1" dirty="0" smtClean="0"/>
              <a:t>Folletos literarios </a:t>
            </a:r>
            <a:r>
              <a:rPr lang="es-ES_tradnl" sz="3600" dirty="0" smtClean="0"/>
              <a:t>(1886-91)</a:t>
            </a:r>
          </a:p>
          <a:p>
            <a:r>
              <a:rPr lang="es-ES_tradnl" sz="3600" i="1" dirty="0" smtClean="0"/>
              <a:t>Ensayos y revistas </a:t>
            </a:r>
            <a:r>
              <a:rPr lang="es-ES_tradnl" sz="3600" dirty="0" smtClean="0"/>
              <a:t>(1892)</a:t>
            </a:r>
          </a:p>
          <a:p>
            <a:r>
              <a:rPr lang="es-ES_tradnl" sz="3600" i="1" dirty="0" smtClean="0"/>
              <a:t>Siglo pasado </a:t>
            </a:r>
            <a:r>
              <a:rPr lang="es-ES_tradnl" sz="3600" dirty="0" smtClean="0"/>
              <a:t>(1901)</a:t>
            </a:r>
          </a:p>
          <a:p>
            <a:endParaRPr lang="es-ES_tradnl" sz="3600" dirty="0" smtClean="0"/>
          </a:p>
          <a:p>
            <a:pPr>
              <a:buNone/>
            </a:pPr>
            <a:r>
              <a:rPr lang="es-ES_tradnl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TEATRO</a:t>
            </a:r>
          </a:p>
          <a:p>
            <a:r>
              <a:rPr lang="es-ES_tradnl" sz="3600" i="1" dirty="0" smtClean="0"/>
              <a:t>Teresa</a:t>
            </a:r>
            <a:r>
              <a:rPr lang="es-ES_tradnl" sz="3600" dirty="0" smtClean="0"/>
              <a:t> (1895)</a:t>
            </a:r>
          </a:p>
          <a:p>
            <a:pPr lvl="1"/>
            <a:r>
              <a:rPr lang="es-ES_tradnl" dirty="0" smtClean="0"/>
              <a:t> fracaso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6000" b="1" dirty="0" smtClean="0"/>
              <a:t>Influencias en Clarín</a:t>
            </a:r>
            <a:endParaRPr lang="tr-TR" sz="6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628800"/>
            <a:ext cx="7488832" cy="4789512"/>
          </a:xfrm>
        </p:spPr>
        <p:txBody>
          <a:bodyPr>
            <a:normAutofit/>
          </a:bodyPr>
          <a:lstStyle/>
          <a:p>
            <a:r>
              <a:rPr lang="es-ES_tradnl" sz="5400" dirty="0" smtClean="0"/>
              <a:t>  el krausismo</a:t>
            </a:r>
          </a:p>
          <a:p>
            <a:r>
              <a:rPr lang="es-ES_tradnl" sz="5400" dirty="0" smtClean="0"/>
              <a:t>  la corriente positivista</a:t>
            </a:r>
          </a:p>
          <a:p>
            <a:pPr lvl="2"/>
            <a:r>
              <a:rPr lang="es-ES_tradnl" sz="4000" dirty="0"/>
              <a:t>d</a:t>
            </a:r>
            <a:r>
              <a:rPr lang="es-ES_tradnl" sz="4000" dirty="0" smtClean="0"/>
              <a:t>atos empíricos y observación experimental</a:t>
            </a:r>
          </a:p>
          <a:p>
            <a:pPr lvl="2"/>
            <a:r>
              <a:rPr lang="es-ES_tradnl" sz="4000" dirty="0" smtClean="0"/>
              <a:t>del realismo y naturalismo</a:t>
            </a:r>
          </a:p>
          <a:p>
            <a:pPr lvl="3">
              <a:buNone/>
            </a:pPr>
            <a:r>
              <a:rPr lang="es-ES_tradnl" sz="3600" dirty="0" smtClean="0"/>
              <a:t>(para examinar al ser humano)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26072" cy="72008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El </a:t>
            </a:r>
            <a:r>
              <a:rPr lang="es-ES_tradnl" b="1" dirty="0" smtClean="0"/>
              <a:t>krausismo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124744"/>
            <a:ext cx="8064896" cy="5472608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Movimiento cultural</a:t>
            </a:r>
          </a:p>
          <a:p>
            <a:r>
              <a:rPr lang="es-ES_tradnl" dirty="0" smtClean="0"/>
              <a:t>Seguidores del filósofo alemán Karl Krause</a:t>
            </a:r>
          </a:p>
          <a:p>
            <a:pPr lvl="1"/>
            <a:r>
              <a:rPr lang="es-ES_tradnl" dirty="0" smtClean="0"/>
              <a:t> filosofia de Inmanuel Kant</a:t>
            </a:r>
          </a:p>
          <a:p>
            <a:pPr lvl="1"/>
            <a:r>
              <a:rPr lang="es-ES_tradnl" dirty="0" smtClean="0"/>
              <a:t> propugna por un nuevo humanismo, sin dogmatismos y con un espíritu </a:t>
            </a:r>
            <a:r>
              <a:rPr lang="es-ES_tradnl" dirty="0" smtClean="0"/>
              <a:t>panteísta (“Dios en todo”)</a:t>
            </a:r>
            <a:endParaRPr lang="es-ES_tradnl" dirty="0" smtClean="0"/>
          </a:p>
          <a:p>
            <a:r>
              <a:rPr lang="es-ES_tradnl" dirty="0" smtClean="0"/>
              <a:t>Idea principal: la regeneración de los ideales políticos y los valores humanos. </a:t>
            </a:r>
          </a:p>
          <a:p>
            <a:pPr marL="612648" lvl="2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s-ES_tradnl" dirty="0"/>
              <a:t> reforma de la filosofía y enseñanza</a:t>
            </a:r>
          </a:p>
          <a:p>
            <a:r>
              <a:rPr lang="es-ES_tradnl" dirty="0" smtClean="0"/>
              <a:t>Se convierte en la filosofía de las clases intelectuales y progresistas de España </a:t>
            </a:r>
          </a:p>
          <a:p>
            <a:pPr lvl="1"/>
            <a:r>
              <a:rPr lang="es-ES_tradnl" dirty="0" smtClean="0"/>
              <a:t>Que habían hecho la revolución de 1868 y traído la I República</a:t>
            </a:r>
          </a:p>
          <a:p>
            <a:pPr marL="402336" lvl="1" indent="0">
              <a:buNone/>
            </a:pP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Krausismo español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908720"/>
            <a:ext cx="7674056" cy="5832648"/>
          </a:xfrm>
        </p:spPr>
        <p:txBody>
          <a:bodyPr>
            <a:normAutofit fontScale="70000" lnSpcReduction="20000"/>
          </a:bodyPr>
          <a:lstStyle/>
          <a:p>
            <a:r>
              <a:rPr lang="es-ES_tradnl" b="1" dirty="0" smtClean="0"/>
              <a:t>Francisco Giner de los Ríos</a:t>
            </a:r>
          </a:p>
          <a:p>
            <a:pPr lvl="1"/>
            <a:r>
              <a:rPr lang="es-ES_tradnl" dirty="0" smtClean="0"/>
              <a:t>Institución Libre de Enseñanza </a:t>
            </a:r>
          </a:p>
          <a:p>
            <a:pPr lvl="1"/>
            <a:r>
              <a:rPr lang="es-ES_tradnl" dirty="0" smtClean="0"/>
              <a:t>Renovación en la educación</a:t>
            </a:r>
          </a:p>
          <a:p>
            <a:pPr lvl="1"/>
            <a:r>
              <a:rPr lang="es-ES_tradnl" dirty="0" smtClean="0"/>
              <a:t>Experimentación</a:t>
            </a:r>
          </a:p>
          <a:p>
            <a:pPr lvl="1"/>
            <a:r>
              <a:rPr lang="es-ES_tradnl" dirty="0" smtClean="0"/>
              <a:t>Excursiones</a:t>
            </a:r>
          </a:p>
          <a:p>
            <a:pPr lvl="1"/>
            <a:r>
              <a:rPr lang="es-ES_tradnl" dirty="0" smtClean="0"/>
              <a:t>Enseñanza desligada del espíritu religioso</a:t>
            </a:r>
            <a:endParaRPr lang="tr-TR" dirty="0" smtClean="0"/>
          </a:p>
          <a:p>
            <a:r>
              <a:rPr lang="es-ES_tradnl" dirty="0" smtClean="0"/>
              <a:t> Modernizar las instituciones españolas</a:t>
            </a:r>
          </a:p>
          <a:p>
            <a:pPr lvl="1"/>
            <a:r>
              <a:rPr lang="es-ES_tradnl" dirty="0" smtClean="0"/>
              <a:t>el país estaba anclado en el pasado</a:t>
            </a:r>
          </a:p>
          <a:p>
            <a:r>
              <a:rPr lang="es-ES_tradnl" dirty="0" smtClean="0"/>
              <a:t> Actitud tolerante</a:t>
            </a:r>
          </a:p>
          <a:p>
            <a:r>
              <a:rPr lang="es-ES_tradnl" dirty="0" smtClean="0"/>
              <a:t> Laicismo</a:t>
            </a:r>
          </a:p>
          <a:p>
            <a:r>
              <a:rPr lang="es-ES_tradnl" dirty="0" smtClean="0"/>
              <a:t> Individuo:  su objeto debe ser el de mejorar la sociedad en la que vive</a:t>
            </a:r>
          </a:p>
          <a:p>
            <a:r>
              <a:rPr lang="es-ES_tradnl" dirty="0" smtClean="0"/>
              <a:t>Criticado por el sector más conservador</a:t>
            </a:r>
          </a:p>
          <a:p>
            <a:pPr lvl="1"/>
            <a:r>
              <a:rPr lang="es-ES_tradnl" dirty="0" smtClean="0"/>
              <a:t>desprecio a la tradición nacional</a:t>
            </a:r>
          </a:p>
          <a:p>
            <a:pPr lvl="1"/>
            <a:r>
              <a:rPr lang="es-ES_tradnl" dirty="0" smtClean="0"/>
              <a:t>va en contra de </a:t>
            </a:r>
            <a:r>
              <a:rPr lang="es-ES_tradnl" dirty="0" smtClean="0"/>
              <a:t>Dios</a:t>
            </a:r>
            <a:endParaRPr lang="es-ES_tradnl" dirty="0" smtClean="0"/>
          </a:p>
          <a:p>
            <a:pPr lvl="1"/>
            <a:r>
              <a:rPr lang="es-ES_tradnl" dirty="0" smtClean="0"/>
              <a:t>Inspira ideas socialistas</a:t>
            </a:r>
          </a:p>
          <a:p>
            <a:r>
              <a:rPr lang="es-ES_tradnl" dirty="0" smtClean="0"/>
              <a:t> Muchos exiliaron al estallar la Guerra Civil en 1936</a:t>
            </a:r>
          </a:p>
          <a:p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Modü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484</TotalTime>
  <Words>2423</Words>
  <Application>Microsoft Office PowerPoint</Application>
  <PresentationFormat>Ekran Gösterisi (4:3)</PresentationFormat>
  <Paragraphs>242</Paragraphs>
  <Slides>55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55</vt:i4>
      </vt:variant>
    </vt:vector>
  </HeadingPairs>
  <TitlesOfParts>
    <vt:vector size="61" baseType="lpstr">
      <vt:lpstr>Calibri</vt:lpstr>
      <vt:lpstr>Gill Sans MT</vt:lpstr>
      <vt:lpstr>Verdana</vt:lpstr>
      <vt:lpstr>Wingdings</vt:lpstr>
      <vt:lpstr>Wingdings 2</vt:lpstr>
      <vt:lpstr>Gündönümü</vt:lpstr>
      <vt:lpstr>Leopoldo Alas “´Clarín”</vt:lpstr>
      <vt:lpstr>¿Sabéis de dónde viene su seudónimo “Clarín”</vt:lpstr>
      <vt:lpstr>Leopoldo Alas “Clarín” (1852, Zamora- 1901, Oviedo)</vt:lpstr>
      <vt:lpstr>PowerPoint Sunusu</vt:lpstr>
      <vt:lpstr>Obras</vt:lpstr>
      <vt:lpstr>PowerPoint Sunusu</vt:lpstr>
      <vt:lpstr>Influencias en Clarín</vt:lpstr>
      <vt:lpstr>El krausismo</vt:lpstr>
      <vt:lpstr>Krausismo español</vt:lpstr>
      <vt:lpstr>Clarín- krausismo</vt:lpstr>
      <vt:lpstr>Características de Clarín </vt:lpstr>
      <vt:lpstr>Citas de Clarín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Clarín y el cuento</vt:lpstr>
      <vt:lpstr>Clarín en la modernización del género del cuento   (en contraste con las características del cuento tradicional)</vt:lpstr>
      <vt:lpstr>Novedades</vt:lpstr>
      <vt:lpstr>Cuentos de Clarín.  Otras características</vt:lpstr>
      <vt:lpstr>“Mi entierro. Discurso de un loco”  Firmado en 1882. Publicado 1886 en el libro Pipá</vt:lpstr>
      <vt:lpstr>PowerPoint Sunusu</vt:lpstr>
      <vt:lpstr>A finales del siglo XIX</vt:lpstr>
      <vt:lpstr>Pensemos en el título...  ¿qué se os pasó por la mente al leerlo?  Mi entierro. Discurso de un loco.</vt:lpstr>
      <vt:lpstr>Personajes principales</vt:lpstr>
      <vt:lpstr> Características generales</vt:lpstr>
      <vt:lpstr>PowerPoint Sunusu</vt:lpstr>
      <vt:lpstr>Lo onírico</vt:lpstr>
      <vt:lpstr>¿Cuál es la causa de la muerte de Ronzuelos? </vt:lpstr>
      <vt:lpstr>Elementos realistas</vt:lpstr>
      <vt:lpstr>Descripciones de lugares</vt:lpstr>
      <vt:lpstr>Descripciones de personajes</vt:lpstr>
      <vt:lpstr>El tema de la moralidad</vt:lpstr>
      <vt:lpstr>Elementos fantásticos</vt:lpstr>
      <vt:lpstr>Desdoblamiento</vt:lpstr>
      <vt:lpstr>Lee el pensamiento del resto</vt:lpstr>
      <vt:lpstr>Elementos del cuento tradicional</vt:lpstr>
      <vt:lpstr>Situaciones grotescas</vt:lpstr>
      <vt:lpstr>PowerPoint Sunusu</vt:lpstr>
      <vt:lpstr>PowerPoint Sunusu</vt:lpstr>
      <vt:lpstr>PowerPoint Sunusu</vt:lpstr>
      <vt:lpstr>¿Qué pensáis que representa el ajedrez en el cuento?</vt:lpstr>
      <vt:lpstr>PowerPoint Sunusu</vt:lpstr>
      <vt:lpstr>PowerPoint Sunusu</vt:lpstr>
      <vt:lpstr>Uso de la ironía</vt:lpstr>
      <vt:lpstr>Falsedad de su esposa</vt:lpstr>
      <vt:lpstr>PowerPoint Sunusu</vt:lpstr>
      <vt:lpstr>Rechazo de la sociedad</vt:lpstr>
      <vt:lpstr>Falsedad</vt:lpstr>
      <vt:lpstr>¿Por qué el personaje principal es un “loco”?</vt:lpstr>
      <vt:lpstr>PowerPoint Sunusu</vt:lpstr>
      <vt:lpstr>¿Cuál es vuestra interpretación del final del cuento?</vt:lpstr>
      <vt:lpstr>La semana que viene...  La Regenta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Leopoldo Alas “´Clarín”</dc:title>
  <dc:creator>reşat</dc:creator>
  <cp:lastModifiedBy>Windows Kullanıcısı</cp:lastModifiedBy>
  <cp:revision>56</cp:revision>
  <dcterms:created xsi:type="dcterms:W3CDTF">2019-05-28T11:08:05Z</dcterms:created>
  <dcterms:modified xsi:type="dcterms:W3CDTF">2020-04-29T22:01:03Z</dcterms:modified>
</cp:coreProperties>
</file>