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6"/>
  </p:notesMasterIdLst>
  <p:handoutMasterIdLst>
    <p:handoutMasterId r:id="rId17"/>
  </p:handoutMasterIdLst>
  <p:sldIdLst>
    <p:sldId id="668" r:id="rId4"/>
    <p:sldId id="607" r:id="rId5"/>
    <p:sldId id="689" r:id="rId6"/>
    <p:sldId id="690" r:id="rId7"/>
    <p:sldId id="609" r:id="rId8"/>
    <p:sldId id="691" r:id="rId9"/>
    <p:sldId id="684" r:id="rId10"/>
    <p:sldId id="685" r:id="rId11"/>
    <p:sldId id="692" r:id="rId12"/>
    <p:sldId id="686" r:id="rId13"/>
    <p:sldId id="693" r:id="rId14"/>
    <p:sldId id="683" r:id="rId15"/>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73" autoAdjust="0"/>
    <p:restoredTop sz="94660"/>
  </p:normalViewPr>
  <p:slideViewPr>
    <p:cSldViewPr snapToGrid="0">
      <p:cViewPr varScale="1">
        <p:scale>
          <a:sx n="80" d="100"/>
          <a:sy n="80" d="100"/>
        </p:scale>
        <p:origin x="96" y="648"/>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viewProps" Target="view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18.02.2020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2/18/2020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2/18/2020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2/18/2020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2/18/2020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2/18/2020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2/18/2020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2/18/2020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2/18/2020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2/18/2020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1766637"/>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428</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TESİS İŞLEMLERİ VE BAKIM</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a:latin typeface="Arial" panose="020B0604020202020204" pitchFamily="34" charset="0"/>
                <a:ea typeface="Times New Roman" panose="02020603050405020304" pitchFamily="18" charset="0"/>
                <a:cs typeface="Arial" panose="020B0604020202020204" pitchFamily="34" charset="0"/>
              </a:rPr>
              <a:t>Prof. Dr. </a:t>
            </a:r>
            <a:r>
              <a:rPr lang="en-US" sz="1600" b="1" dirty="0">
                <a:latin typeface="Arial" panose="020B0604020202020204" pitchFamily="34" charset="0"/>
                <a:ea typeface="Times New Roman" panose="02020603050405020304" pitchFamily="18" charset="0"/>
                <a:cs typeface="Arial" panose="020B0604020202020204" pitchFamily="34" charset="0"/>
              </a:rPr>
              <a:t>Harun </a:t>
            </a:r>
            <a:r>
              <a:rPr lang="tr-TR" sz="1600" b="1" dirty="0">
                <a:latin typeface="Arial" panose="020B0604020202020204" pitchFamily="34" charset="0"/>
                <a:ea typeface="Times New Roman" panose="02020603050405020304" pitchFamily="18" charset="0"/>
                <a:cs typeface="Arial" panose="020B0604020202020204" pitchFamily="34" charset="0"/>
              </a:rPr>
              <a:t>TANRIVERMİŞ </a:t>
            </a: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0445111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dirty="0"/>
              <a:t>Bakım için gereken kaynaklar aşağıdaki unsurlardan oluşur: </a:t>
            </a:r>
          </a:p>
          <a:p>
            <a:pPr lvl="1"/>
            <a:r>
              <a:rPr lang="tr-TR" dirty="0"/>
              <a:t>Personel (ilgili yetkinliğe sahip personel sayısı) </a:t>
            </a:r>
          </a:p>
          <a:p>
            <a:pPr lvl="1"/>
            <a:r>
              <a:rPr lang="tr-TR" dirty="0"/>
              <a:t>Aletler, ekipman ve yedek parçalar </a:t>
            </a:r>
          </a:p>
          <a:p>
            <a:pPr lvl="1"/>
            <a:r>
              <a:rPr lang="tr-TR" dirty="0"/>
              <a:t>Zaman (yani iş için ayrılan süre ve bakım için tesisin kullanılabilirliği) </a:t>
            </a:r>
          </a:p>
          <a:p>
            <a:pPr lvl="1"/>
            <a:r>
              <a:rPr lang="tr-TR" dirty="0"/>
              <a:t>Prosedürler  </a:t>
            </a:r>
          </a:p>
          <a:p>
            <a:endParaRPr lang="tr-TR" b="1"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16467409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dirty="0" smtClean="0"/>
              <a:t>Bakım </a:t>
            </a:r>
            <a:r>
              <a:rPr lang="tr-TR" dirty="0"/>
              <a:t>her zaman üretim hedeflerine doğrudan katkıda bulunmadığı ve bu yüzden hak ettiği önceliği alamadığı için kaynak yetersizliğine karşı savunmasızdır. </a:t>
            </a:r>
          </a:p>
          <a:p>
            <a:r>
              <a:rPr lang="tr-TR" dirty="0"/>
              <a:t>Aletlerin ve yedek parçaların varlığı kadar belki de bulundurulmaları gereken yer de önemlidir. Uygun bir yerde bulunmazlarsa bakım personeli, daha elverişli yerde bulunan diğer uygun olmayan aletleri kullanma alışkanlığını benimseyebilir. </a:t>
            </a:r>
          </a:p>
          <a:p>
            <a:endParaRPr lang="tr-TR" dirty="0"/>
          </a:p>
          <a:p>
            <a:endParaRPr lang="tr-TR" b="1"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33074262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80" y="1355271"/>
            <a:ext cx="8517836" cy="4281345"/>
          </a:xfrm>
        </p:spPr>
        <p:txBody>
          <a:bodyPr anchor="t">
            <a:noAutofit/>
          </a:bodyPr>
          <a:lstStyle/>
          <a:p>
            <a:pPr marL="0" indent="0" algn="ctr">
              <a:lnSpc>
                <a:spcPct val="150000"/>
              </a:lnSpc>
              <a:spcBef>
                <a:spcPts val="450"/>
              </a:spcBef>
              <a:spcAft>
                <a:spcPts val="450"/>
              </a:spcAft>
              <a:buNone/>
            </a:pPr>
            <a:r>
              <a:rPr lang="tr-TR" b="1" dirty="0" smtClean="0"/>
              <a:t>Kaynaklar:</a:t>
            </a:r>
            <a:endParaRPr lang="tr-TR" b="1" dirty="0"/>
          </a:p>
          <a:p>
            <a:pPr algn="just"/>
            <a:r>
              <a:rPr lang="tr-TR" dirty="0"/>
              <a:t>Armstrong, M. </a:t>
            </a:r>
            <a:r>
              <a:rPr lang="tr-TR" dirty="0" err="1"/>
              <a:t>and</a:t>
            </a:r>
            <a:r>
              <a:rPr lang="tr-TR" dirty="0"/>
              <a:t> Baron, A., 1998. </a:t>
            </a:r>
            <a:r>
              <a:rPr lang="tr-TR" dirty="0" err="1"/>
              <a:t>Performance</a:t>
            </a:r>
            <a:r>
              <a:rPr lang="tr-TR" dirty="0"/>
              <a:t> Management </a:t>
            </a:r>
            <a:r>
              <a:rPr lang="tr-TR" dirty="0" err="1"/>
              <a:t>Handbook</a:t>
            </a:r>
            <a:r>
              <a:rPr lang="tr-TR" dirty="0"/>
              <a:t>, IPM, </a:t>
            </a:r>
            <a:r>
              <a:rPr lang="tr-TR" dirty="0" err="1"/>
              <a:t>London</a:t>
            </a:r>
            <a:r>
              <a:rPr lang="tr-TR"/>
              <a:t>.</a:t>
            </a:r>
          </a:p>
          <a:p>
            <a:pPr marL="0" indent="0" algn="just">
              <a:buNone/>
            </a:pPr>
            <a:endParaRPr lang="tr-TR" smtClean="0"/>
          </a:p>
          <a:p>
            <a:pPr algn="just"/>
            <a:r>
              <a:rPr lang="tr-TR" dirty="0" err="1" smtClean="0"/>
              <a:t>Jensen</a:t>
            </a:r>
            <a:r>
              <a:rPr lang="tr-TR" dirty="0" smtClean="0"/>
              <a:t> </a:t>
            </a:r>
            <a:r>
              <a:rPr lang="tr-TR" dirty="0"/>
              <a:t>P. A., </a:t>
            </a:r>
            <a:r>
              <a:rPr lang="tr-TR" dirty="0" err="1"/>
              <a:t>Sarasoja</a:t>
            </a:r>
            <a:r>
              <a:rPr lang="tr-TR" dirty="0"/>
              <a:t> A., </a:t>
            </a:r>
            <a:r>
              <a:rPr lang="tr-TR" dirty="0" err="1"/>
              <a:t>van</a:t>
            </a:r>
            <a:r>
              <a:rPr lang="tr-TR" dirty="0"/>
              <a:t> der </a:t>
            </a:r>
            <a:r>
              <a:rPr lang="tr-TR" dirty="0" err="1"/>
              <a:t>Voordt</a:t>
            </a:r>
            <a:r>
              <a:rPr lang="tr-TR" dirty="0"/>
              <a:t> T., </a:t>
            </a:r>
            <a:r>
              <a:rPr lang="tr-TR" dirty="0" err="1"/>
              <a:t>Coenen</a:t>
            </a:r>
            <a:r>
              <a:rPr lang="tr-TR" dirty="0"/>
              <a:t> C. 2013. How can </a:t>
            </a:r>
            <a:r>
              <a:rPr lang="tr-TR" dirty="0" err="1"/>
              <a:t>Facilities</a:t>
            </a:r>
            <a:r>
              <a:rPr lang="tr-TR" dirty="0"/>
              <a:t> Management </a:t>
            </a:r>
            <a:r>
              <a:rPr lang="tr-TR" dirty="0" err="1"/>
              <a:t>add</a:t>
            </a:r>
            <a:r>
              <a:rPr lang="tr-TR" dirty="0"/>
              <a:t> </a:t>
            </a:r>
            <a:r>
              <a:rPr lang="tr-TR" dirty="0" err="1"/>
              <a:t>value</a:t>
            </a:r>
            <a:r>
              <a:rPr lang="tr-TR" dirty="0"/>
              <a:t> </a:t>
            </a:r>
            <a:r>
              <a:rPr lang="tr-TR" dirty="0" err="1"/>
              <a:t>to</a:t>
            </a:r>
            <a:r>
              <a:rPr lang="tr-TR" dirty="0"/>
              <a:t> </a:t>
            </a:r>
            <a:r>
              <a:rPr lang="tr-TR" dirty="0" err="1"/>
              <a:t>organisations</a:t>
            </a:r>
            <a:r>
              <a:rPr lang="tr-TR" dirty="0"/>
              <a:t> as </a:t>
            </a:r>
            <a:r>
              <a:rPr lang="tr-TR" dirty="0" err="1"/>
              <a:t>well</a:t>
            </a:r>
            <a:r>
              <a:rPr lang="tr-TR" dirty="0"/>
              <a:t> as </a:t>
            </a:r>
            <a:r>
              <a:rPr lang="tr-TR" dirty="0" err="1"/>
              <a:t>to</a:t>
            </a:r>
            <a:r>
              <a:rPr lang="tr-TR" dirty="0"/>
              <a:t> </a:t>
            </a:r>
            <a:r>
              <a:rPr lang="tr-TR" dirty="0" err="1"/>
              <a:t>society</a:t>
            </a:r>
            <a:r>
              <a:rPr lang="tr-TR" dirty="0"/>
              <a:t>? Conference </a:t>
            </a:r>
            <a:r>
              <a:rPr lang="tr-TR" dirty="0" err="1"/>
              <a:t>paper</a:t>
            </a:r>
            <a:r>
              <a:rPr lang="tr-TR" dirty="0"/>
              <a:t>. </a:t>
            </a:r>
            <a:r>
              <a:rPr lang="tr-TR" dirty="0" err="1"/>
              <a:t>Brisbane</a:t>
            </a:r>
            <a:r>
              <a:rPr lang="tr-TR" dirty="0"/>
              <a:t>, </a:t>
            </a:r>
            <a:r>
              <a:rPr lang="tr-TR" dirty="0" err="1"/>
              <a:t>Australia</a:t>
            </a:r>
            <a:r>
              <a:rPr lang="tr-TR" dirty="0"/>
              <a:t>: CIB World </a:t>
            </a:r>
            <a:r>
              <a:rPr lang="tr-TR" dirty="0" err="1"/>
              <a:t>Building</a:t>
            </a:r>
            <a:r>
              <a:rPr lang="tr-TR" dirty="0"/>
              <a:t> </a:t>
            </a:r>
            <a:r>
              <a:rPr lang="tr-TR" dirty="0" err="1"/>
              <a:t>Congress</a:t>
            </a:r>
            <a:r>
              <a:rPr lang="tr-TR" dirty="0"/>
              <a:t>, 5-9 May 2013.</a:t>
            </a:r>
          </a:p>
        </p:txBody>
      </p:sp>
      <p:sp>
        <p:nvSpPr>
          <p:cNvPr id="6" name="Dikdörtgen 5"/>
          <p:cNvSpPr/>
          <p:nvPr/>
        </p:nvSpPr>
        <p:spPr>
          <a:xfrm>
            <a:off x="313080" y="653143"/>
            <a:ext cx="8517837" cy="171730"/>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Değerlemede Geliştirme Analizi </a:t>
            </a: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 </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5661069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Dikdörtgen 10"/>
          <p:cNvSpPr/>
          <p:nvPr/>
        </p:nvSpPr>
        <p:spPr>
          <a:xfrm>
            <a:off x="799098" y="1228397"/>
            <a:ext cx="7545804" cy="3625608"/>
          </a:xfrm>
          <a:prstGeom prst="rect">
            <a:avLst/>
          </a:prstGeom>
        </p:spPr>
        <p:txBody>
          <a:bodyPr wrap="square">
            <a:spAutoFit/>
          </a:bodyPr>
          <a:lstStyle/>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tx1">
                  <a:lumMod val="95000"/>
                  <a:lumOff val="5000"/>
                </a:schemeClr>
              </a:buClr>
            </a:pPr>
            <a:r>
              <a:rPr lang="tr-TR" sz="2800" b="1" dirty="0" smtClean="0">
                <a:latin typeface="Arial" panose="020B0604020202020204" pitchFamily="34" charset="0"/>
                <a:cs typeface="Arial" panose="020B0604020202020204" pitchFamily="34" charset="0"/>
              </a:rPr>
              <a:t>14. HAFTA</a:t>
            </a:r>
          </a:p>
          <a:p>
            <a:pPr marL="514350" lvl="1" indent="-514350" algn="ctr">
              <a:spcBef>
                <a:spcPct val="20000"/>
              </a:spcBef>
              <a:buClr>
                <a:schemeClr val="accent1"/>
              </a:buClr>
              <a:buAutoNum type="arabicPeriod"/>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a:latin typeface="Arial" panose="020B0604020202020204" pitchFamily="34" charset="0"/>
              <a:cs typeface="Arial" panose="020B0604020202020204" pitchFamily="34" charset="0"/>
            </a:endParaRPr>
          </a:p>
          <a:p>
            <a:pPr marL="0" lvl="1" algn="ctr">
              <a:spcBef>
                <a:spcPct val="20000"/>
              </a:spcBef>
              <a:buClr>
                <a:schemeClr val="accent1"/>
              </a:buClr>
            </a:pPr>
            <a:endParaRPr lang="tr-TR" sz="28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2800" b="1" dirty="0" smtClean="0">
                <a:latin typeface="Arial" panose="020B0604020202020204" pitchFamily="34" charset="0"/>
                <a:cs typeface="Arial" panose="020B0604020202020204" pitchFamily="34" charset="0"/>
              </a:rPr>
              <a:t>Tesis Bakım Planlaması</a:t>
            </a:r>
            <a:endParaRPr lang="tr-TR"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44910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b="1" dirty="0"/>
              <a:t>Bakım Hizmetlerinin Yürütülmesi</a:t>
            </a:r>
          </a:p>
          <a:p>
            <a:pPr marL="240030" lvl="1" indent="0">
              <a:buNone/>
            </a:pPr>
            <a:r>
              <a:rPr lang="tr-TR" dirty="0"/>
              <a:t>Bakım hizmetlerinin üst yönetim tarafından belirlenen ilke ve politikalara uygun biçimde hazırlanacak plan ve programlara bağlı kalınarak yürütülmesi esastır. Yapılan hizmetlerin teknik sonuçlarının ve maliyet bilgilerinin raporlanması bilgi akışını ve denetimi kolaylaştırır</a:t>
            </a:r>
            <a:r>
              <a:rPr lang="tr-TR" dirty="0" smtClean="0"/>
              <a:t>.</a:t>
            </a:r>
            <a:endParaRPr lang="tr-TR"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19567167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b="1" dirty="0"/>
              <a:t>Bakım Hizmetlerinin Yürütülmesi</a:t>
            </a:r>
          </a:p>
          <a:p>
            <a:pPr marL="0" indent="0">
              <a:buNone/>
            </a:pPr>
            <a:r>
              <a:rPr lang="tr-TR" i="1" dirty="0" smtClean="0"/>
              <a:t>Bakım </a:t>
            </a:r>
            <a:r>
              <a:rPr lang="tr-TR" i="1" dirty="0"/>
              <a:t>hizmetlerinin yürütülmesinde uyulacak kurallar:</a:t>
            </a:r>
          </a:p>
          <a:p>
            <a:pPr marL="0" indent="0">
              <a:buNone/>
            </a:pPr>
            <a:r>
              <a:rPr lang="tr-TR" dirty="0"/>
              <a:t>1) Bütün bakım talepleri yazılı olarak tek ve merkezi bir kontrol birimine iletilmelidir.</a:t>
            </a:r>
          </a:p>
          <a:p>
            <a:pPr marL="0" indent="0">
              <a:buNone/>
            </a:pPr>
            <a:r>
              <a:rPr lang="tr-TR" dirty="0"/>
              <a:t>2) Çok acil durumlar dışında üretimde çalışanlar hiç bir bakım işinde görevlendirilmemelidirler. Ancak, bakım ustalarının gözetiminde bakım işinde çalıştırılabilirler.</a:t>
            </a:r>
          </a:p>
          <a:p>
            <a:pPr marL="0" indent="0">
              <a:buNone/>
            </a:pPr>
            <a:r>
              <a:rPr lang="tr-TR" dirty="0"/>
              <a:t>3) Bakım malzeme raporları, diğer depolar gibi özenle kontrol edilmeli, malzeme stokları, miktar ve nitelik yönünden eksiksiz bulundurulmalıdır.</a:t>
            </a:r>
          </a:p>
          <a:p>
            <a:pPr marL="0" indent="0">
              <a:buNone/>
            </a:pPr>
            <a:r>
              <a:rPr lang="tr-TR" dirty="0"/>
              <a:t>4) Yapılan bütün işlerin kayıtları tutulmalıdır.</a:t>
            </a: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3971237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b="1" dirty="0"/>
              <a:t>Bakım Hizmetlerinin Kontrolü</a:t>
            </a:r>
          </a:p>
          <a:p>
            <a:pPr>
              <a:buFont typeface="Wingdings" panose="05000000000000000000" pitchFamily="2" charset="2"/>
              <a:buChar char="ü"/>
            </a:pPr>
            <a:r>
              <a:rPr lang="tr-TR" dirty="0"/>
              <a:t>Bakım programlarının düzenli olarak yürütülmesi için bakım kayıtlarının özenle ve</a:t>
            </a:r>
          </a:p>
          <a:p>
            <a:pPr marL="0" indent="0">
              <a:buNone/>
            </a:pPr>
            <a:r>
              <a:rPr lang="tr-TR" dirty="0"/>
              <a:t> ayrıntılı bir şekilde tutulması gerekir.</a:t>
            </a:r>
          </a:p>
          <a:p>
            <a:pPr>
              <a:buFont typeface="Wingdings" panose="05000000000000000000" pitchFamily="2" charset="2"/>
              <a:buChar char="ü"/>
            </a:pPr>
            <a:r>
              <a:rPr lang="tr-TR" i="1" dirty="0"/>
              <a:t>1- İş Emirleri: </a:t>
            </a:r>
            <a:r>
              <a:rPr lang="tr-TR" dirty="0"/>
              <a:t>İşin yapılmasından doğrudan sorumlu orta kademe yöneticisi tarafından işi yapacak kişiye verilen ve işyeri niteliği, zaman vb. bilgileri kapsayan emir formlarıdır. İş emirleri genellikle işletmenin diğer bölümlerince onaylandıktan sonra yürürlüğe konulur.</a:t>
            </a:r>
          </a:p>
          <a:p>
            <a:pPr>
              <a:buFont typeface="Wingdings" panose="05000000000000000000" pitchFamily="2" charset="2"/>
              <a:buChar char="ü"/>
            </a:pPr>
            <a:r>
              <a:rPr lang="tr-TR" i="1" dirty="0"/>
              <a:t>2-Malzeme Maliyetleri: G</a:t>
            </a:r>
            <a:r>
              <a:rPr lang="tr-TR" dirty="0"/>
              <a:t>erekli yedek parça ve malzemelerin </a:t>
            </a:r>
            <a:r>
              <a:rPr lang="tr-TR" dirty="0" err="1"/>
              <a:t>satınalma</a:t>
            </a:r>
            <a:r>
              <a:rPr lang="tr-TR" dirty="0"/>
              <a:t> veya depo çıkış kayıtları tutulur.</a:t>
            </a:r>
          </a:p>
          <a:p>
            <a:pPr>
              <a:buFont typeface="Wingdings" panose="05000000000000000000" pitchFamily="2" charset="2"/>
              <a:buChar char="ü"/>
            </a:pPr>
            <a:r>
              <a:rPr lang="tr-TR" i="1" dirty="0"/>
              <a:t>3- İşçilik Giderleri: </a:t>
            </a:r>
            <a:r>
              <a:rPr lang="tr-TR" dirty="0"/>
              <a:t>Bakım hizmetleri için kullanılan işçilik giderleri hesaplanır ve kaydedilir.</a:t>
            </a:r>
            <a:endParaRPr lang="tr-TR" b="1"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endParaRPr lang="tr-TR" dirty="0"/>
          </a:p>
          <a:p>
            <a:r>
              <a:rPr lang="tr-TR" dirty="0" smtClean="0"/>
              <a:t>Bakım </a:t>
            </a:r>
            <a:r>
              <a:rPr lang="tr-TR" dirty="0"/>
              <a:t>yönetimi; bakım faaliyetlerinin planlanması, yürütülmesi, denetimi, kontrolü ve geliştirilmesi amacı ile oluşturulan idari, finansal ve teknik yapıdır. </a:t>
            </a:r>
          </a:p>
          <a:p>
            <a:r>
              <a:rPr lang="tr-TR" dirty="0"/>
              <a:t>Bakım yönetiminin, varlıkların ekonomik ömürlerini artırarak, işletmenin sürekliliğini sağlayacak alt yapıyı oluşturduğu düşünüldüğünde, etkin bir sürece sahip olması gerekliliği kaçınılmazdır. </a:t>
            </a:r>
          </a:p>
          <a:p>
            <a:endParaRPr lang="tr-TR" b="1"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19529476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pPr marL="0" indent="0">
              <a:buNone/>
            </a:pPr>
            <a:endParaRPr lang="tr-TR" dirty="0"/>
          </a:p>
          <a:p>
            <a:r>
              <a:rPr lang="tr-TR" dirty="0"/>
              <a:t>Bakım yönetim sistemi, varlıkların ömür devirleri boyunca etkin takibi, bakımlarının planlaması ve uygulaması, arıza onarımlarının yönetilmesi, bakım onarımlar için gerekli yedek parça, test ve ölçü aletlerinin yönetimini sağlar. </a:t>
            </a:r>
          </a:p>
          <a:p>
            <a:endParaRPr lang="tr-TR" b="1"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pic>
        <p:nvPicPr>
          <p:cNvPr id="6" name="Picture 2" descr="bakımı yönetim sistemi ile ilgili görsel sonucu"/>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2889603" y="3235059"/>
            <a:ext cx="3186345" cy="2125268"/>
          </a:xfrm>
          <a:prstGeom prst="ellipse">
            <a:avLst/>
          </a:prstGeom>
          <a:ln w="63500" cap="rnd">
            <a:solidFill>
              <a:srgbClr val="16009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947848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dirty="0" smtClean="0"/>
              <a:t>Her </a:t>
            </a:r>
            <a:r>
              <a:rPr lang="tr-TR" dirty="0"/>
              <a:t>yönetim alanında olduğu gibi, bakımın etkinliğinin ölçütü de, şirketin iş sonuçlarına etkisidir. </a:t>
            </a:r>
          </a:p>
          <a:p>
            <a:r>
              <a:rPr lang="tr-TR" dirty="0"/>
              <a:t>Bakım faaliyetlerinin etkinliği ne kadar yüksek olursa, bakımla ilgili parametreler iyiye doğru gidecek, işletme hedeflerinin gerçekleştirilmesine katkıda bulunulacaktır. </a:t>
            </a:r>
          </a:p>
          <a:p>
            <a:endParaRPr lang="tr-TR" b="1"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2414997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9232" y="1371600"/>
            <a:ext cx="8361684" cy="4265016"/>
          </a:xfrm>
        </p:spPr>
        <p:txBody>
          <a:bodyPr anchor="t">
            <a:noAutofit/>
          </a:bodyPr>
          <a:lstStyle/>
          <a:p>
            <a:r>
              <a:rPr lang="tr-TR" dirty="0" smtClean="0"/>
              <a:t>Ancak</a:t>
            </a:r>
            <a:r>
              <a:rPr lang="tr-TR" dirty="0"/>
              <a:t>, bunun için temel şart, bakım için seçilen anahtar performans göstergelerinin şirketin temel/stratejik amaç ve hedeflerine uygun olmasıdır. </a:t>
            </a:r>
          </a:p>
          <a:p>
            <a:r>
              <a:rPr lang="tr-TR" dirty="0"/>
              <a:t>Buna bağlı olarak, doğru hedefleme yapılmalı ve bakım sistem yapısı ve faaliyetleri bu hedeflere uygun yürütülmelidir. </a:t>
            </a:r>
          </a:p>
          <a:p>
            <a:endParaRPr lang="tr-TR" b="1" dirty="0"/>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313081" y="188248"/>
            <a:ext cx="6893836" cy="636625"/>
          </a:xfrm>
          <a:prstGeom prst="rect">
            <a:avLst/>
          </a:prstGeom>
        </p:spPr>
        <p:txBody>
          <a:bodyPr/>
          <a:lstStyle/>
          <a:p>
            <a:pPr fontAlgn="base">
              <a:lnSpc>
                <a:spcPct val="90000"/>
              </a:lnSpc>
              <a:spcBef>
                <a:spcPct val="0"/>
              </a:spcBef>
              <a:spcAft>
                <a:spcPct val="0"/>
              </a:spcAft>
            </a:pPr>
            <a:r>
              <a:rPr lang="tr-TR" sz="2400" b="1" dirty="0">
                <a:solidFill>
                  <a:srgbClr val="002060"/>
                </a:solidFill>
                <a:latin typeface="Arial" panose="020B0604020202020204" pitchFamily="34" charset="0"/>
                <a:cs typeface="Arial" panose="020B0604020202020204" pitchFamily="34" charset="0"/>
              </a:rPr>
              <a:t>Tesis Yönetiminde Mekanik Tesisat</a:t>
            </a:r>
          </a:p>
        </p:txBody>
      </p:sp>
    </p:spTree>
    <p:extLst>
      <p:ext uri="{BB962C8B-B14F-4D97-AF65-F5344CB8AC3E}">
        <p14:creationId xmlns:p14="http://schemas.microsoft.com/office/powerpoint/2010/main" val="29033560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25758</TotalTime>
  <Words>595</Words>
  <Application>Microsoft Office PowerPoint</Application>
  <PresentationFormat>Ekran Gösterisi (4:3)</PresentationFormat>
  <Paragraphs>65</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12</vt:i4>
      </vt:variant>
    </vt:vector>
  </HeadingPairs>
  <TitlesOfParts>
    <vt:vector size="20" baseType="lpstr">
      <vt:lpstr>ＭＳ Ｐゴシック</vt:lpstr>
      <vt:lpstr>Arial</vt:lpstr>
      <vt:lpstr>Calibri</vt:lpstr>
      <vt:lpstr>Times New Roman</vt:lpstr>
      <vt:lpstr>Wingdings</vt:lpstr>
      <vt:lpstr>ekonomi</vt:lpstr>
      <vt:lpstr>1_Rics</vt:lpstr>
      <vt:lpstr>h.t.</vt:lpstr>
      <vt:lpstr>PowerPoint Sunusu</vt:lpstr>
      <vt:lpstr>PowerPoint Sunusu</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ümit gedik</cp:lastModifiedBy>
  <cp:revision>945</cp:revision>
  <cp:lastPrinted>2016-10-24T07:53:35Z</cp:lastPrinted>
  <dcterms:created xsi:type="dcterms:W3CDTF">2016-09-18T09:35:24Z</dcterms:created>
  <dcterms:modified xsi:type="dcterms:W3CDTF">2020-02-18T13:01:19Z</dcterms:modified>
</cp:coreProperties>
</file>