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324" r:id="rId4"/>
    <p:sldId id="325" r:id="rId5"/>
    <p:sldId id="326" r:id="rId6"/>
    <p:sldId id="321" r:id="rId7"/>
    <p:sldId id="322" r:id="rId8"/>
    <p:sldId id="320" r:id="rId9"/>
    <p:sldId id="323" r:id="rId10"/>
    <p:sldId id="32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5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9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43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7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4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7855" y="845127"/>
            <a:ext cx="9144000" cy="324672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ÖDE5024</a:t>
            </a:r>
            <a:br>
              <a:rPr lang="tr-TR" sz="4000" b="1" dirty="0" smtClean="0"/>
            </a:br>
            <a:r>
              <a:rPr lang="tr-TR" sz="4000" b="1" dirty="0" smtClean="0"/>
              <a:t>DAVRANIŞ BİLİMLERİNDE İSTATİSTİK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Yüksek Lisans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7018" y="4391747"/>
            <a:ext cx="9144000" cy="1655762"/>
          </a:xfrm>
        </p:spPr>
        <p:txBody>
          <a:bodyPr/>
          <a:lstStyle/>
          <a:p>
            <a:r>
              <a:rPr lang="tr-TR" b="1" dirty="0" smtClean="0"/>
              <a:t>Doç. Dr. ÖMAY ÇOKLUK BÖKEOĞLU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15623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Büyüköztürk, Ş. Çokluk-</a:t>
            </a:r>
            <a:r>
              <a:rPr lang="tr-TR" dirty="0" err="1"/>
              <a:t>Bökeoğlu</a:t>
            </a:r>
            <a:r>
              <a:rPr lang="tr-TR" dirty="0"/>
              <a:t>, Ö. Köklü, N. (2016). Sosyal Bilimler için İstatistik.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pPr algn="just"/>
            <a:r>
              <a:rPr lang="tr-TR" dirty="0"/>
              <a:t>Büyüköztürk, Ş. (1995). </a:t>
            </a:r>
            <a:r>
              <a:rPr lang="tr-TR" dirty="0" err="1"/>
              <a:t>Kestirisel</a:t>
            </a:r>
            <a:r>
              <a:rPr lang="tr-TR" dirty="0"/>
              <a:t> istatistik. Ankara Üniversitesi Eğitim Bilimleri Fakültesi Dergisi, 26 (1), 409-28.</a:t>
            </a:r>
          </a:p>
          <a:p>
            <a:pPr algn="just"/>
            <a:r>
              <a:rPr lang="tr-TR" dirty="0"/>
              <a:t>Büyüköztürk, Ş. (2017) Sosyal Bilimler için Veri Analizi El Kitabı: İstatistik, Araştırma Deseni SPSS Uygulamaları ve Yorum.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r>
              <a:rPr lang="tr-TR" dirty="0"/>
              <a:t>Çokluk, Ö. Şekercioğlu, G. Büyüköztürk, Ş. (2016). Sosyal Bilimler İçin Çok Değişkenli İstatistik SPSS ve LISREL Uygulamaları.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2812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600" b="1" dirty="0" smtClean="0"/>
              <a:t>Geçerlik ve Güvenirlik Analizleri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Bireyin davranışını tahmin etmeye yönelik sorulardan (maddelerden) oluşan ve “davranış örneklemesi” ismi de verilen testlere, psikolojik testler denilmektedir. </a:t>
            </a:r>
            <a:endParaRPr lang="tr-TR" dirty="0" smtClean="0"/>
          </a:p>
          <a:p>
            <a:r>
              <a:rPr lang="tr-TR" dirty="0" smtClean="0"/>
              <a:t>Bireylerin </a:t>
            </a:r>
            <a:r>
              <a:rPr lang="tr-TR" dirty="0"/>
              <a:t>davranışlarını tahmin etmedeki başarı büyük ölçüde testin, gerçekte testten elde edilen puanların a) geçerli (</a:t>
            </a:r>
            <a:r>
              <a:rPr lang="tr-TR" dirty="0" err="1"/>
              <a:t>validity</a:t>
            </a:r>
            <a:r>
              <a:rPr lang="tr-TR" dirty="0"/>
              <a:t>) ve b) güvenilir (</a:t>
            </a:r>
            <a:r>
              <a:rPr lang="tr-TR" dirty="0" err="1"/>
              <a:t>reliability</a:t>
            </a:r>
            <a:r>
              <a:rPr lang="tr-TR" dirty="0"/>
              <a:t>) olmasına bağlıdır.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7901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Geçerlik ve Güvenirlik </a:t>
            </a:r>
            <a:r>
              <a:rPr lang="tr-TR" b="1" dirty="0" smtClean="0"/>
              <a:t>Analizleri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Geçerlik; </a:t>
            </a:r>
            <a:r>
              <a:rPr lang="tr-TR" dirty="0"/>
              <a:t>testin bireyin ölçülmek istenen özelliğini ne derece doğru ölçtüğüyle ilgili bir kavramdır. Geçerlik teknikleri için değişik sınıflandırmalardan bahsedilebilir. Bu sınıflandırma içinde daha çok tercih edileni </a:t>
            </a:r>
            <a:r>
              <a:rPr lang="tr-TR" dirty="0" smtClean="0"/>
              <a:t>;</a:t>
            </a:r>
            <a:endParaRPr lang="tr-TR" dirty="0"/>
          </a:p>
          <a:p>
            <a:r>
              <a:rPr lang="tr-TR" dirty="0" smtClean="0"/>
              <a:t>Kapsam </a:t>
            </a:r>
            <a:r>
              <a:rPr lang="tr-TR" dirty="0"/>
              <a:t>(</a:t>
            </a:r>
            <a:r>
              <a:rPr lang="tr-TR" dirty="0" err="1"/>
              <a:t>content</a:t>
            </a:r>
            <a:r>
              <a:rPr lang="tr-TR" dirty="0"/>
              <a:t>) </a:t>
            </a:r>
            <a:r>
              <a:rPr lang="tr-TR" dirty="0" smtClean="0"/>
              <a:t>geçerliği</a:t>
            </a:r>
          </a:p>
          <a:p>
            <a:r>
              <a:rPr lang="tr-TR" dirty="0"/>
              <a:t>Ö</a:t>
            </a:r>
            <a:r>
              <a:rPr lang="tr-TR" dirty="0" smtClean="0"/>
              <a:t>lçüt-bağımlı </a:t>
            </a:r>
            <a:r>
              <a:rPr lang="tr-TR" dirty="0"/>
              <a:t>(</a:t>
            </a:r>
            <a:r>
              <a:rPr lang="tr-TR" dirty="0" err="1"/>
              <a:t>criterion-related</a:t>
            </a:r>
            <a:r>
              <a:rPr lang="tr-TR" dirty="0"/>
              <a:t>) geçerlik ve </a:t>
            </a:r>
            <a:endParaRPr lang="tr-TR" dirty="0" smtClean="0"/>
          </a:p>
          <a:p>
            <a:r>
              <a:rPr lang="tr-TR" dirty="0"/>
              <a:t>Y</a:t>
            </a:r>
            <a:r>
              <a:rPr lang="tr-TR" dirty="0" smtClean="0"/>
              <a:t>apı </a:t>
            </a:r>
            <a:r>
              <a:rPr lang="tr-TR" dirty="0"/>
              <a:t>(</a:t>
            </a:r>
            <a:r>
              <a:rPr lang="tr-TR" dirty="0" err="1"/>
              <a:t>construct</a:t>
            </a:r>
            <a:r>
              <a:rPr lang="tr-TR" dirty="0"/>
              <a:t>) </a:t>
            </a:r>
            <a:r>
              <a:rPr lang="tr-TR" dirty="0" smtClean="0"/>
              <a:t>geçerliği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1664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Geçerlik ve Güvenirlik Analizleri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Güvenirlik, bireylerin test maddelerine verdikleri cevaplar arasındaki tutarlılık olarak tanımlanabilir. Güvenirlik, testin ölçmek istediği özelliği </a:t>
            </a:r>
            <a:r>
              <a:rPr lang="tr-TR" dirty="0" smtClean="0"/>
              <a:t>ne </a:t>
            </a:r>
            <a:r>
              <a:rPr lang="tr-TR" dirty="0"/>
              <a:t>derece doğru ölçtüğü ile ilgilidir.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Bir ölçme aracının güvenirliği için aranılan iki temel ölçüt, “değişik zamanlarda elde edilen cevaplar (puanlar) arasında tutarlık” ve “aynı zamanda elde edilen cevaplar arasında tutarlık” olarak </a:t>
            </a:r>
            <a:r>
              <a:rPr lang="tr-TR" dirty="0" smtClean="0"/>
              <a:t>açıklanabilir.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2903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Geçerlik ve Güvenirlik Analizleri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Testin anılan ölçütleri karşılama düzeyini incelemek amacıyla kullanılan başlıca güvenirlik </a:t>
            </a:r>
            <a:r>
              <a:rPr lang="tr-TR" dirty="0" smtClean="0"/>
              <a:t>türleri;</a:t>
            </a:r>
          </a:p>
          <a:p>
            <a:r>
              <a:rPr lang="tr-TR" dirty="0"/>
              <a:t>Test-tekrar test güvenirliği</a:t>
            </a:r>
          </a:p>
          <a:p>
            <a:r>
              <a:rPr lang="tr-TR" dirty="0"/>
              <a:t>Paralel (eşdeğer) form güvenirliği</a:t>
            </a:r>
          </a:p>
          <a:p>
            <a:r>
              <a:rPr lang="tr-TR" dirty="0"/>
              <a:t>İki yarı test güvenirliği</a:t>
            </a:r>
          </a:p>
          <a:p>
            <a:r>
              <a:rPr lang="tr-TR" dirty="0" err="1"/>
              <a:t>Kuder</a:t>
            </a:r>
            <a:r>
              <a:rPr lang="tr-TR" dirty="0"/>
              <a:t> Richardson-20 (KR-20) ve </a:t>
            </a:r>
            <a:r>
              <a:rPr lang="tr-TR" dirty="0" err="1"/>
              <a:t>Cronbach</a:t>
            </a:r>
            <a:r>
              <a:rPr lang="tr-TR" dirty="0"/>
              <a:t> alfa (</a:t>
            </a:r>
            <a:r>
              <a:rPr lang="tr-TR" dirty="0">
                <a:sym typeface="Symbol" panose="05050102010706020507" pitchFamily="18" charset="2"/>
              </a:rPr>
              <a:t></a:t>
            </a:r>
            <a:r>
              <a:rPr lang="tr-TR" dirty="0"/>
              <a:t>) güvenirliği</a:t>
            </a:r>
          </a:p>
          <a:p>
            <a:r>
              <a:rPr lang="tr-TR" dirty="0"/>
              <a:t>Madde-toplam puan korelasyonu</a:t>
            </a:r>
          </a:p>
        </p:txBody>
      </p:sp>
    </p:spTree>
    <p:extLst>
      <p:ext uri="{BB962C8B-B14F-4D97-AF65-F5344CB8AC3E}">
        <p14:creationId xmlns:p14="http://schemas.microsoft.com/office/powerpoint/2010/main" val="3907618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Açımlayıcı</a:t>
            </a:r>
            <a:r>
              <a:rPr lang="tr-TR" b="1" dirty="0" smtClean="0"/>
              <a:t> Faktör Analizi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Yapı geçerliliğini belirlemek amacıyla pek çok yöntem ya da teknik bulunmaktadır. Faktör analizinin, yapı geçerliliğini ortaya koymak amacıyla en sık kullanılan istatistik teknik olduğu konusunda yaygın bir görüş birliği bulunmaktadır.</a:t>
            </a:r>
          </a:p>
          <a:p>
            <a:r>
              <a:rPr lang="tr-TR" altLang="tr-TR" dirty="0" smtClean="0"/>
              <a:t>Belli </a:t>
            </a:r>
            <a:r>
              <a:rPr lang="tr-TR" altLang="tr-TR" dirty="0"/>
              <a:t>bir ölçeğe ya da alt ölçeğe ait maddelerin, belli bir yapı ya da faktör altında bir arada kümelenip kümelenmediğini tanımlama ve doğrulama amacıyla kullanılan bir </a:t>
            </a:r>
            <a:r>
              <a:rPr lang="tr-TR" altLang="tr-TR" dirty="0" smtClean="0"/>
              <a:t>tekniktir.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316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Açımlayıcı</a:t>
            </a:r>
            <a:r>
              <a:rPr lang="tr-TR" b="1" dirty="0"/>
              <a:t> Faktör Analizi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tr-TR" altLang="tr-TR" dirty="0"/>
              <a:t>Faktör analizi üç temel amaçla kullanılabilir. Bunlar: </a:t>
            </a:r>
            <a:endParaRPr lang="tr-TR" altLang="tr-TR" dirty="0" smtClean="0"/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endParaRPr lang="tr-TR" altLang="tr-TR" dirty="0"/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AutoNum type="arabicPeriod"/>
            </a:pPr>
            <a:r>
              <a:rPr lang="tr-TR" altLang="tr-TR" dirty="0"/>
              <a:t>Ölçme aracına ait puanların geçerliliğini değerlendirmek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AutoNum type="arabicPeriod"/>
            </a:pPr>
            <a:r>
              <a:rPr lang="tr-TR" altLang="tr-TR" dirty="0"/>
              <a:t>Yapıların doğasıyla ilgili kuram geliştirmek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AutoNum type="arabicPeriod"/>
            </a:pPr>
            <a:r>
              <a:rPr lang="tr-TR" altLang="tr-TR" dirty="0"/>
              <a:t>Daha sonraki analizlerde (</a:t>
            </a:r>
            <a:r>
              <a:rPr lang="tr-TR" altLang="tr-TR" dirty="0" err="1"/>
              <a:t>varyans</a:t>
            </a:r>
            <a:r>
              <a:rPr lang="tr-TR" altLang="tr-TR" dirty="0"/>
              <a:t> analizi, regresyon vb.) kullanılabilen faktör puanları arasındaki ilişkileri özetlemek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9033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>Madde Toplam Korelasyonu İçin </a:t>
            </a:r>
            <a:br>
              <a:rPr lang="tr-TR" sz="3600" b="1" dirty="0" smtClean="0"/>
            </a:br>
            <a:r>
              <a:rPr lang="tr-TR" sz="3600" b="1" dirty="0" smtClean="0"/>
              <a:t>Ki-Kare </a:t>
            </a:r>
            <a:r>
              <a:rPr lang="tr-TR" sz="3600" b="1" dirty="0"/>
              <a:t>Bağımsızlık </a:t>
            </a:r>
            <a:r>
              <a:rPr lang="tr-TR" sz="3600" b="1" dirty="0" smtClean="0"/>
              <a:t>Testi</a:t>
            </a:r>
            <a:r>
              <a:rPr lang="tr-TR" sz="3600" b="1" dirty="0"/>
              <a:t/>
            </a:r>
            <a:br>
              <a:rPr lang="tr-TR" sz="3600" b="1" dirty="0"/>
            </a:b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İki </a:t>
            </a:r>
            <a:r>
              <a:rPr lang="tr-TR" dirty="0" smtClean="0"/>
              <a:t>değişken için ki-kare testi iki </a:t>
            </a:r>
            <a:r>
              <a:rPr lang="tr-TR" dirty="0"/>
              <a:t>sınıflamalı değişken arasında anlamlı bir ilişki olup olmadığını test </a:t>
            </a:r>
            <a:r>
              <a:rPr lang="tr-TR" dirty="0" smtClean="0"/>
              <a:t>eder.</a:t>
            </a:r>
          </a:p>
          <a:p>
            <a:pPr algn="just">
              <a:lnSpc>
                <a:spcPct val="150000"/>
              </a:lnSpc>
            </a:pPr>
            <a:r>
              <a:rPr lang="tr-TR" altLang="tr-TR" dirty="0" smtClean="0"/>
              <a:t>Ki-kare </a:t>
            </a:r>
            <a:r>
              <a:rPr lang="tr-TR" altLang="tr-TR" dirty="0"/>
              <a:t>parametrik olmayan bir tekniktir. </a:t>
            </a:r>
            <a:r>
              <a:rPr lang="tr-TR" altLang="tr-TR" dirty="0" smtClean="0"/>
              <a:t>İki </a:t>
            </a:r>
            <a:r>
              <a:rPr lang="tr-TR" altLang="tr-TR" dirty="0"/>
              <a:t>sınıflamalı değişkenin düzeylerine göre oluşan gözeneklerde, gözlenen sayılarla/değerlerle, beklenen değerlerin birbirlerinden anlamlı bir şekilde farklılık gösterip göstermediğini test eder. 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6687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Ki-Kare Bağımsızlık Testi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testin kullanılabilmesi için, beklenen değeri beşten küçük olan kategori sayısının, toplam kategori sayısının %20’sini aşmaması ve tüm kategorilerde bu değerin birden büyük olması gerekir.  Bu koşulun sağlanamadığı durumlarda, mantıklı ise kategoriler arası birleştirme yoluna gidilebilir.</a:t>
            </a:r>
          </a:p>
          <a:p>
            <a:r>
              <a:rPr lang="tr-TR" dirty="0" smtClean="0"/>
              <a:t>SPSS uygulaması </a:t>
            </a:r>
          </a:p>
        </p:txBody>
      </p:sp>
    </p:spTree>
    <p:extLst>
      <p:ext uri="{BB962C8B-B14F-4D97-AF65-F5344CB8AC3E}">
        <p14:creationId xmlns:p14="http://schemas.microsoft.com/office/powerpoint/2010/main" val="1221576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525</Words>
  <Application>Microsoft Office PowerPoint</Application>
  <PresentationFormat>Geniş ekran</PresentationFormat>
  <Paragraphs>42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Office Teması</vt:lpstr>
      <vt:lpstr>ÖDE5024 DAVRANIŞ BİLİMLERİNDE İSTATİSTİK  Yüksek Lisans</vt:lpstr>
      <vt:lpstr> Geçerlik ve Güvenirlik Analizleri  </vt:lpstr>
      <vt:lpstr> Geçerlik ve Güvenirlik Analizleri  </vt:lpstr>
      <vt:lpstr>Geçerlik ve Güvenirlik Analizleri</vt:lpstr>
      <vt:lpstr>Geçerlik ve Güvenirlik Analizleri</vt:lpstr>
      <vt:lpstr>Açımlayıcı Faktör Analizi </vt:lpstr>
      <vt:lpstr>Açımlayıcı Faktör Analizi </vt:lpstr>
      <vt:lpstr> Madde Toplam Korelasyonu İçin  Ki-Kare Bağımsızlık Testi </vt:lpstr>
      <vt:lpstr>Ki-Kare Bağımsızlık Testi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</dc:title>
  <dc:creator>eğitim</dc:creator>
  <cp:lastModifiedBy>CAT_Proje_PC_1</cp:lastModifiedBy>
  <cp:revision>73</cp:revision>
  <dcterms:created xsi:type="dcterms:W3CDTF">2017-05-17T14:02:52Z</dcterms:created>
  <dcterms:modified xsi:type="dcterms:W3CDTF">2018-02-01T12:08:41Z</dcterms:modified>
</cp:coreProperties>
</file>