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17.03.2017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ctrTitle"/>
          </p:nvPr>
        </p:nvSpPr>
        <p:spPr>
          <a:xfrm>
            <a:off x="1431925" y="620713"/>
            <a:ext cx="7407275" cy="2520950"/>
          </a:xfrm>
        </p:spPr>
        <p:txBody>
          <a:bodyPr>
            <a:noAutofit/>
          </a:bodyPr>
          <a:lstStyle/>
          <a:p>
            <a:pPr algn="ctr" eaLnBrk="1" fontAlgn="auto" hangingPunct="1">
              <a:lnSpc>
                <a:spcPct val="150000"/>
              </a:lnSpc>
              <a:spcAft>
                <a:spcPts val="0"/>
              </a:spcAft>
              <a:defRPr/>
            </a:pPr>
            <a:r>
              <a:rPr lang="tr-TR" sz="4800" dirty="0" smtClean="0">
                <a:solidFill>
                  <a:srgbClr val="00B050"/>
                </a:solidFill>
                <a:effectLst>
                  <a:outerShdw blurRad="38100" dist="38100" dir="2700000" algn="tl">
                    <a:srgbClr val="000000">
                      <a:alpha val="43137"/>
                    </a:srgbClr>
                  </a:outerShdw>
                </a:effectLst>
              </a:rPr>
              <a:t>TOPLUMSAL </a:t>
            </a:r>
            <a:br>
              <a:rPr lang="tr-TR" sz="4800" dirty="0" smtClean="0">
                <a:solidFill>
                  <a:srgbClr val="00B050"/>
                </a:solidFill>
                <a:effectLst>
                  <a:outerShdw blurRad="38100" dist="38100" dir="2700000" algn="tl">
                    <a:srgbClr val="000000">
                      <a:alpha val="43137"/>
                    </a:srgbClr>
                  </a:outerShdw>
                </a:effectLst>
              </a:rPr>
            </a:br>
            <a:r>
              <a:rPr lang="tr-TR" sz="4800" dirty="0" smtClean="0">
                <a:solidFill>
                  <a:srgbClr val="00B050"/>
                </a:solidFill>
                <a:effectLst>
                  <a:outerShdw blurRad="38100" dist="38100" dir="2700000" algn="tl">
                    <a:srgbClr val="000000">
                      <a:alpha val="43137"/>
                    </a:srgbClr>
                  </a:outerShdw>
                </a:effectLst>
              </a:rPr>
              <a:t>CİNSİYET EŞİTLİĞİ</a:t>
            </a:r>
            <a:endParaRPr lang="en-US" sz="4800" dirty="0" smtClean="0">
              <a:solidFill>
                <a:srgbClr val="00B050"/>
              </a:solidFill>
              <a:effectLst>
                <a:outerShdw blurRad="38100" dist="38100" dir="2700000" algn="tl">
                  <a:srgbClr val="000000">
                    <a:alpha val="43137"/>
                  </a:srgbClr>
                </a:outerShdw>
              </a:effectLst>
            </a:endParaRPr>
          </a:p>
        </p:txBody>
      </p:sp>
      <p:sp>
        <p:nvSpPr>
          <p:cNvPr id="5123" name="Subtitle 4"/>
          <p:cNvSpPr>
            <a:spLocks noGrp="1"/>
          </p:cNvSpPr>
          <p:nvPr>
            <p:ph type="subTitle" idx="1"/>
          </p:nvPr>
        </p:nvSpPr>
        <p:spPr>
          <a:xfrm>
            <a:off x="1431925" y="4724400"/>
            <a:ext cx="7407275" cy="1225550"/>
          </a:xfrm>
        </p:spPr>
        <p:txBody>
          <a:bodyPr>
            <a:normAutofit/>
          </a:bodyPr>
          <a:lstStyle/>
          <a:p>
            <a:pPr eaLnBrk="1" fontAlgn="auto" hangingPunct="1">
              <a:spcAft>
                <a:spcPts val="0"/>
              </a:spcAft>
              <a:buFont typeface="Wingdings 2"/>
              <a:buNone/>
              <a:defRPr/>
            </a:pPr>
            <a:r>
              <a:rPr lang="tr-TR" dirty="0" smtClean="0">
                <a:solidFill>
                  <a:srgbClr val="C00000"/>
                </a:solidFill>
                <a:effectLst>
                  <a:outerShdw blurRad="38100" dist="38100" dir="2700000" algn="tl">
                    <a:srgbClr val="000000">
                      <a:alpha val="43137"/>
                    </a:srgbClr>
                  </a:outerShdw>
                </a:effectLst>
              </a:rPr>
              <a:t>		            </a:t>
            </a:r>
          </a:p>
          <a:p>
            <a:pPr eaLnBrk="1" fontAlgn="auto" hangingPunct="1">
              <a:spcAft>
                <a:spcPts val="0"/>
              </a:spcAft>
              <a:buFont typeface="Wingdings 2"/>
              <a:buNone/>
              <a:defRPr/>
            </a:pPr>
            <a:r>
              <a:rPr lang="tr-TR" dirty="0" smtClean="0">
                <a:solidFill>
                  <a:srgbClr val="C00000"/>
                </a:solidFill>
                <a:effectLst>
                  <a:outerShdw blurRad="38100" dist="38100" dir="2700000" algn="tl">
                    <a:srgbClr val="000000">
                      <a:alpha val="43137"/>
                    </a:srgbClr>
                  </a:outerShdw>
                </a:effectLst>
              </a:rPr>
              <a:t>                                </a:t>
            </a:r>
            <a:r>
              <a:rPr lang="tr-TR" dirty="0" err="1" smtClean="0">
                <a:solidFill>
                  <a:srgbClr val="C00000"/>
                </a:solidFill>
                <a:effectLst>
                  <a:outerShdw blurRad="38100" dist="38100" dir="2700000" algn="tl">
                    <a:srgbClr val="000000">
                      <a:alpha val="43137"/>
                    </a:srgbClr>
                  </a:outerShdw>
                </a:effectLst>
              </a:rPr>
              <a:t>Doç.Dr</a:t>
            </a:r>
            <a:r>
              <a:rPr lang="tr-TR" dirty="0" smtClean="0">
                <a:solidFill>
                  <a:srgbClr val="C00000"/>
                </a:solidFill>
                <a:effectLst>
                  <a:outerShdw blurRad="38100" dist="38100" dir="2700000" algn="tl">
                    <a:srgbClr val="000000">
                      <a:alpha val="43137"/>
                    </a:srgbClr>
                  </a:outerShdw>
                </a:effectLst>
              </a:rPr>
              <a:t>. Tansel ÇOMOĞLU</a:t>
            </a:r>
            <a:endParaRPr lang="en-US" dirty="0" smtClean="0">
              <a:solidFill>
                <a:srgbClr val="C00000"/>
              </a:solidFill>
              <a:effectLst>
                <a:outerShdw blurRad="38100" dist="38100" dir="2700000" algn="tl">
                  <a:srgbClr val="000000">
                    <a:alpha val="43137"/>
                  </a:srgbClr>
                </a:outerShdw>
              </a:effectLst>
            </a:endParaRPr>
          </a:p>
        </p:txBody>
      </p:sp>
      <p:pic>
        <p:nvPicPr>
          <p:cNvPr id="8196" name="Picture 5" descr="toplumsal cinsiyet eşitliği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2138" y="3213100"/>
            <a:ext cx="3671887"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Slayt Numarası Yer Tutucusu"/>
          <p:cNvSpPr>
            <a:spLocks noGrp="1"/>
          </p:cNvSpPr>
          <p:nvPr>
            <p:ph type="sldNum" sz="quarter" idx="12"/>
          </p:nvPr>
        </p:nvSpPr>
        <p:spPr/>
        <p:txBody>
          <a:bodyPr/>
          <a:lstStyle/>
          <a:p>
            <a:pPr>
              <a:defRPr/>
            </a:pPr>
            <a:fld id="{0C402DB1-C80B-43DF-8C22-B9D393582233}" type="slidenum">
              <a:rPr lang="tr-TR" smtClean="0"/>
              <a:pPr>
                <a:defRPr/>
              </a:pPr>
              <a:t>1</a:t>
            </a:fld>
            <a:endParaRPr lang="tr-TR"/>
          </a:p>
        </p:txBody>
      </p:sp>
    </p:spTree>
    <p:extLst>
      <p:ext uri="{BB962C8B-B14F-4D97-AF65-F5344CB8AC3E}">
        <p14:creationId xmlns:p14="http://schemas.microsoft.com/office/powerpoint/2010/main" val="61083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eaLnBrk="1" fontAlgn="auto" hangingPunct="1">
              <a:spcAft>
                <a:spcPts val="0"/>
              </a:spcAft>
              <a:defRPr/>
            </a:pPr>
            <a:r>
              <a:rPr lang="tr-TR" dirty="0" smtClean="0">
                <a:solidFill>
                  <a:schemeClr val="tx2">
                    <a:satMod val="130000"/>
                  </a:schemeClr>
                </a:solidFill>
              </a:rPr>
              <a:t>Toplumsal Cinsiyet Eşitliği Nedir?</a:t>
            </a:r>
            <a:endParaRPr lang="tr-TR" dirty="0">
              <a:solidFill>
                <a:schemeClr val="tx2">
                  <a:satMod val="130000"/>
                </a:schemeClr>
              </a:solidFill>
            </a:endParaRPr>
          </a:p>
        </p:txBody>
      </p:sp>
      <p:sp>
        <p:nvSpPr>
          <p:cNvPr id="9219" name="2 İçerik Yer Tutucusu"/>
          <p:cNvSpPr>
            <a:spLocks noGrp="1"/>
          </p:cNvSpPr>
          <p:nvPr>
            <p:ph idx="1"/>
          </p:nvPr>
        </p:nvSpPr>
        <p:spPr/>
        <p:txBody>
          <a:bodyPr/>
          <a:lstStyle/>
          <a:p>
            <a:pPr algn="just" eaLnBrk="1" hangingPunct="1"/>
            <a:r>
              <a:rPr lang="tr-TR" sz="2800" smtClean="0"/>
              <a:t>Cinsiyet eşitliği, farklı cinsiyetlere sahip bireylerin eşit haklara sahip olması demektir. </a:t>
            </a:r>
          </a:p>
          <a:p>
            <a:pPr algn="just" eaLnBrk="1" hangingPunct="1"/>
            <a:r>
              <a:rPr lang="tr-TR" sz="2800" smtClean="0"/>
              <a:t>Yani her iki cinsin de tüm kamusal ve özel yaşam alanlarına eşit seviyede katılımı ve bu alanlarda eşit seviyede görünür olması anlamına gelir. Her iki cins hak, özgürlük ve sorumluluk açısından “insan” olarak eşittir.</a:t>
            </a:r>
          </a:p>
          <a:p>
            <a:pPr algn="just" eaLnBrk="1" hangingPunct="1"/>
            <a:endParaRPr lang="tr-TR" sz="2800" smtClean="0"/>
          </a:p>
          <a:p>
            <a:pPr algn="just" eaLnBrk="1" hangingPunct="1"/>
            <a:endParaRPr lang="tr-TR" sz="2800" smtClean="0"/>
          </a:p>
        </p:txBody>
      </p:sp>
      <p:pic>
        <p:nvPicPr>
          <p:cNvPr id="92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4652963"/>
            <a:ext cx="3132137"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Slayt Numarası Yer Tutucusu"/>
          <p:cNvSpPr>
            <a:spLocks noGrp="1"/>
          </p:cNvSpPr>
          <p:nvPr>
            <p:ph type="sldNum" sz="quarter" idx="12"/>
          </p:nvPr>
        </p:nvSpPr>
        <p:spPr/>
        <p:txBody>
          <a:bodyPr/>
          <a:lstStyle/>
          <a:p>
            <a:pPr>
              <a:defRPr/>
            </a:pPr>
            <a:fld id="{234A5404-951A-4C04-B795-6F3AB74C87C6}" type="slidenum">
              <a:rPr lang="tr-TR" smtClean="0"/>
              <a:pPr>
                <a:defRPr/>
              </a:pPr>
              <a:t>2</a:t>
            </a:fld>
            <a:endParaRPr lang="tr-TR" dirty="0"/>
          </a:p>
        </p:txBody>
      </p:sp>
    </p:spTree>
    <p:extLst>
      <p:ext uri="{BB962C8B-B14F-4D97-AF65-F5344CB8AC3E}">
        <p14:creationId xmlns:p14="http://schemas.microsoft.com/office/powerpoint/2010/main" val="4231630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dirty="0"/>
          </a:p>
        </p:txBody>
      </p:sp>
      <p:sp>
        <p:nvSpPr>
          <p:cNvPr id="3" name="2 İçerik Yer Tutucusu"/>
          <p:cNvSpPr>
            <a:spLocks noGrp="1"/>
          </p:cNvSpPr>
          <p:nvPr>
            <p:ph idx="1"/>
          </p:nvPr>
        </p:nvSpPr>
        <p:spPr>
          <a:xfrm>
            <a:off x="1435100" y="2133600"/>
            <a:ext cx="7499350" cy="4114800"/>
          </a:xfrm>
        </p:spPr>
        <p:txBody>
          <a:bodyPr/>
          <a:lstStyle/>
          <a:p>
            <a:pPr algn="just">
              <a:defRPr/>
            </a:pPr>
            <a:r>
              <a:rPr lang="tr-TR" sz="2400" dirty="0" smtClean="0"/>
              <a:t>Toplumsal cinsiyet kavramını daha iyi kavrayabilmek için, </a:t>
            </a:r>
            <a:r>
              <a:rPr lang="tr-TR" sz="2400" dirty="0" smtClean="0">
                <a:solidFill>
                  <a:srgbClr val="C00000"/>
                </a:solidFill>
                <a:effectLst>
                  <a:outerShdw blurRad="38100" dist="38100" dir="2700000" algn="tl">
                    <a:srgbClr val="000000">
                      <a:alpha val="43137"/>
                    </a:srgbClr>
                  </a:outerShdw>
                </a:effectLst>
              </a:rPr>
              <a:t>eşitlik, farklılık, ayrımcılık </a:t>
            </a:r>
            <a:r>
              <a:rPr lang="tr-TR" sz="2400" dirty="0" smtClean="0"/>
              <a:t>gibi kavramları ele almamız gerekir. </a:t>
            </a:r>
          </a:p>
          <a:p>
            <a:pPr algn="just">
              <a:defRPr/>
            </a:pPr>
            <a:r>
              <a:rPr lang="tr-TR" sz="2400" dirty="0" smtClean="0">
                <a:solidFill>
                  <a:srgbClr val="C00000"/>
                </a:solidFill>
                <a:effectLst>
                  <a:outerShdw blurRad="38100" dist="38100" dir="2700000" algn="tl">
                    <a:srgbClr val="000000">
                      <a:alpha val="43137"/>
                    </a:srgbClr>
                  </a:outerShdw>
                </a:effectLst>
              </a:rPr>
              <a:t>Ayrımcılık,</a:t>
            </a:r>
            <a:r>
              <a:rPr lang="tr-TR" sz="2400" dirty="0" smtClean="0"/>
              <a:t> belirli bir grubun, sahip olduğu doğuştan gelen veya sonradan edinilmiş kültürel özellikleri ya da farkları nedeniyle, ayırt edilmesi ve toplumun geri kalan kısmından bilinçli (ve bazen programlı) olarak uzaklaştırılması, dışlanması ve yalıtılması anlamına gelir. </a:t>
            </a:r>
            <a:endParaRPr lang="tr-TR" sz="2400" dirty="0"/>
          </a:p>
        </p:txBody>
      </p:sp>
      <p:sp>
        <p:nvSpPr>
          <p:cNvPr id="4" name="3 Slayt Numarası Yer Tutucusu"/>
          <p:cNvSpPr>
            <a:spLocks noGrp="1"/>
          </p:cNvSpPr>
          <p:nvPr>
            <p:ph type="sldNum" sz="quarter" idx="12"/>
          </p:nvPr>
        </p:nvSpPr>
        <p:spPr/>
        <p:txBody>
          <a:bodyPr/>
          <a:lstStyle/>
          <a:p>
            <a:pPr>
              <a:defRPr/>
            </a:pPr>
            <a:fld id="{F722C7CF-B015-450F-800E-E77401E790ED}" type="slidenum">
              <a:rPr lang="tr-TR" smtClean="0"/>
              <a:pPr>
                <a:defRPr/>
              </a:pPr>
              <a:t>3</a:t>
            </a:fld>
            <a:endParaRPr lang="tr-TR" dirty="0"/>
          </a:p>
        </p:txBody>
      </p:sp>
      <p:pic>
        <p:nvPicPr>
          <p:cNvPr id="1024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0"/>
            <a:ext cx="3779837" cy="198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8427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dirty="0"/>
          </a:p>
        </p:txBody>
      </p:sp>
      <p:sp>
        <p:nvSpPr>
          <p:cNvPr id="3" name="2 İçerik Yer Tutucusu"/>
          <p:cNvSpPr>
            <a:spLocks noGrp="1"/>
          </p:cNvSpPr>
          <p:nvPr>
            <p:ph idx="1"/>
          </p:nvPr>
        </p:nvSpPr>
        <p:spPr>
          <a:xfrm>
            <a:off x="1435100" y="2492375"/>
            <a:ext cx="7499350" cy="3756025"/>
          </a:xfrm>
        </p:spPr>
        <p:txBody>
          <a:bodyPr/>
          <a:lstStyle/>
          <a:p>
            <a:pPr algn="just">
              <a:defRPr/>
            </a:pPr>
            <a:r>
              <a:rPr lang="tr-TR" sz="2400" dirty="0" smtClean="0"/>
              <a:t>Gündelik yaşamda ayrımcılık uygulamalarına pek rastlanmayacağı düşünülse de, ayrımcılık genellikle çok sık rastlanan bir durumdur. Ayrımcılık eğer cinsiyete göre yapılıyorsa, bunu </a:t>
            </a:r>
            <a:r>
              <a:rPr lang="tr-TR" sz="2400" dirty="0" smtClean="0">
                <a:solidFill>
                  <a:srgbClr val="0070C0"/>
                </a:solidFill>
                <a:effectLst>
                  <a:outerShdw blurRad="38100" dist="38100" dir="2700000" algn="tl">
                    <a:srgbClr val="000000">
                      <a:alpha val="43137"/>
                    </a:srgbClr>
                  </a:outerShdw>
                </a:effectLst>
              </a:rPr>
              <a:t>“cinsiyet ayrımcılığı (cinsiyetçilik)” </a:t>
            </a:r>
            <a:r>
              <a:rPr lang="tr-TR" sz="2400" dirty="0" smtClean="0"/>
              <a:t>olarak tanımlayabiliriz. </a:t>
            </a:r>
          </a:p>
          <a:p>
            <a:pPr algn="just">
              <a:defRPr/>
            </a:pPr>
            <a:r>
              <a:rPr lang="tr-TR" sz="2400" dirty="0" smtClean="0"/>
              <a:t>Cinsiyetçilik, bir cinsin (diğerinden) üstün tutulması ve hiyerarşik olarak yukarıda olduğunun kabul edilmesidir. </a:t>
            </a:r>
            <a:endParaRPr lang="tr-TR" sz="2400" dirty="0"/>
          </a:p>
        </p:txBody>
      </p:sp>
      <p:sp>
        <p:nvSpPr>
          <p:cNvPr id="4" name="3 Slayt Numarası Yer Tutucusu"/>
          <p:cNvSpPr>
            <a:spLocks noGrp="1"/>
          </p:cNvSpPr>
          <p:nvPr>
            <p:ph type="sldNum" sz="quarter" idx="12"/>
          </p:nvPr>
        </p:nvSpPr>
        <p:spPr/>
        <p:txBody>
          <a:bodyPr/>
          <a:lstStyle/>
          <a:p>
            <a:pPr>
              <a:defRPr/>
            </a:pPr>
            <a:fld id="{E1801975-0212-486E-BD06-93EF931EE4BE}" type="slidenum">
              <a:rPr lang="tr-TR" smtClean="0"/>
              <a:pPr>
                <a:defRPr/>
              </a:pPr>
              <a:t>4</a:t>
            </a:fld>
            <a:endParaRPr lang="tr-TR" dirty="0"/>
          </a:p>
        </p:txBody>
      </p:sp>
      <p:pic>
        <p:nvPicPr>
          <p:cNvPr id="1126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525" y="0"/>
            <a:ext cx="3419475"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52051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dirty="0"/>
          </a:p>
        </p:txBody>
      </p:sp>
      <p:sp>
        <p:nvSpPr>
          <p:cNvPr id="3" name="2 İçerik Yer Tutucusu"/>
          <p:cNvSpPr>
            <a:spLocks noGrp="1"/>
          </p:cNvSpPr>
          <p:nvPr>
            <p:ph idx="1"/>
          </p:nvPr>
        </p:nvSpPr>
        <p:spPr>
          <a:xfrm>
            <a:off x="1435100" y="2708275"/>
            <a:ext cx="7499350" cy="3540125"/>
          </a:xfrm>
        </p:spPr>
        <p:txBody>
          <a:bodyPr/>
          <a:lstStyle/>
          <a:p>
            <a:pPr algn="just">
              <a:defRPr/>
            </a:pPr>
            <a:r>
              <a:rPr lang="tr-TR" sz="2400" dirty="0" smtClean="0"/>
              <a:t>Ayrımcılığın temelinde farklar vardır. Bu nedenle eşitlik ve farklılık kavramlarının da irdelenmesi yararlı olur. Çoğu canlı, kendine özgü özelliklerle var olur ve kendini bu özellikleriyle ifade eder. Ne bütün insanlar, ne de bütün kadınlar veya erkekler aynıdır. </a:t>
            </a:r>
          </a:p>
          <a:p>
            <a:pPr algn="just">
              <a:defRPr/>
            </a:pPr>
            <a:r>
              <a:rPr lang="tr-TR" sz="2400" dirty="0" smtClean="0">
                <a:solidFill>
                  <a:srgbClr val="00B050"/>
                </a:solidFill>
                <a:effectLst>
                  <a:outerShdw blurRad="38100" dist="38100" dir="2700000" algn="tl">
                    <a:srgbClr val="000000">
                      <a:alpha val="43137"/>
                    </a:srgbClr>
                  </a:outerShdw>
                </a:effectLst>
              </a:rPr>
              <a:t>“Zaten eşit olmak için, aynı olmak gerekmez”. </a:t>
            </a:r>
            <a:r>
              <a:rPr lang="tr-TR" sz="2400" dirty="0" smtClean="0">
                <a:solidFill>
                  <a:srgbClr val="0070C0"/>
                </a:solidFill>
                <a:effectLst>
                  <a:outerShdw blurRad="38100" dist="38100" dir="2700000" algn="tl">
                    <a:srgbClr val="000000">
                      <a:alpha val="43137"/>
                    </a:srgbClr>
                  </a:outerShdw>
                </a:effectLst>
              </a:rPr>
              <a:t>Eşitlik, bütün farklılıklarına rağmen insanları eşitleyebilmek, farklılıkları koruyarak eşit olmak demektir.</a:t>
            </a:r>
            <a:endParaRPr lang="tr-TR" sz="2400" dirty="0">
              <a:solidFill>
                <a:srgbClr val="0070C0"/>
              </a:solidFill>
              <a:effectLst>
                <a:outerShdw blurRad="38100" dist="38100" dir="2700000" algn="tl">
                  <a:srgbClr val="000000">
                    <a:alpha val="43137"/>
                  </a:srgbClr>
                </a:outerShdw>
              </a:effectLst>
            </a:endParaRPr>
          </a:p>
        </p:txBody>
      </p:sp>
      <p:sp>
        <p:nvSpPr>
          <p:cNvPr id="4" name="3 Slayt Numarası Yer Tutucusu"/>
          <p:cNvSpPr>
            <a:spLocks noGrp="1"/>
          </p:cNvSpPr>
          <p:nvPr>
            <p:ph type="sldNum" sz="quarter" idx="12"/>
          </p:nvPr>
        </p:nvSpPr>
        <p:spPr/>
        <p:txBody>
          <a:bodyPr/>
          <a:lstStyle/>
          <a:p>
            <a:pPr>
              <a:defRPr/>
            </a:pPr>
            <a:fld id="{C27D464C-4E8F-4E9C-A1EF-3B6B3CE4E99B}" type="slidenum">
              <a:rPr lang="tr-TR" smtClean="0"/>
              <a:pPr>
                <a:defRPr/>
              </a:pPr>
              <a:t>5</a:t>
            </a:fld>
            <a:endParaRPr lang="tr-TR" dirty="0"/>
          </a:p>
        </p:txBody>
      </p:sp>
      <p:pic>
        <p:nvPicPr>
          <p:cNvPr id="1229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0"/>
            <a:ext cx="3779837" cy="227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0208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3" name="2 İçerik Yer Tutucusu"/>
          <p:cNvSpPr>
            <a:spLocks noGrp="1"/>
          </p:cNvSpPr>
          <p:nvPr>
            <p:ph idx="1"/>
          </p:nvPr>
        </p:nvSpPr>
        <p:spPr/>
        <p:txBody>
          <a:bodyPr/>
          <a:lstStyle/>
          <a:p>
            <a:pPr algn="just">
              <a:defRPr/>
            </a:pPr>
            <a:r>
              <a:rPr lang="tr-TR" sz="2400" dirty="0" smtClean="0">
                <a:solidFill>
                  <a:srgbClr val="7030A0"/>
                </a:solidFill>
                <a:effectLst>
                  <a:outerShdw blurRad="38100" dist="38100" dir="2700000" algn="tl">
                    <a:srgbClr val="000000">
                      <a:alpha val="43137"/>
                    </a:srgbClr>
                  </a:outerShdw>
                </a:effectLst>
              </a:rPr>
              <a:t>Pozitif ayrımcılık, </a:t>
            </a:r>
            <a:r>
              <a:rPr lang="tr-TR" sz="2400" dirty="0" smtClean="0"/>
              <a:t>geçici özel önlem olarak, kısa dönemde, koşullarda eşitliğin sağlanmasının olanaksız olduğu durumlarda, başlangıç çizgisine göre dezavantajlı konumda olanlara yönelik geliştirilen uygulama ve politikalardır.</a:t>
            </a:r>
          </a:p>
          <a:p>
            <a:pPr algn="just">
              <a:defRPr/>
            </a:pPr>
            <a:r>
              <a:rPr lang="tr-TR" sz="1800" i="1" dirty="0" smtClean="0"/>
              <a:t>Örneğin, kırsal alanda, hem küçük kardeşlerine bakmak, hem de annelerine de yardım etmek zorunda olan kız öğrencilerin eğitime devam edebilmeleri için farklı uygulamalar yapılmıştır. </a:t>
            </a:r>
            <a:r>
              <a:rPr lang="tr-TR" sz="1800" i="1" dirty="0" smtClean="0">
                <a:effectLst>
                  <a:outerShdw blurRad="38100" dist="38100" dir="2700000" algn="tl">
                    <a:srgbClr val="000000">
                      <a:alpha val="43137"/>
                    </a:srgbClr>
                  </a:outerShdw>
                </a:effectLst>
              </a:rPr>
              <a:t>“Haydi Kızlar Okula”</a:t>
            </a:r>
            <a:r>
              <a:rPr lang="tr-TR" sz="1800" i="1" dirty="0" smtClean="0"/>
              <a:t> kampanyası, eğitim yardımı olarak ailelere kız çocuklar için erkeklere göre daha fazla miktarda şartlı nakit transferi ödenmesi pozitif ayrımcılığa örnek sayılabilir.</a:t>
            </a:r>
            <a:endParaRPr lang="tr-TR" sz="1800" i="1" dirty="0"/>
          </a:p>
        </p:txBody>
      </p:sp>
      <p:sp>
        <p:nvSpPr>
          <p:cNvPr id="4" name="3 Slayt Numarası Yer Tutucusu"/>
          <p:cNvSpPr>
            <a:spLocks noGrp="1"/>
          </p:cNvSpPr>
          <p:nvPr>
            <p:ph type="sldNum" sz="quarter" idx="12"/>
          </p:nvPr>
        </p:nvSpPr>
        <p:spPr/>
        <p:txBody>
          <a:bodyPr/>
          <a:lstStyle/>
          <a:p>
            <a:pPr>
              <a:defRPr/>
            </a:pPr>
            <a:fld id="{75F97A88-F702-4A97-9CAA-47F7D4353A4F}" type="slidenum">
              <a:rPr lang="tr-TR" smtClean="0"/>
              <a:pPr>
                <a:defRPr/>
              </a:pPr>
              <a:t>6</a:t>
            </a:fld>
            <a:endParaRPr lang="tr-TR" dirty="0"/>
          </a:p>
        </p:txBody>
      </p:sp>
    </p:spTree>
    <p:extLst>
      <p:ext uri="{BB962C8B-B14F-4D97-AF65-F5344CB8AC3E}">
        <p14:creationId xmlns:p14="http://schemas.microsoft.com/office/powerpoint/2010/main" val="3555278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3" name="2 İçerik Yer Tutucusu"/>
          <p:cNvSpPr>
            <a:spLocks noGrp="1"/>
          </p:cNvSpPr>
          <p:nvPr>
            <p:ph idx="1"/>
          </p:nvPr>
        </p:nvSpPr>
        <p:spPr/>
        <p:txBody>
          <a:bodyPr/>
          <a:lstStyle/>
          <a:p>
            <a:pPr algn="just">
              <a:defRPr/>
            </a:pPr>
            <a:r>
              <a:rPr lang="tr-TR" sz="2400" dirty="0" smtClean="0"/>
              <a:t>Toplumsal ilişkilerin kurgusu, alışkanlıklar ve geleneklerin sorgulanmaksızın benimsenmiş olması gibi nedenler, çoğu kez, ayrımcı bir davranışın ya da uygulamanın farkına varılmasını engeller. Birçok durumda yapılan ayrımcılık, “doğal” olarak algılanır. Her toplum farklı birçok ayrımcılık uygulamasını içselleştirmiş ve bir anlamda normalleştirmiştir. Bu tür ayrımcılıkların başında, hemen hemen bütün toplumlar için, </a:t>
            </a:r>
            <a:r>
              <a:rPr lang="tr-TR" sz="2400" dirty="0" smtClean="0">
                <a:effectLst>
                  <a:outerShdw blurRad="38100" dist="38100" dir="2700000" algn="tl">
                    <a:srgbClr val="000000">
                      <a:alpha val="43137"/>
                    </a:srgbClr>
                  </a:outerShdw>
                </a:effectLst>
              </a:rPr>
              <a:t>kadına ve doğuşundan itibaren kız çocuklarına karşı uygulanan ayrımcılıklar gelir. </a:t>
            </a:r>
            <a:r>
              <a:rPr lang="tr-TR" sz="1400" dirty="0" smtClean="0"/>
              <a:t>Kadınlara ve kız çocuklarına karşı uygulanan ayrımlar/ayrımcılıklar ve bunların normalleştirilmiş olması, bu ayrımların “görünmez”, hissedilmez olmasını sağlamıştır. Çoğu kez, eğer gelişmiş bir duyarlılık göstermez ise, </a:t>
            </a:r>
            <a:r>
              <a:rPr lang="tr-TR" sz="1400" smtClean="0"/>
              <a:t>yapılan ayrımcılıklar </a:t>
            </a:r>
            <a:r>
              <a:rPr lang="tr-TR" sz="1400" dirty="0" smtClean="0"/>
              <a:t>farkına bile varılmayabilir. İşte tam da bu nedenle, toplumsal cinsiyet bakımından yaratılan eşitsizliklere ve ayrımcılıklara dikkatle bakmaya ihtiyaç vardır.</a:t>
            </a:r>
            <a:endParaRPr lang="tr-TR" sz="1400" dirty="0">
              <a:effectLst>
                <a:outerShdw blurRad="38100" dist="38100" dir="2700000" algn="tl">
                  <a:srgbClr val="000000">
                    <a:alpha val="43137"/>
                  </a:srgbClr>
                </a:outerShdw>
              </a:effectLst>
            </a:endParaRPr>
          </a:p>
        </p:txBody>
      </p:sp>
      <p:sp>
        <p:nvSpPr>
          <p:cNvPr id="4" name="3 Slayt Numarası Yer Tutucusu"/>
          <p:cNvSpPr>
            <a:spLocks noGrp="1"/>
          </p:cNvSpPr>
          <p:nvPr>
            <p:ph type="sldNum" sz="quarter" idx="12"/>
          </p:nvPr>
        </p:nvSpPr>
        <p:spPr/>
        <p:txBody>
          <a:bodyPr/>
          <a:lstStyle/>
          <a:p>
            <a:pPr>
              <a:defRPr/>
            </a:pPr>
            <a:fld id="{F52E4F8E-0231-4C0B-B2B5-55BA261050A8}" type="slidenum">
              <a:rPr lang="tr-TR" smtClean="0"/>
              <a:pPr>
                <a:defRPr/>
              </a:pPr>
              <a:t>7</a:t>
            </a:fld>
            <a:endParaRPr lang="tr-TR" dirty="0"/>
          </a:p>
        </p:txBody>
      </p:sp>
    </p:spTree>
    <p:extLst>
      <p:ext uri="{BB962C8B-B14F-4D97-AF65-F5344CB8AC3E}">
        <p14:creationId xmlns:p14="http://schemas.microsoft.com/office/powerpoint/2010/main" val="325652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908720"/>
            <a:ext cx="8229600" cy="4536504"/>
          </a:xfrm>
        </p:spPr>
        <p:txBody>
          <a:bodyPr>
            <a:normAutofit fontScale="85000" lnSpcReduction="10000"/>
          </a:bodyPr>
          <a:lstStyle/>
          <a:p>
            <a:pPr marL="0" indent="0">
              <a:buNone/>
            </a:pPr>
            <a:r>
              <a:rPr lang="tr-TR" dirty="0" smtClean="0"/>
              <a:t>KAYNAKLAR</a:t>
            </a:r>
          </a:p>
          <a:p>
            <a:pPr lvl="0"/>
            <a:r>
              <a:rPr lang="tr-TR" dirty="0"/>
              <a:t>“Kadına Yönelik Aile İçi Şiddetin Önlenmesi Projesi” Editörler: Ebru </a:t>
            </a:r>
            <a:r>
              <a:rPr lang="tr-TR" dirty="0" err="1"/>
              <a:t>Hanbay</a:t>
            </a:r>
            <a:r>
              <a:rPr lang="tr-TR" dirty="0"/>
              <a:t> Çakır (Proje Toplumsal Cinsiyet Kilit Uzmanı) Işın Gürel (Proje İletişim Kilit Uzmanı) - Nur Otaran (Proje Uzmanı)</a:t>
            </a:r>
          </a:p>
          <a:p>
            <a:pPr lvl="0"/>
            <a:r>
              <a:rPr lang="tr-TR" dirty="0" err="1"/>
              <a:t>Agacinski</a:t>
            </a:r>
            <a:r>
              <a:rPr lang="tr-TR" dirty="0"/>
              <a:t>, S. (1998), Cinsiyetler Siyaseti, Ankara, Dost Kitapevi</a:t>
            </a:r>
          </a:p>
          <a:p>
            <a:pPr lvl="0"/>
            <a:r>
              <a:rPr lang="tr-TR" dirty="0"/>
              <a:t>Ercan, C. A. (2014), Cinsiyetin Toplumsal Roldeki Yeri, Konya, Çizgi Kitapevi Yayınları</a:t>
            </a:r>
          </a:p>
          <a:p>
            <a:r>
              <a:rPr lang="tr-TR" dirty="0" err="1"/>
              <a:t>Savran</a:t>
            </a:r>
            <a:r>
              <a:rPr lang="tr-TR" dirty="0"/>
              <a:t>, G. A. </a:t>
            </a:r>
            <a:r>
              <a:rPr lang="tr-TR" dirty="0" err="1"/>
              <a:t>Demiryontan</a:t>
            </a:r>
            <a:r>
              <a:rPr lang="tr-TR" dirty="0"/>
              <a:t> N. T. (</a:t>
            </a:r>
            <a:r>
              <a:rPr lang="tr-TR" dirty="0" err="1"/>
              <a:t>ed</a:t>
            </a:r>
            <a:r>
              <a:rPr lang="tr-TR" dirty="0"/>
              <a:t>) (2012), Kadının görünmeyen emeği, İstanbul, Yordam Kitap (2. Basım)</a:t>
            </a:r>
            <a:endParaRPr lang="tr-TR" dirty="0"/>
          </a:p>
        </p:txBody>
      </p:sp>
    </p:spTree>
    <p:extLst>
      <p:ext uri="{BB962C8B-B14F-4D97-AF65-F5344CB8AC3E}">
        <p14:creationId xmlns:p14="http://schemas.microsoft.com/office/powerpoint/2010/main" val="219380533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555</Words>
  <Application>Microsoft Office PowerPoint</Application>
  <PresentationFormat>Ekran Gösterisi (4:3)</PresentationFormat>
  <Paragraphs>27</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TOPLUMSAL  CİNSİYET EŞİTLİĞİ</vt:lpstr>
      <vt:lpstr>Toplumsal Cinsiyet Eşitliği Nedir?</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CİNSİYET EŞİTLİĞİ</dc:title>
  <dc:creator>tansel</dc:creator>
  <cp:lastModifiedBy>tansel</cp:lastModifiedBy>
  <cp:revision>2</cp:revision>
  <dcterms:created xsi:type="dcterms:W3CDTF">2017-03-17T08:21:45Z</dcterms:created>
  <dcterms:modified xsi:type="dcterms:W3CDTF">2017-03-17T08:24:36Z</dcterms:modified>
</cp:coreProperties>
</file>