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0" d="100"/>
          <a:sy n="120" d="100"/>
        </p:scale>
        <p:origin x="-1312" y="-10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60D7CBE-EC09-4F45-8FA5-D45DB39C3388}" type="datetimeFigureOut">
              <a:rPr lang="tr-TR" smtClean="0"/>
              <a:t>26.01.18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5F6772E-45FC-4296-92B3-BE83D17264D6}" type="slidenum">
              <a:rPr lang="tr-TR" smtClean="0"/>
              <a:t>‹#›</a:t>
            </a:fld>
            <a:endParaRPr lang="tr-TR"/>
          </a:p>
        </p:txBody>
      </p:sp>
    </p:spTree>
    <p:extLst>
      <p:ext uri="{BB962C8B-B14F-4D97-AF65-F5344CB8AC3E}">
        <p14:creationId xmlns:p14="http://schemas.microsoft.com/office/powerpoint/2010/main" val="166688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60D7CBE-EC09-4F45-8FA5-D45DB39C3388}" type="datetimeFigureOut">
              <a:rPr lang="tr-TR" smtClean="0"/>
              <a:t>26.01.18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5F6772E-45FC-4296-92B3-BE83D17264D6}" type="slidenum">
              <a:rPr lang="tr-TR" smtClean="0"/>
              <a:t>‹#›</a:t>
            </a:fld>
            <a:endParaRPr lang="tr-TR"/>
          </a:p>
        </p:txBody>
      </p:sp>
    </p:spTree>
    <p:extLst>
      <p:ext uri="{BB962C8B-B14F-4D97-AF65-F5344CB8AC3E}">
        <p14:creationId xmlns:p14="http://schemas.microsoft.com/office/powerpoint/2010/main" val="3731264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60D7CBE-EC09-4F45-8FA5-D45DB39C3388}" type="datetimeFigureOut">
              <a:rPr lang="tr-TR" smtClean="0"/>
              <a:t>26.01.18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5F6772E-45FC-4296-92B3-BE83D17264D6}" type="slidenum">
              <a:rPr lang="tr-TR" smtClean="0"/>
              <a:t>‹#›</a:t>
            </a:fld>
            <a:endParaRPr lang="tr-TR"/>
          </a:p>
        </p:txBody>
      </p:sp>
    </p:spTree>
    <p:extLst>
      <p:ext uri="{BB962C8B-B14F-4D97-AF65-F5344CB8AC3E}">
        <p14:creationId xmlns:p14="http://schemas.microsoft.com/office/powerpoint/2010/main" val="2487976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60D7CBE-EC09-4F45-8FA5-D45DB39C3388}" type="datetimeFigureOut">
              <a:rPr lang="tr-TR" smtClean="0"/>
              <a:t>26.01.18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5F6772E-45FC-4296-92B3-BE83D17264D6}" type="slidenum">
              <a:rPr lang="tr-TR" smtClean="0"/>
              <a:t>‹#›</a:t>
            </a:fld>
            <a:endParaRPr lang="tr-TR"/>
          </a:p>
        </p:txBody>
      </p:sp>
    </p:spTree>
    <p:extLst>
      <p:ext uri="{BB962C8B-B14F-4D97-AF65-F5344CB8AC3E}">
        <p14:creationId xmlns:p14="http://schemas.microsoft.com/office/powerpoint/2010/main" val="2721203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60D7CBE-EC09-4F45-8FA5-D45DB39C3388}" type="datetimeFigureOut">
              <a:rPr lang="tr-TR" smtClean="0"/>
              <a:t>26.01.18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5F6772E-45FC-4296-92B3-BE83D17264D6}" type="slidenum">
              <a:rPr lang="tr-TR" smtClean="0"/>
              <a:t>‹#›</a:t>
            </a:fld>
            <a:endParaRPr lang="tr-TR"/>
          </a:p>
        </p:txBody>
      </p:sp>
    </p:spTree>
    <p:extLst>
      <p:ext uri="{BB962C8B-B14F-4D97-AF65-F5344CB8AC3E}">
        <p14:creationId xmlns:p14="http://schemas.microsoft.com/office/powerpoint/2010/main" val="1784971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60D7CBE-EC09-4F45-8FA5-D45DB39C3388}" type="datetimeFigureOut">
              <a:rPr lang="tr-TR" smtClean="0"/>
              <a:t>26.01.18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5F6772E-45FC-4296-92B3-BE83D17264D6}" type="slidenum">
              <a:rPr lang="tr-TR" smtClean="0"/>
              <a:t>‹#›</a:t>
            </a:fld>
            <a:endParaRPr lang="tr-TR"/>
          </a:p>
        </p:txBody>
      </p:sp>
    </p:spTree>
    <p:extLst>
      <p:ext uri="{BB962C8B-B14F-4D97-AF65-F5344CB8AC3E}">
        <p14:creationId xmlns:p14="http://schemas.microsoft.com/office/powerpoint/2010/main" val="3292969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60D7CBE-EC09-4F45-8FA5-D45DB39C3388}" type="datetimeFigureOut">
              <a:rPr lang="tr-TR" smtClean="0"/>
              <a:t>26.01.18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5F6772E-45FC-4296-92B3-BE83D17264D6}" type="slidenum">
              <a:rPr lang="tr-TR" smtClean="0"/>
              <a:t>‹#›</a:t>
            </a:fld>
            <a:endParaRPr lang="tr-TR"/>
          </a:p>
        </p:txBody>
      </p:sp>
    </p:spTree>
    <p:extLst>
      <p:ext uri="{BB962C8B-B14F-4D97-AF65-F5344CB8AC3E}">
        <p14:creationId xmlns:p14="http://schemas.microsoft.com/office/powerpoint/2010/main" val="580244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60D7CBE-EC09-4F45-8FA5-D45DB39C3388}" type="datetimeFigureOut">
              <a:rPr lang="tr-TR" smtClean="0"/>
              <a:t>26.01.18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5F6772E-45FC-4296-92B3-BE83D17264D6}" type="slidenum">
              <a:rPr lang="tr-TR" smtClean="0"/>
              <a:t>‹#›</a:t>
            </a:fld>
            <a:endParaRPr lang="tr-TR"/>
          </a:p>
        </p:txBody>
      </p:sp>
    </p:spTree>
    <p:extLst>
      <p:ext uri="{BB962C8B-B14F-4D97-AF65-F5344CB8AC3E}">
        <p14:creationId xmlns:p14="http://schemas.microsoft.com/office/powerpoint/2010/main" val="1361818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60D7CBE-EC09-4F45-8FA5-D45DB39C3388}" type="datetimeFigureOut">
              <a:rPr lang="tr-TR" smtClean="0"/>
              <a:t>26.01.18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5F6772E-45FC-4296-92B3-BE83D17264D6}" type="slidenum">
              <a:rPr lang="tr-TR" smtClean="0"/>
              <a:t>‹#›</a:t>
            </a:fld>
            <a:endParaRPr lang="tr-TR"/>
          </a:p>
        </p:txBody>
      </p:sp>
    </p:spTree>
    <p:extLst>
      <p:ext uri="{BB962C8B-B14F-4D97-AF65-F5344CB8AC3E}">
        <p14:creationId xmlns:p14="http://schemas.microsoft.com/office/powerpoint/2010/main" val="3637683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60D7CBE-EC09-4F45-8FA5-D45DB39C3388}" type="datetimeFigureOut">
              <a:rPr lang="tr-TR" smtClean="0"/>
              <a:t>26.01.18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5F6772E-45FC-4296-92B3-BE83D17264D6}" type="slidenum">
              <a:rPr lang="tr-TR" smtClean="0"/>
              <a:t>‹#›</a:t>
            </a:fld>
            <a:endParaRPr lang="tr-TR"/>
          </a:p>
        </p:txBody>
      </p:sp>
    </p:spTree>
    <p:extLst>
      <p:ext uri="{BB962C8B-B14F-4D97-AF65-F5344CB8AC3E}">
        <p14:creationId xmlns:p14="http://schemas.microsoft.com/office/powerpoint/2010/main" val="3900208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60D7CBE-EC09-4F45-8FA5-D45DB39C3388}" type="datetimeFigureOut">
              <a:rPr lang="tr-TR" smtClean="0"/>
              <a:t>26.01.18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5F6772E-45FC-4296-92B3-BE83D17264D6}" type="slidenum">
              <a:rPr lang="tr-TR" smtClean="0"/>
              <a:t>‹#›</a:t>
            </a:fld>
            <a:endParaRPr lang="tr-TR"/>
          </a:p>
        </p:txBody>
      </p:sp>
    </p:spTree>
    <p:extLst>
      <p:ext uri="{BB962C8B-B14F-4D97-AF65-F5344CB8AC3E}">
        <p14:creationId xmlns:p14="http://schemas.microsoft.com/office/powerpoint/2010/main" val="62889649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0D7CBE-EC09-4F45-8FA5-D45DB39C3388}" type="datetimeFigureOut">
              <a:rPr lang="tr-TR" smtClean="0"/>
              <a:t>26.01.18</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F6772E-45FC-4296-92B3-BE83D17264D6}" type="slidenum">
              <a:rPr lang="tr-TR" smtClean="0"/>
              <a:t>‹#›</a:t>
            </a:fld>
            <a:endParaRPr lang="tr-TR"/>
          </a:p>
        </p:txBody>
      </p:sp>
    </p:spTree>
    <p:extLst>
      <p:ext uri="{BB962C8B-B14F-4D97-AF65-F5344CB8AC3E}">
        <p14:creationId xmlns:p14="http://schemas.microsoft.com/office/powerpoint/2010/main" val="18715996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en-US" dirty="0" smtClean="0"/>
              <a:t>Biochemical (Clinical</a:t>
            </a:r>
            <a:r>
              <a:rPr lang="en-US" smtClean="0"/>
              <a:t>) Analyzes</a:t>
            </a:r>
            <a:endParaRPr lang="tr-TR" dirty="0"/>
          </a:p>
        </p:txBody>
      </p:sp>
      <p:sp>
        <p:nvSpPr>
          <p:cNvPr id="3" name="Alt Başlık 2"/>
          <p:cNvSpPr>
            <a:spLocks noGrp="1"/>
          </p:cNvSpPr>
          <p:nvPr>
            <p:ph type="subTitle" idx="1"/>
          </p:nvPr>
        </p:nvSpPr>
        <p:spPr>
          <a:xfrm>
            <a:off x="1371600" y="3886200"/>
            <a:ext cx="6400800" cy="2423120"/>
          </a:xfrm>
        </p:spPr>
        <p:txBody>
          <a:bodyPr>
            <a:normAutofit/>
          </a:bodyPr>
          <a:lstStyle/>
          <a:p>
            <a:endParaRPr lang="tr-TR" dirty="0"/>
          </a:p>
        </p:txBody>
      </p:sp>
    </p:spTree>
    <p:extLst>
      <p:ext uri="{BB962C8B-B14F-4D97-AF65-F5344CB8AC3E}">
        <p14:creationId xmlns:p14="http://schemas.microsoft.com/office/powerpoint/2010/main" val="38898300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dirty="0"/>
              <a:t>Normal solution</a:t>
            </a:r>
            <a:r>
              <a:rPr lang="en-US" dirty="0" smtClean="0"/>
              <a:t>:</a:t>
            </a:r>
            <a:r>
              <a:rPr lang="tr-TR" dirty="0" smtClean="0"/>
              <a:t> </a:t>
            </a:r>
            <a:r>
              <a:rPr lang="en-US" dirty="0" smtClean="0"/>
              <a:t>it </a:t>
            </a:r>
            <a:r>
              <a:rPr lang="en-US" dirty="0"/>
              <a:t>is a solution containing 1 g of hydrogen or equivalent which can be ionized or displaced in the litter. Normality (N) represents the equivalent number of dissolved substance in liters of </a:t>
            </a:r>
            <a:r>
              <a:rPr lang="tr-TR" dirty="0" err="1" smtClean="0"/>
              <a:t>solvent</a:t>
            </a:r>
            <a:r>
              <a:rPr lang="en-US" dirty="0" smtClean="0"/>
              <a:t>.</a:t>
            </a:r>
            <a:endParaRPr lang="tr-TR" dirty="0" smtClean="0"/>
          </a:p>
          <a:p>
            <a:pPr marL="0" indent="0">
              <a:buNone/>
            </a:pPr>
            <a:r>
              <a:rPr lang="tr-TR" dirty="0" smtClean="0">
                <a:latin typeface="Times New Roman" pitchFamily="18" charset="0"/>
                <a:cs typeface="Times New Roman" pitchFamily="18" charset="0"/>
              </a:rPr>
              <a:t>			N </a:t>
            </a:r>
            <a:r>
              <a:rPr lang="tr-TR" dirty="0">
                <a:latin typeface="Times New Roman" pitchFamily="18" charset="0"/>
                <a:cs typeface="Times New Roman" pitchFamily="18" charset="0"/>
              </a:rPr>
              <a:t>= M x </a:t>
            </a:r>
            <a:r>
              <a:rPr lang="tr-TR" dirty="0" smtClean="0">
                <a:latin typeface="Times New Roman" pitchFamily="18" charset="0"/>
                <a:cs typeface="Times New Roman" pitchFamily="18" charset="0"/>
              </a:rPr>
              <a:t>TD</a:t>
            </a:r>
          </a:p>
          <a:p>
            <a:pPr marL="0" indent="0">
              <a:buNone/>
            </a:pPr>
            <a:endParaRPr lang="tr-TR"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9361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en-US" dirty="0"/>
              <a:t>Percent Weight / Volume (w / v</a:t>
            </a:r>
            <a:r>
              <a:rPr lang="en-US" dirty="0" smtClean="0"/>
              <a:t>):</a:t>
            </a:r>
            <a:r>
              <a:rPr lang="tr-TR" dirty="0" smtClean="0"/>
              <a:t> </a:t>
            </a:r>
            <a:r>
              <a:rPr lang="en-US" dirty="0"/>
              <a:t>indicates the weight in grams of soluble solute in </a:t>
            </a:r>
            <a:r>
              <a:rPr lang="tr-TR" dirty="0" smtClean="0"/>
              <a:t>100 ml of </a:t>
            </a:r>
            <a:r>
              <a:rPr lang="en-US" dirty="0" smtClean="0"/>
              <a:t>solution</a:t>
            </a:r>
            <a:r>
              <a:rPr lang="tr-TR" dirty="0" smtClean="0"/>
              <a:t>. </a:t>
            </a:r>
            <a:r>
              <a:rPr lang="en-US" dirty="0"/>
              <a:t>To prepare a percent solution of a solid material, the desired g of material is dissolved in sufficient amount of solvent to 100 ml</a:t>
            </a:r>
            <a:r>
              <a:rPr lang="en-US" dirty="0" smtClean="0"/>
              <a:t>.</a:t>
            </a:r>
            <a:endParaRPr lang="tr-TR" dirty="0" smtClean="0"/>
          </a:p>
          <a:p>
            <a:r>
              <a:rPr lang="tr-TR" dirty="0" smtClean="0"/>
              <a:t>F</a:t>
            </a:r>
            <a:r>
              <a:rPr lang="en-US" dirty="0" smtClean="0"/>
              <a:t>or </a:t>
            </a:r>
            <a:r>
              <a:rPr lang="en-US" dirty="0"/>
              <a:t>example, to prepare 10% </a:t>
            </a:r>
            <a:r>
              <a:rPr lang="en-US" dirty="0" err="1"/>
              <a:t>NaOH</a:t>
            </a:r>
            <a:r>
              <a:rPr lang="en-US" dirty="0"/>
              <a:t>, 10 g </a:t>
            </a:r>
            <a:r>
              <a:rPr lang="en-US" dirty="0" err="1"/>
              <a:t>NaOH</a:t>
            </a:r>
            <a:r>
              <a:rPr lang="en-US" dirty="0"/>
              <a:t> is dissolved in distilled water in sufficient amount and diluted to 100 ml with distilled water</a:t>
            </a:r>
            <a:r>
              <a:rPr lang="en-US" dirty="0" smtClean="0"/>
              <a:t>.</a:t>
            </a:r>
            <a:endParaRPr lang="tr-TR" dirty="0" smtClean="0"/>
          </a:p>
          <a:p>
            <a:r>
              <a:rPr lang="en-US" dirty="0" smtClean="0"/>
              <a:t>A </a:t>
            </a:r>
            <a:r>
              <a:rPr lang="en-US" dirty="0"/>
              <a:t>liquid material </a:t>
            </a:r>
            <a:r>
              <a:rPr lang="en-US" dirty="0" smtClean="0"/>
              <a:t>by </a:t>
            </a:r>
            <a:r>
              <a:rPr lang="en-US" dirty="0"/>
              <a:t>weight of </a:t>
            </a:r>
            <a:r>
              <a:rPr lang="en-US" dirty="0" smtClean="0"/>
              <a:t>percent </a:t>
            </a:r>
            <a:r>
              <a:rPr lang="en-US" dirty="0"/>
              <a:t>solution is prepared by diluting to obtain the desired percent.</a:t>
            </a:r>
            <a:endParaRPr lang="tr-TR" dirty="0"/>
          </a:p>
        </p:txBody>
      </p:sp>
    </p:spTree>
    <p:extLst>
      <p:ext uri="{BB962C8B-B14F-4D97-AF65-F5344CB8AC3E}">
        <p14:creationId xmlns:p14="http://schemas.microsoft.com/office/powerpoint/2010/main" val="93619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en-US" dirty="0"/>
              <a:t>T</a:t>
            </a:r>
            <a:r>
              <a:rPr lang="en-US" dirty="0" smtClean="0"/>
              <a:t>he </a:t>
            </a:r>
            <a:r>
              <a:rPr lang="en-US" dirty="0"/>
              <a:t>following equation is used to prepare more dilute solutions by moving from concentrated solutions</a:t>
            </a:r>
            <a:r>
              <a:rPr lang="en-US" dirty="0" smtClean="0"/>
              <a:t>:</a:t>
            </a:r>
            <a:r>
              <a:rPr lang="tr-TR" dirty="0" smtClean="0"/>
              <a:t> </a:t>
            </a:r>
          </a:p>
          <a:p>
            <a:pPr marL="0" indent="0">
              <a:buNone/>
            </a:pPr>
            <a:r>
              <a:rPr lang="tr-TR" dirty="0"/>
              <a:t>	</a:t>
            </a:r>
            <a:r>
              <a:rPr lang="tr-TR" dirty="0" smtClean="0"/>
              <a:t>	</a:t>
            </a:r>
            <a:r>
              <a:rPr lang="en-US" dirty="0"/>
              <a:t>V1  x  C1  = V2  x  </a:t>
            </a:r>
            <a:r>
              <a:rPr lang="en-US" dirty="0" smtClean="0"/>
              <a:t>C2</a:t>
            </a:r>
            <a:endParaRPr lang="tr-TR" dirty="0"/>
          </a:p>
          <a:p>
            <a:r>
              <a:rPr lang="en-US" dirty="0"/>
              <a:t>For example: Prepare 5% 20 mL HCI using 50% HCI</a:t>
            </a:r>
            <a:r>
              <a:rPr lang="en-US" dirty="0" smtClean="0"/>
              <a:t>?</a:t>
            </a:r>
            <a:endParaRPr lang="tr-TR" dirty="0" smtClean="0"/>
          </a:p>
          <a:p>
            <a:r>
              <a:rPr lang="tr-TR" dirty="0" err="1"/>
              <a:t>A</a:t>
            </a:r>
            <a:r>
              <a:rPr lang="tr-TR" dirty="0" err="1" smtClean="0"/>
              <a:t>nswer</a:t>
            </a:r>
            <a:r>
              <a:rPr lang="en-US" dirty="0" smtClean="0"/>
              <a:t>: </a:t>
            </a:r>
            <a:r>
              <a:rPr lang="en-US" dirty="0"/>
              <a:t>50% x V1 = 20 x 5% V1 = 2 mL</a:t>
            </a:r>
          </a:p>
          <a:p>
            <a:pPr marL="0" indent="0">
              <a:buNone/>
            </a:pPr>
            <a:r>
              <a:rPr lang="en-US" dirty="0"/>
              <a:t>Take 2 mL of 50% HCI solution </a:t>
            </a:r>
            <a:r>
              <a:rPr lang="en-US" dirty="0" smtClean="0"/>
              <a:t>and</a:t>
            </a:r>
            <a:r>
              <a:rPr lang="tr-TR" dirty="0" smtClean="0"/>
              <a:t> </a:t>
            </a:r>
            <a:r>
              <a:rPr lang="tr-TR" dirty="0"/>
              <a:t>d</a:t>
            </a:r>
            <a:r>
              <a:rPr lang="en-US" dirty="0" err="1" smtClean="0"/>
              <a:t>ilute</a:t>
            </a:r>
            <a:r>
              <a:rPr lang="en-US" dirty="0" smtClean="0"/>
              <a:t> to </a:t>
            </a:r>
            <a:r>
              <a:rPr lang="en-US" dirty="0"/>
              <a:t>20 mL with distilled water.</a:t>
            </a:r>
            <a:endParaRPr lang="tr-TR" dirty="0"/>
          </a:p>
        </p:txBody>
      </p:sp>
    </p:spTree>
    <p:extLst>
      <p:ext uri="{BB962C8B-B14F-4D97-AF65-F5344CB8AC3E}">
        <p14:creationId xmlns:p14="http://schemas.microsoft.com/office/powerpoint/2010/main" val="93619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Percent</a:t>
            </a:r>
            <a:r>
              <a:rPr lang="tr-TR" dirty="0"/>
              <a:t> mg (mg</a:t>
            </a:r>
            <a:r>
              <a:rPr lang="tr-TR" dirty="0" smtClean="0"/>
              <a:t>): </a:t>
            </a:r>
            <a:r>
              <a:rPr lang="en-US" dirty="0"/>
              <a:t>refers to the weight of the solute in mg in 100 ml of </a:t>
            </a:r>
            <a:r>
              <a:rPr lang="en-US" dirty="0" smtClean="0"/>
              <a:t>solution</a:t>
            </a:r>
            <a:r>
              <a:rPr lang="tr-TR" dirty="0" smtClean="0"/>
              <a:t>. </a:t>
            </a:r>
            <a:r>
              <a:rPr lang="en-US" dirty="0" smtClean="0"/>
              <a:t>Clinical </a:t>
            </a:r>
            <a:r>
              <a:rPr lang="en-US" dirty="0"/>
              <a:t>laboratory results are often expressed in </a:t>
            </a:r>
            <a:r>
              <a:rPr lang="en-US" dirty="0" smtClean="0"/>
              <a:t>mg</a:t>
            </a:r>
            <a:r>
              <a:rPr lang="tr-TR" dirty="0" smtClean="0"/>
              <a:t>.</a:t>
            </a:r>
          </a:p>
          <a:p>
            <a:r>
              <a:rPr lang="en-US" dirty="0"/>
              <a:t>For example, 80 mg blood glucose means 80 mg glucose per 100 ml of blood.</a:t>
            </a:r>
            <a:endParaRPr lang="tr-TR" dirty="0"/>
          </a:p>
        </p:txBody>
      </p:sp>
    </p:spTree>
    <p:extLst>
      <p:ext uri="{BB962C8B-B14F-4D97-AF65-F5344CB8AC3E}">
        <p14:creationId xmlns:p14="http://schemas.microsoft.com/office/powerpoint/2010/main" val="93619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r>
              <a:rPr lang="en-US" sz="2800" dirty="0"/>
              <a:t>Some electrolytes are given in </a:t>
            </a:r>
            <a:r>
              <a:rPr lang="en-US" sz="2800" dirty="0" err="1"/>
              <a:t>mEq</a:t>
            </a:r>
            <a:r>
              <a:rPr lang="en-US" sz="2800" dirty="0"/>
              <a:t> / L instead of mg in the clinic. The following equation is used for the required transformation</a:t>
            </a:r>
            <a:r>
              <a:rPr lang="en-US" sz="2800" dirty="0" smtClean="0"/>
              <a:t>:</a:t>
            </a:r>
            <a:r>
              <a:rPr lang="tr-TR" sz="2800" dirty="0" smtClean="0"/>
              <a:t> </a:t>
            </a:r>
          </a:p>
          <a:p>
            <a:pPr marL="0" indent="0">
              <a:buNone/>
            </a:pPr>
            <a:r>
              <a:rPr lang="tr-TR" sz="2800" dirty="0" smtClean="0"/>
              <a:t>   </a:t>
            </a:r>
            <a:r>
              <a:rPr lang="en-US" sz="2800" dirty="0" smtClean="0"/>
              <a:t>(</a:t>
            </a:r>
            <a:r>
              <a:rPr lang="en-US" sz="2800" dirty="0"/>
              <a:t>mg concentration x 10 x valence) \ atomic weight</a:t>
            </a:r>
          </a:p>
          <a:p>
            <a:pPr marL="0" indent="0">
              <a:buNone/>
            </a:pPr>
            <a:r>
              <a:rPr lang="en-US" sz="2800" dirty="0"/>
              <a:t>                    = </a:t>
            </a:r>
            <a:r>
              <a:rPr lang="en-US" sz="2800" dirty="0" err="1"/>
              <a:t>mEq</a:t>
            </a:r>
            <a:r>
              <a:rPr lang="en-US" sz="2800" dirty="0"/>
              <a:t> / L</a:t>
            </a:r>
            <a:endParaRPr lang="tr-TR" sz="2800" dirty="0"/>
          </a:p>
        </p:txBody>
      </p:sp>
    </p:spTree>
    <p:extLst>
      <p:ext uri="{BB962C8B-B14F-4D97-AF65-F5344CB8AC3E}">
        <p14:creationId xmlns:p14="http://schemas.microsoft.com/office/powerpoint/2010/main" val="9361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Analysis </a:t>
            </a:r>
            <a:r>
              <a:rPr lang="tr-TR" dirty="0" err="1"/>
              <a:t>Methods</a:t>
            </a:r>
            <a:endParaRPr lang="tr-TR" dirty="0"/>
          </a:p>
        </p:txBody>
      </p:sp>
      <p:sp>
        <p:nvSpPr>
          <p:cNvPr id="3" name="İçerik Yer Tutucusu 2"/>
          <p:cNvSpPr>
            <a:spLocks noGrp="1"/>
          </p:cNvSpPr>
          <p:nvPr>
            <p:ph idx="1"/>
          </p:nvPr>
        </p:nvSpPr>
        <p:spPr/>
        <p:txBody>
          <a:bodyPr/>
          <a:lstStyle/>
          <a:p>
            <a:r>
              <a:rPr lang="tr-TR" dirty="0" err="1" smtClean="0"/>
              <a:t>Qualitative</a:t>
            </a:r>
            <a:r>
              <a:rPr lang="tr-TR" dirty="0" smtClean="0"/>
              <a:t> </a:t>
            </a:r>
            <a:r>
              <a:rPr lang="tr-TR" dirty="0" err="1"/>
              <a:t>analyzes</a:t>
            </a:r>
            <a:r>
              <a:rPr lang="tr-TR" dirty="0"/>
              <a:t>: </a:t>
            </a:r>
            <a:r>
              <a:rPr lang="tr-TR" dirty="0" err="1"/>
              <a:t>analysis</a:t>
            </a:r>
            <a:r>
              <a:rPr lang="tr-TR" dirty="0"/>
              <a:t> </a:t>
            </a:r>
            <a:r>
              <a:rPr lang="tr-TR" dirty="0" err="1"/>
              <a:t>to</a:t>
            </a:r>
            <a:r>
              <a:rPr lang="tr-TR" dirty="0"/>
              <a:t> </a:t>
            </a:r>
            <a:r>
              <a:rPr lang="tr-TR" dirty="0" err="1"/>
              <a:t>measure</a:t>
            </a:r>
            <a:r>
              <a:rPr lang="tr-TR" dirty="0"/>
              <a:t> </a:t>
            </a:r>
            <a:r>
              <a:rPr lang="tr-TR" dirty="0" err="1"/>
              <a:t>quantities</a:t>
            </a:r>
            <a:r>
              <a:rPr lang="tr-TR" dirty="0"/>
              <a:t> of </a:t>
            </a:r>
            <a:r>
              <a:rPr lang="tr-TR" dirty="0" err="1"/>
              <a:t>substances</a:t>
            </a:r>
            <a:r>
              <a:rPr lang="tr-TR" dirty="0"/>
              <a:t> in a </a:t>
            </a:r>
            <a:r>
              <a:rPr lang="tr-TR" dirty="0" err="1" smtClean="0"/>
              <a:t>mixture</a:t>
            </a:r>
            <a:r>
              <a:rPr lang="tr-TR" dirty="0" smtClean="0"/>
              <a:t>. </a:t>
            </a:r>
          </a:p>
          <a:p>
            <a:r>
              <a:rPr lang="en-US" dirty="0" err="1"/>
              <a:t>Gravimetry</a:t>
            </a:r>
            <a:r>
              <a:rPr lang="en-US" dirty="0"/>
              <a:t>, </a:t>
            </a:r>
            <a:r>
              <a:rPr lang="en-US" dirty="0" err="1"/>
              <a:t>volumetry</a:t>
            </a:r>
            <a:r>
              <a:rPr lang="en-US" dirty="0"/>
              <a:t>, spectroscopic methods are examples</a:t>
            </a:r>
            <a:r>
              <a:rPr lang="en-US" dirty="0" smtClean="0"/>
              <a:t>.</a:t>
            </a:r>
            <a:endParaRPr lang="tr-TR" dirty="0" smtClean="0"/>
          </a:p>
          <a:p>
            <a:r>
              <a:rPr lang="en-US" dirty="0"/>
              <a:t>The blood sugar </a:t>
            </a:r>
            <a:r>
              <a:rPr lang="en-US" dirty="0" smtClean="0"/>
              <a:t>test</a:t>
            </a:r>
            <a:r>
              <a:rPr lang="tr-TR" dirty="0"/>
              <a:t>, </a:t>
            </a:r>
            <a:r>
              <a:rPr lang="tr-TR" dirty="0" err="1"/>
              <a:t>biuret</a:t>
            </a:r>
            <a:r>
              <a:rPr lang="tr-TR" dirty="0"/>
              <a:t> </a:t>
            </a:r>
            <a:r>
              <a:rPr lang="tr-TR" dirty="0" err="1" smtClean="0"/>
              <a:t>experiment</a:t>
            </a:r>
            <a:r>
              <a:rPr lang="en-US" dirty="0" smtClean="0"/>
              <a:t> </a:t>
            </a:r>
            <a:r>
              <a:rPr lang="en-US" dirty="0"/>
              <a:t>we used in the biochemistry laboratory can be given </a:t>
            </a:r>
            <a:r>
              <a:rPr lang="en-US" dirty="0" smtClean="0"/>
              <a:t>as example.</a:t>
            </a:r>
            <a:endParaRPr lang="tr-TR" dirty="0" smtClean="0"/>
          </a:p>
        </p:txBody>
      </p:sp>
    </p:spTree>
    <p:extLst>
      <p:ext uri="{BB962C8B-B14F-4D97-AF65-F5344CB8AC3E}">
        <p14:creationId xmlns:p14="http://schemas.microsoft.com/office/powerpoint/2010/main" val="93619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Analysis </a:t>
            </a:r>
            <a:r>
              <a:rPr lang="tr-TR" dirty="0" err="1"/>
              <a:t>Methods</a:t>
            </a:r>
            <a:endParaRPr lang="tr-TR" dirty="0"/>
          </a:p>
        </p:txBody>
      </p:sp>
      <p:sp>
        <p:nvSpPr>
          <p:cNvPr id="3" name="İçerik Yer Tutucusu 2"/>
          <p:cNvSpPr>
            <a:spLocks noGrp="1"/>
          </p:cNvSpPr>
          <p:nvPr>
            <p:ph idx="1"/>
          </p:nvPr>
        </p:nvSpPr>
        <p:spPr/>
        <p:txBody>
          <a:bodyPr/>
          <a:lstStyle/>
          <a:p>
            <a:r>
              <a:rPr lang="en-US" dirty="0"/>
              <a:t>Qualitative analysis: analysis is an analysis to understand what is happening in the mix</a:t>
            </a:r>
            <a:r>
              <a:rPr lang="en-US" dirty="0" smtClean="0"/>
              <a:t>.</a:t>
            </a:r>
            <a:endParaRPr lang="tr-TR" dirty="0" smtClean="0"/>
          </a:p>
          <a:p>
            <a:r>
              <a:rPr lang="en-US" dirty="0" err="1"/>
              <a:t>Cation</a:t>
            </a:r>
            <a:r>
              <a:rPr lang="en-US" dirty="0"/>
              <a:t> and anion analyzes </a:t>
            </a:r>
            <a:r>
              <a:rPr lang="en-US" dirty="0" smtClean="0"/>
              <a:t>and mass spectrophotometers are the example</a:t>
            </a:r>
            <a:r>
              <a:rPr lang="tr-TR" dirty="0" smtClean="0"/>
              <a:t>s </a:t>
            </a:r>
            <a:r>
              <a:rPr lang="tr-TR" dirty="0" err="1" smtClean="0"/>
              <a:t>for</a:t>
            </a:r>
            <a:r>
              <a:rPr lang="tr-TR" dirty="0" smtClean="0"/>
              <a:t> </a:t>
            </a:r>
            <a:r>
              <a:rPr lang="tr-TR" dirty="0" err="1" smtClean="0"/>
              <a:t>qulitative</a:t>
            </a:r>
            <a:r>
              <a:rPr lang="tr-TR" dirty="0" smtClean="0"/>
              <a:t> </a:t>
            </a:r>
            <a:r>
              <a:rPr lang="tr-TR" dirty="0" err="1" smtClean="0"/>
              <a:t>analysis</a:t>
            </a:r>
            <a:r>
              <a:rPr lang="tr-TR" dirty="0" smtClean="0"/>
              <a:t>.</a:t>
            </a:r>
          </a:p>
          <a:p>
            <a:r>
              <a:rPr lang="en-US" dirty="0"/>
              <a:t>Protein screening </a:t>
            </a:r>
            <a:r>
              <a:rPr lang="en-US" dirty="0" smtClean="0"/>
              <a:t>in</a:t>
            </a:r>
            <a:r>
              <a:rPr lang="tr-TR" dirty="0" smtClean="0"/>
              <a:t> </a:t>
            </a:r>
            <a:r>
              <a:rPr lang="tr-TR" dirty="0" err="1" smtClean="0"/>
              <a:t>urine</a:t>
            </a:r>
            <a:r>
              <a:rPr lang="tr-TR" dirty="0" smtClean="0"/>
              <a:t>, </a:t>
            </a:r>
            <a:r>
              <a:rPr lang="en-US" dirty="0" err="1" smtClean="0"/>
              <a:t>Nylander</a:t>
            </a:r>
            <a:r>
              <a:rPr lang="en-US" dirty="0" smtClean="0"/>
              <a:t> </a:t>
            </a:r>
            <a:r>
              <a:rPr lang="en-US" dirty="0"/>
              <a:t>experiment, Moore experiment can be given </a:t>
            </a:r>
            <a:r>
              <a:rPr lang="en-US" dirty="0" smtClean="0"/>
              <a:t>as example</a:t>
            </a:r>
            <a:r>
              <a:rPr lang="tr-TR" dirty="0" smtClean="0"/>
              <a:t>s</a:t>
            </a:r>
            <a:r>
              <a:rPr lang="en-US" dirty="0" smtClean="0"/>
              <a:t>.</a:t>
            </a:r>
            <a:endParaRPr lang="tr-TR" dirty="0"/>
          </a:p>
        </p:txBody>
      </p:sp>
    </p:spTree>
    <p:extLst>
      <p:ext uri="{BB962C8B-B14F-4D97-AF65-F5344CB8AC3E}">
        <p14:creationId xmlns:p14="http://schemas.microsoft.com/office/powerpoint/2010/main" val="93619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err="1" smtClean="0"/>
              <a:t>References</a:t>
            </a:r>
            <a:r>
              <a:rPr lang="tr-TR" dirty="0" smtClean="0"/>
              <a:t> </a:t>
            </a:r>
            <a:endParaRPr lang="tr-TR" dirty="0"/>
          </a:p>
        </p:txBody>
      </p:sp>
      <p:sp>
        <p:nvSpPr>
          <p:cNvPr id="3" name="İçerik Yer Tutucusu 2"/>
          <p:cNvSpPr>
            <a:spLocks noGrp="1"/>
          </p:cNvSpPr>
          <p:nvPr>
            <p:ph idx="1"/>
          </p:nvPr>
        </p:nvSpPr>
        <p:spPr/>
        <p:txBody>
          <a:bodyPr/>
          <a:lstStyle/>
          <a:p>
            <a:r>
              <a:rPr lang="tr-TR" sz="2400" dirty="0">
                <a:latin typeface="Times New Roman" pitchFamily="18" charset="0"/>
                <a:cs typeface="Times New Roman" pitchFamily="18" charset="0"/>
              </a:rPr>
              <a:t>Biyokimya pratik föyü,2004.</a:t>
            </a:r>
          </a:p>
          <a:p>
            <a:r>
              <a:rPr lang="tr-TR" sz="2400" dirty="0" err="1">
                <a:latin typeface="Times New Roman" pitchFamily="18" charset="0"/>
                <a:cs typeface="Times New Roman" pitchFamily="18" charset="0"/>
              </a:rPr>
              <a:t>Tietz</a:t>
            </a:r>
            <a:r>
              <a:rPr lang="tr-TR" sz="2400" dirty="0">
                <a:latin typeface="Times New Roman" pitchFamily="18" charset="0"/>
                <a:cs typeface="Times New Roman" pitchFamily="18" charset="0"/>
              </a:rPr>
              <a:t>, Klinik Kimyada Temel İlkeler, </a:t>
            </a:r>
            <a:r>
              <a:rPr lang="tr-TR" sz="2400" dirty="0" err="1">
                <a:latin typeface="Times New Roman" pitchFamily="18" charset="0"/>
                <a:cs typeface="Times New Roman" pitchFamily="18" charset="0"/>
              </a:rPr>
              <a:t>Burtis</a:t>
            </a:r>
            <a:r>
              <a:rPr lang="tr-TR" sz="2400" dirty="0">
                <a:latin typeface="Times New Roman" pitchFamily="18" charset="0"/>
                <a:cs typeface="Times New Roman" pitchFamily="18" charset="0"/>
              </a:rPr>
              <a:t> CA, </a:t>
            </a:r>
            <a:r>
              <a:rPr lang="tr-TR" sz="2400" dirty="0" err="1">
                <a:latin typeface="Times New Roman" pitchFamily="18" charset="0"/>
                <a:cs typeface="Times New Roman" pitchFamily="18" charset="0"/>
              </a:rPr>
              <a:t>Ashwood</a:t>
            </a:r>
            <a:r>
              <a:rPr lang="tr-TR" sz="2400" dirty="0">
                <a:latin typeface="Times New Roman" pitchFamily="18" charset="0"/>
                <a:cs typeface="Times New Roman" pitchFamily="18" charset="0"/>
              </a:rPr>
              <a:t> ER, 5. baskıdan çeviri, Çeviren Prof. Dr. Diler Aslan, 2005, </a:t>
            </a:r>
            <a:r>
              <a:rPr lang="tr-TR" sz="2400" dirty="0" err="1">
                <a:latin typeface="Times New Roman" pitchFamily="18" charset="0"/>
                <a:cs typeface="Times New Roman" pitchFamily="18" charset="0"/>
              </a:rPr>
              <a:t>Palme</a:t>
            </a:r>
            <a:r>
              <a:rPr lang="tr-TR" sz="2400" dirty="0">
                <a:latin typeface="Times New Roman" pitchFamily="18" charset="0"/>
                <a:cs typeface="Times New Roman" pitchFamily="18" charset="0"/>
              </a:rPr>
              <a:t> Yayıncılık.</a:t>
            </a:r>
          </a:p>
          <a:p>
            <a:pPr marL="0" indent="0">
              <a:buNone/>
            </a:pPr>
            <a:endParaRPr lang="tr-TR" dirty="0"/>
          </a:p>
        </p:txBody>
      </p:sp>
    </p:spTree>
    <p:extLst>
      <p:ext uri="{BB962C8B-B14F-4D97-AF65-F5344CB8AC3E}">
        <p14:creationId xmlns:p14="http://schemas.microsoft.com/office/powerpoint/2010/main" val="9361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Clinical</a:t>
            </a:r>
            <a:r>
              <a:rPr lang="tr-TR" dirty="0" smtClean="0"/>
              <a:t> Analysis</a:t>
            </a:r>
            <a:endParaRPr lang="tr-TR" dirty="0"/>
          </a:p>
        </p:txBody>
      </p:sp>
      <p:sp>
        <p:nvSpPr>
          <p:cNvPr id="3" name="İçerik Yer Tutucusu 2"/>
          <p:cNvSpPr>
            <a:spLocks noGrp="1"/>
          </p:cNvSpPr>
          <p:nvPr>
            <p:ph idx="1"/>
          </p:nvPr>
        </p:nvSpPr>
        <p:spPr/>
        <p:txBody>
          <a:bodyPr>
            <a:normAutofit/>
          </a:bodyPr>
          <a:lstStyle/>
          <a:p>
            <a:r>
              <a:rPr lang="en-US" sz="2400" dirty="0" smtClean="0"/>
              <a:t>Clinical analysis includes qualitative and quantitative analysis of various biological materials in order to benefit from the diagnosis of diseases</a:t>
            </a:r>
            <a:r>
              <a:rPr lang="tr-TR" sz="2400" dirty="0" smtClean="0"/>
              <a:t>.</a:t>
            </a:r>
          </a:p>
          <a:p>
            <a:r>
              <a:rPr lang="en-US" sz="2400" dirty="0" smtClean="0"/>
              <a:t>For this purpose, blood, urine, spinal fluid and, less frequently, stomach, duodenum and intestinal fluids and amniotic fluid, saliva, sweat etc. are used as an example and the results of the analysis are referred as laboratory findings</a:t>
            </a:r>
            <a:r>
              <a:rPr lang="tr-TR" sz="2400" dirty="0" smtClean="0"/>
              <a:t>.</a:t>
            </a:r>
            <a:endParaRPr lang="tr-TR" sz="2400" dirty="0"/>
          </a:p>
        </p:txBody>
      </p:sp>
    </p:spTree>
    <p:extLst>
      <p:ext uri="{BB962C8B-B14F-4D97-AF65-F5344CB8AC3E}">
        <p14:creationId xmlns:p14="http://schemas.microsoft.com/office/powerpoint/2010/main" val="2299688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Biological</a:t>
            </a:r>
            <a:r>
              <a:rPr lang="tr-TR" dirty="0" smtClean="0"/>
              <a:t> </a:t>
            </a:r>
            <a:r>
              <a:rPr lang="tr-TR" smtClean="0"/>
              <a:t>material</a:t>
            </a:r>
            <a:endParaRPr lang="tr-TR" dirty="0"/>
          </a:p>
        </p:txBody>
      </p:sp>
      <p:sp>
        <p:nvSpPr>
          <p:cNvPr id="3" name="İçerik Yer Tutucusu 2"/>
          <p:cNvSpPr>
            <a:spLocks noGrp="1"/>
          </p:cNvSpPr>
          <p:nvPr>
            <p:ph idx="1"/>
          </p:nvPr>
        </p:nvSpPr>
        <p:spPr/>
        <p:txBody>
          <a:bodyPr>
            <a:normAutofit lnSpcReduction="10000"/>
          </a:bodyPr>
          <a:lstStyle/>
          <a:p>
            <a:r>
              <a:rPr lang="en-US" b="1" dirty="0" smtClean="0"/>
              <a:t>Serum: </a:t>
            </a:r>
            <a:r>
              <a:rPr lang="en-US" dirty="0" smtClean="0"/>
              <a:t>After the clot formation, the blood is called the remaining fluid.</a:t>
            </a:r>
            <a:endParaRPr lang="tr-TR" dirty="0" smtClean="0"/>
          </a:p>
          <a:p>
            <a:r>
              <a:rPr lang="en-US" b="1" dirty="0" smtClean="0"/>
              <a:t>Plasma: </a:t>
            </a:r>
            <a:r>
              <a:rPr lang="en-US" dirty="0" smtClean="0"/>
              <a:t>After taking the blood in tube </a:t>
            </a:r>
            <a:r>
              <a:rPr lang="en-US" dirty="0"/>
              <a:t>with </a:t>
            </a:r>
            <a:r>
              <a:rPr lang="en-US" dirty="0" smtClean="0"/>
              <a:t>anticoagulant and centrifugation process, </a:t>
            </a:r>
            <a:r>
              <a:rPr lang="en-US" dirty="0"/>
              <a:t>the remaining liquid </a:t>
            </a:r>
            <a:r>
              <a:rPr lang="en-US" dirty="0" smtClean="0"/>
              <a:t>is plasma</a:t>
            </a:r>
            <a:r>
              <a:rPr lang="tr-TR" dirty="0" smtClean="0"/>
              <a:t>.</a:t>
            </a:r>
          </a:p>
          <a:p>
            <a:r>
              <a:rPr lang="tr-TR" b="1" dirty="0" err="1" smtClean="0"/>
              <a:t>Buffy</a:t>
            </a:r>
            <a:r>
              <a:rPr lang="tr-TR" b="1" dirty="0" smtClean="0"/>
              <a:t> </a:t>
            </a:r>
            <a:r>
              <a:rPr lang="tr-TR" b="1" dirty="0" err="1" smtClean="0"/>
              <a:t>coat</a:t>
            </a:r>
            <a:r>
              <a:rPr lang="tr-TR" b="1" dirty="0" smtClean="0"/>
              <a:t> </a:t>
            </a:r>
            <a:r>
              <a:rPr lang="en-US" dirty="0" smtClean="0"/>
              <a:t>is the</a:t>
            </a:r>
            <a:r>
              <a:rPr lang="tr-TR" dirty="0" smtClean="0"/>
              <a:t> </a:t>
            </a:r>
            <a:r>
              <a:rPr lang="tr-TR" dirty="0" err="1" smtClean="0"/>
              <a:t>fraction</a:t>
            </a:r>
            <a:r>
              <a:rPr lang="tr-TR" dirty="0" smtClean="0"/>
              <a:t> </a:t>
            </a:r>
            <a:r>
              <a:rPr lang="en-US" dirty="0" smtClean="0"/>
              <a:t>of an</a:t>
            </a:r>
            <a:r>
              <a:rPr lang="tr-TR" dirty="0" smtClean="0"/>
              <a:t> </a:t>
            </a:r>
            <a:r>
              <a:rPr lang="tr-TR" dirty="0" err="1" smtClean="0"/>
              <a:t>anticoagulated</a:t>
            </a:r>
            <a:r>
              <a:rPr lang="tr-TR" dirty="0" smtClean="0"/>
              <a:t> </a:t>
            </a:r>
            <a:r>
              <a:rPr lang="tr-TR" dirty="0" err="1" smtClean="0"/>
              <a:t>blood</a:t>
            </a:r>
            <a:r>
              <a:rPr lang="tr-TR" dirty="0" smtClean="0"/>
              <a:t> </a:t>
            </a:r>
            <a:r>
              <a:rPr lang="en-US" dirty="0" smtClean="0"/>
              <a:t>sample </a:t>
            </a:r>
            <a:r>
              <a:rPr lang="en-US" dirty="0"/>
              <a:t>that contains most of </a:t>
            </a:r>
            <a:r>
              <a:rPr lang="en-US" dirty="0" smtClean="0"/>
              <a:t>the</a:t>
            </a:r>
            <a:r>
              <a:rPr lang="tr-TR" dirty="0" smtClean="0"/>
              <a:t> </a:t>
            </a:r>
            <a:r>
              <a:rPr lang="tr-TR" dirty="0" err="1" smtClean="0"/>
              <a:t>white</a:t>
            </a:r>
            <a:r>
              <a:rPr lang="tr-TR" dirty="0" smtClean="0"/>
              <a:t> </a:t>
            </a:r>
            <a:r>
              <a:rPr lang="tr-TR" dirty="0" err="1" smtClean="0"/>
              <a:t>blood</a:t>
            </a:r>
            <a:r>
              <a:rPr lang="en-US" dirty="0"/>
              <a:t> </a:t>
            </a:r>
            <a:r>
              <a:rPr lang="tr-TR" dirty="0" err="1" smtClean="0"/>
              <a:t>cells</a:t>
            </a:r>
            <a:r>
              <a:rPr lang="en-US" dirty="0"/>
              <a:t> </a:t>
            </a:r>
            <a:r>
              <a:rPr lang="en-US" dirty="0" smtClean="0"/>
              <a:t>and</a:t>
            </a:r>
            <a:r>
              <a:rPr lang="tr-TR" dirty="0" smtClean="0"/>
              <a:t> </a:t>
            </a:r>
            <a:r>
              <a:rPr lang="tr-TR" dirty="0" err="1" smtClean="0"/>
              <a:t>platelets</a:t>
            </a:r>
            <a:r>
              <a:rPr lang="en-US" dirty="0"/>
              <a:t> </a:t>
            </a:r>
            <a:r>
              <a:rPr lang="en-US" dirty="0" smtClean="0"/>
              <a:t>following</a:t>
            </a:r>
            <a:r>
              <a:rPr lang="tr-TR" dirty="0" smtClean="0"/>
              <a:t> </a:t>
            </a:r>
            <a:r>
              <a:rPr lang="tr-TR" dirty="0" err="1" smtClean="0"/>
              <a:t>density</a:t>
            </a:r>
            <a:r>
              <a:rPr lang="tr-TR" dirty="0" smtClean="0"/>
              <a:t> </a:t>
            </a:r>
            <a:r>
              <a:rPr lang="tr-TR" dirty="0" err="1" smtClean="0"/>
              <a:t>gradient</a:t>
            </a:r>
            <a:r>
              <a:rPr lang="tr-TR" dirty="0" smtClean="0"/>
              <a:t> </a:t>
            </a:r>
            <a:r>
              <a:rPr lang="tr-TR" dirty="0" err="1" smtClean="0"/>
              <a:t>centrifugation</a:t>
            </a:r>
            <a:r>
              <a:rPr lang="tr-TR" dirty="0" smtClean="0"/>
              <a:t> </a:t>
            </a:r>
            <a:r>
              <a:rPr lang="en-US" dirty="0" smtClean="0"/>
              <a:t>of </a:t>
            </a:r>
            <a:r>
              <a:rPr lang="en-US" dirty="0"/>
              <a:t>the blood.</a:t>
            </a:r>
            <a:endParaRPr lang="tr-TR" dirty="0"/>
          </a:p>
        </p:txBody>
      </p:sp>
    </p:spTree>
    <p:extLst>
      <p:ext uri="{BB962C8B-B14F-4D97-AF65-F5344CB8AC3E}">
        <p14:creationId xmlns:p14="http://schemas.microsoft.com/office/powerpoint/2010/main" val="9361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Sample</a:t>
            </a:r>
            <a:r>
              <a:rPr lang="tr-TR" dirty="0" smtClean="0"/>
              <a:t> Collection</a:t>
            </a:r>
            <a:endParaRPr lang="tr-TR" dirty="0"/>
          </a:p>
        </p:txBody>
      </p:sp>
      <p:sp>
        <p:nvSpPr>
          <p:cNvPr id="3" name="İçerik Yer Tutucusu 2"/>
          <p:cNvSpPr>
            <a:spLocks noGrp="1"/>
          </p:cNvSpPr>
          <p:nvPr>
            <p:ph idx="1"/>
          </p:nvPr>
        </p:nvSpPr>
        <p:spPr/>
        <p:txBody>
          <a:bodyPr/>
          <a:lstStyle/>
          <a:p>
            <a:r>
              <a:rPr lang="en-US" dirty="0" smtClean="0"/>
              <a:t>A large number of factors related to the collection of samples can affect the results of the experiments and, indirectly, the validity of the results</a:t>
            </a:r>
            <a:r>
              <a:rPr lang="tr-TR" dirty="0" smtClean="0"/>
              <a:t>.</a:t>
            </a:r>
            <a:endParaRPr lang="tr-TR" dirty="0"/>
          </a:p>
        </p:txBody>
      </p:sp>
    </p:spTree>
    <p:extLst>
      <p:ext uri="{BB962C8B-B14F-4D97-AF65-F5344CB8AC3E}">
        <p14:creationId xmlns:p14="http://schemas.microsoft.com/office/powerpoint/2010/main" val="9361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dirty="0" smtClean="0"/>
              <a:t>1) Points to note before sampling:</a:t>
            </a:r>
            <a:endParaRPr lang="tr-TR" dirty="0"/>
          </a:p>
        </p:txBody>
      </p:sp>
      <p:sp>
        <p:nvSpPr>
          <p:cNvPr id="3" name="İçerik Yer Tutucusu 2"/>
          <p:cNvSpPr>
            <a:spLocks noGrp="1"/>
          </p:cNvSpPr>
          <p:nvPr>
            <p:ph idx="1"/>
          </p:nvPr>
        </p:nvSpPr>
        <p:spPr/>
        <p:txBody>
          <a:bodyPr>
            <a:normAutofit fontScale="92500" lnSpcReduction="10000"/>
          </a:bodyPr>
          <a:lstStyle/>
          <a:p>
            <a:r>
              <a:rPr lang="en-US" sz="3000" dirty="0" smtClean="0"/>
              <a:t>Nutritional way,</a:t>
            </a:r>
          </a:p>
          <a:p>
            <a:r>
              <a:rPr lang="en-US" sz="3000" dirty="0" smtClean="0"/>
              <a:t>The condition of the disease and the medicines it takes in the disease,</a:t>
            </a:r>
          </a:p>
          <a:p>
            <a:r>
              <a:rPr lang="en-US" sz="3000" dirty="0" smtClean="0"/>
              <a:t>The severity of muscle exercises,</a:t>
            </a:r>
          </a:p>
          <a:p>
            <a:r>
              <a:rPr lang="en-US" sz="3000" dirty="0" smtClean="0"/>
              <a:t>When the analysis material is received at what time of day,</a:t>
            </a:r>
          </a:p>
          <a:p>
            <a:r>
              <a:rPr lang="en-US" sz="3000" dirty="0" smtClean="0"/>
              <a:t>When the blood is taken, the shape of the patient's posture,</a:t>
            </a:r>
          </a:p>
          <a:p>
            <a:r>
              <a:rPr lang="en-US" sz="3000" dirty="0" smtClean="0"/>
              <a:t>Pregnancy,</a:t>
            </a:r>
          </a:p>
          <a:p>
            <a:r>
              <a:rPr lang="en-US" sz="3000" dirty="0" smtClean="0"/>
              <a:t>Gender and age. </a:t>
            </a:r>
            <a:r>
              <a:rPr lang="tr-TR" dirty="0" smtClean="0"/>
              <a:t>				</a:t>
            </a:r>
            <a:endParaRPr lang="tr-TR" dirty="0"/>
          </a:p>
        </p:txBody>
      </p:sp>
    </p:spTree>
    <p:extLst>
      <p:ext uri="{BB962C8B-B14F-4D97-AF65-F5344CB8AC3E}">
        <p14:creationId xmlns:p14="http://schemas.microsoft.com/office/powerpoint/2010/main" val="9361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en-US" dirty="0" smtClean="0"/>
              <a:t>2) </a:t>
            </a:r>
            <a:r>
              <a:rPr lang="en-US" dirty="0"/>
              <a:t>S</a:t>
            </a:r>
            <a:r>
              <a:rPr lang="en-US" dirty="0" smtClean="0"/>
              <a:t>teps for taking the sample:</a:t>
            </a:r>
            <a:endParaRPr lang="tr-TR" dirty="0"/>
          </a:p>
        </p:txBody>
      </p:sp>
      <p:sp>
        <p:nvSpPr>
          <p:cNvPr id="3" name="İçerik Yer Tutucusu 2"/>
          <p:cNvSpPr>
            <a:spLocks noGrp="1"/>
          </p:cNvSpPr>
          <p:nvPr>
            <p:ph idx="1"/>
          </p:nvPr>
        </p:nvSpPr>
        <p:spPr/>
        <p:txBody>
          <a:bodyPr/>
          <a:lstStyle/>
          <a:p>
            <a:r>
              <a:rPr lang="en-US" dirty="0" smtClean="0"/>
              <a:t>The shape of the patient's stance,</a:t>
            </a:r>
          </a:p>
          <a:p>
            <a:r>
              <a:rPr lang="en-US" dirty="0" smtClean="0"/>
              <a:t>The type of material used to clean the skin,</a:t>
            </a:r>
          </a:p>
          <a:p>
            <a:r>
              <a:rPr lang="en-US" dirty="0" smtClean="0"/>
              <a:t>The choice of appropriate vessel, the possibility of venous occlusion,</a:t>
            </a:r>
          </a:p>
          <a:p>
            <a:r>
              <a:rPr lang="en-US" dirty="0" smtClean="0"/>
              <a:t>No blood hemolysis</a:t>
            </a:r>
          </a:p>
          <a:p>
            <a:pPr marL="0" indent="0">
              <a:buNone/>
            </a:pPr>
            <a:r>
              <a:rPr lang="tr-TR" dirty="0" smtClean="0"/>
              <a:t>	</a:t>
            </a:r>
            <a:r>
              <a:rPr lang="en-US" dirty="0" smtClean="0"/>
              <a:t>are important issues to be aware of when taking blood.</a:t>
            </a:r>
            <a:endParaRPr lang="tr-TR" dirty="0"/>
          </a:p>
        </p:txBody>
      </p:sp>
    </p:spTree>
    <p:extLst>
      <p:ext uri="{BB962C8B-B14F-4D97-AF65-F5344CB8AC3E}">
        <p14:creationId xmlns:p14="http://schemas.microsoft.com/office/powerpoint/2010/main" val="93619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en-US" dirty="0"/>
              <a:t>2) Steps for taking the sample</a:t>
            </a:r>
            <a:r>
              <a:rPr lang="en-US" dirty="0" smtClean="0"/>
              <a:t>:</a:t>
            </a:r>
            <a:endParaRPr lang="tr-TR" dirty="0"/>
          </a:p>
        </p:txBody>
      </p:sp>
      <p:sp>
        <p:nvSpPr>
          <p:cNvPr id="3" name="İçerik Yer Tutucusu 2"/>
          <p:cNvSpPr>
            <a:spLocks noGrp="1"/>
          </p:cNvSpPr>
          <p:nvPr>
            <p:ph idx="1"/>
          </p:nvPr>
        </p:nvSpPr>
        <p:spPr/>
        <p:txBody>
          <a:bodyPr>
            <a:normAutofit lnSpcReduction="10000"/>
          </a:bodyPr>
          <a:lstStyle/>
          <a:p>
            <a:r>
              <a:rPr lang="en-US" sz="2800" dirty="0" smtClean="0"/>
              <a:t>If the blood is taken from the capillary vessels, a capillary tube is taken. If the serum is to be obtained, the blood from the vasculature will be slowly emptied so that no clean hemp is present.</a:t>
            </a:r>
            <a:endParaRPr lang="tr-TR" sz="2800" dirty="0" smtClean="0"/>
          </a:p>
          <a:p>
            <a:r>
              <a:rPr lang="en-US" sz="2800" dirty="0" smtClean="0"/>
              <a:t>For this, the needle is removed from the injector, the blood is emptied without gushing and air leaking. Serum is expected to leave itself.</a:t>
            </a:r>
            <a:endParaRPr lang="tr-TR" sz="2800" dirty="0" smtClean="0"/>
          </a:p>
          <a:p>
            <a:r>
              <a:rPr lang="en-US" sz="2800" dirty="0" smtClean="0"/>
              <a:t>If plasma is to be obtained, the blood is taken on an </a:t>
            </a:r>
            <a:r>
              <a:rPr lang="en-US" sz="2800" dirty="0" err="1" smtClean="0"/>
              <a:t>anticogulant</a:t>
            </a:r>
            <a:r>
              <a:rPr lang="en-US" sz="2800" dirty="0" smtClean="0"/>
              <a:t> (oxalate, EDTA), the tube is rotated very slowly to mix the blood.</a:t>
            </a:r>
            <a:endParaRPr lang="tr-TR" sz="2800" dirty="0"/>
          </a:p>
        </p:txBody>
      </p:sp>
    </p:spTree>
    <p:extLst>
      <p:ext uri="{BB962C8B-B14F-4D97-AF65-F5344CB8AC3E}">
        <p14:creationId xmlns:p14="http://schemas.microsoft.com/office/powerpoint/2010/main" val="9361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Laboratory</a:t>
            </a:r>
            <a:r>
              <a:rPr lang="tr-TR" dirty="0" smtClean="0"/>
              <a:t> Solutions</a:t>
            </a:r>
            <a:endParaRPr lang="tr-TR" dirty="0"/>
          </a:p>
        </p:txBody>
      </p:sp>
      <p:sp>
        <p:nvSpPr>
          <p:cNvPr id="3" name="İçerik Yer Tutucusu 2"/>
          <p:cNvSpPr>
            <a:spLocks noGrp="1"/>
          </p:cNvSpPr>
          <p:nvPr>
            <p:ph idx="1"/>
          </p:nvPr>
        </p:nvSpPr>
        <p:spPr/>
        <p:txBody>
          <a:bodyPr/>
          <a:lstStyle/>
          <a:p>
            <a:r>
              <a:rPr lang="en-US" dirty="0" smtClean="0"/>
              <a:t>The processes performed in the biochemistry laboratories are practiced together.</a:t>
            </a:r>
          </a:p>
          <a:p>
            <a:r>
              <a:rPr lang="en-US" dirty="0" smtClean="0"/>
              <a:t>So we need to prepare the solution, know the solution concentrations and convert them to each other.</a:t>
            </a:r>
            <a:endParaRPr lang="tr-TR" dirty="0"/>
          </a:p>
        </p:txBody>
      </p:sp>
    </p:spTree>
    <p:extLst>
      <p:ext uri="{BB962C8B-B14F-4D97-AF65-F5344CB8AC3E}">
        <p14:creationId xmlns:p14="http://schemas.microsoft.com/office/powerpoint/2010/main" val="93619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dirty="0" smtClean="0"/>
              <a:t>Molar solution: It is a solution containing 1 mole or 1 mole of dissolved substance in liters. </a:t>
            </a:r>
          </a:p>
          <a:p>
            <a:r>
              <a:rPr lang="en-US" dirty="0" smtClean="0"/>
              <a:t>Molarity (M)</a:t>
            </a:r>
            <a:r>
              <a:rPr lang="tr-TR" dirty="0" smtClean="0"/>
              <a:t>,</a:t>
            </a:r>
            <a:r>
              <a:rPr lang="en-US" dirty="0" smtClean="0"/>
              <a:t> the number of moles of dissolved substance in liters of solvent.</a:t>
            </a:r>
            <a:endParaRPr lang="tr-TR" dirty="0" smtClean="0"/>
          </a:p>
          <a:p>
            <a:endParaRPr lang="tr-TR" dirty="0"/>
          </a:p>
          <a:p>
            <a:pPr marL="0" indent="0">
              <a:buNone/>
            </a:pPr>
            <a:r>
              <a:rPr lang="tr-TR" dirty="0" smtClean="0"/>
              <a:t> 		</a:t>
            </a:r>
            <a:r>
              <a:rPr lang="tr-TR" dirty="0" err="1" smtClean="0"/>
              <a:t>mol</a:t>
            </a:r>
            <a:r>
              <a:rPr lang="tr-TR" dirty="0" smtClean="0"/>
              <a:t> \ </a:t>
            </a:r>
            <a:r>
              <a:rPr lang="tr-TR" dirty="0" err="1" smtClean="0"/>
              <a:t>liter</a:t>
            </a:r>
            <a:r>
              <a:rPr lang="tr-TR" dirty="0" smtClean="0"/>
              <a:t> = </a:t>
            </a:r>
            <a:r>
              <a:rPr lang="tr-TR" dirty="0" err="1" smtClean="0"/>
              <a:t>Molarity</a:t>
            </a:r>
            <a:endParaRPr lang="tr-TR" dirty="0"/>
          </a:p>
        </p:txBody>
      </p:sp>
    </p:spTree>
    <p:extLst>
      <p:ext uri="{BB962C8B-B14F-4D97-AF65-F5344CB8AC3E}">
        <p14:creationId xmlns:p14="http://schemas.microsoft.com/office/powerpoint/2010/main" val="936197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TotalTime>
  <Words>804</Words>
  <Application>Microsoft Macintosh PowerPoint</Application>
  <PresentationFormat>On-screen Show (4:3)</PresentationFormat>
  <Paragraphs>61</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Ofis Teması</vt:lpstr>
      <vt:lpstr>Biochemical (Clinical) Analyzes</vt:lpstr>
      <vt:lpstr>Clinical Analysis</vt:lpstr>
      <vt:lpstr>Biological material</vt:lpstr>
      <vt:lpstr>Sample Collection</vt:lpstr>
      <vt:lpstr>1) Points to note before sampling:</vt:lpstr>
      <vt:lpstr>2) Steps for taking the sample:</vt:lpstr>
      <vt:lpstr>2) Steps for taking the sample:</vt:lpstr>
      <vt:lpstr>Laboratory Solutions</vt:lpstr>
      <vt:lpstr>PowerPoint Presentation</vt:lpstr>
      <vt:lpstr>PowerPoint Presentation</vt:lpstr>
      <vt:lpstr>PowerPoint Presentation</vt:lpstr>
      <vt:lpstr>PowerPoint Presentation</vt:lpstr>
      <vt:lpstr>PowerPoint Presentation</vt:lpstr>
      <vt:lpstr>PowerPoint Presentation</vt:lpstr>
      <vt:lpstr>Analysis Methods</vt:lpstr>
      <vt:lpstr>Analysis Methods</vt:lpstr>
      <vt:lpstr>References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Biochemical (Clinical) Analyzes and Examples Used</dc:title>
  <dc:creator>flx</dc:creator>
  <cp:lastModifiedBy>ecem kaya</cp:lastModifiedBy>
  <cp:revision>16</cp:revision>
  <dcterms:created xsi:type="dcterms:W3CDTF">2017-12-19T15:20:05Z</dcterms:created>
  <dcterms:modified xsi:type="dcterms:W3CDTF">2018-01-26T05:49:12Z</dcterms:modified>
</cp:coreProperties>
</file>