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64" r:id="rId4"/>
    <p:sldId id="265" r:id="rId5"/>
    <p:sldId id="266" r:id="rId6"/>
    <p:sldId id="267" r:id="rId7"/>
    <p:sldId id="268" r:id="rId8"/>
    <p:sldId id="269" r:id="rId9"/>
    <p:sldId id="271" r:id="rId10"/>
    <p:sldId id="270" r:id="rId11"/>
    <p:sldId id="272"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4" autoAdjust="0"/>
    <p:restoredTop sz="94624" autoAdjust="0"/>
  </p:normalViewPr>
  <p:slideViewPr>
    <p:cSldViewPr>
      <p:cViewPr varScale="1">
        <p:scale>
          <a:sx n="70" d="100"/>
          <a:sy n="70" d="100"/>
        </p:scale>
        <p:origin x="138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96EFB64B-9B03-4640-8259-DB69CAF2895B}" type="datetimeFigureOut">
              <a:rPr lang="tr-TR" smtClean="0"/>
              <a:pPr/>
              <a:t>30.04.2020</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A9F08A99-4A57-4B26-AA76-A8ADF63B4F67}"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6EFB64B-9B03-4640-8259-DB69CAF2895B}"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9F08A99-4A57-4B26-AA76-A8ADF63B4F67}"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6EFB64B-9B03-4640-8259-DB69CAF2895B}"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9F08A99-4A57-4B26-AA76-A8ADF63B4F67}"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96EFB64B-9B03-4640-8259-DB69CAF2895B}" type="datetimeFigureOut">
              <a:rPr lang="tr-TR" smtClean="0"/>
              <a:pPr/>
              <a:t>30.04.2020</a:t>
            </a:fld>
            <a:endParaRPr lang="tr-TR"/>
          </a:p>
        </p:txBody>
      </p:sp>
      <p:sp>
        <p:nvSpPr>
          <p:cNvPr id="9" name="8 Slayt Numarası Yer Tutucusu"/>
          <p:cNvSpPr>
            <a:spLocks noGrp="1"/>
          </p:cNvSpPr>
          <p:nvPr>
            <p:ph type="sldNum" sz="quarter" idx="15"/>
          </p:nvPr>
        </p:nvSpPr>
        <p:spPr/>
        <p:txBody>
          <a:bodyPr rtlCol="0"/>
          <a:lstStyle/>
          <a:p>
            <a:fld id="{A9F08A99-4A57-4B26-AA76-A8ADF63B4F67}"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96EFB64B-9B03-4640-8259-DB69CAF2895B}" type="datetimeFigureOut">
              <a:rPr lang="tr-TR" smtClean="0"/>
              <a:pPr/>
              <a:t>30.04.2020</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A9F08A99-4A57-4B26-AA76-A8ADF63B4F67}"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96EFB64B-9B03-4640-8259-DB69CAF2895B}"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9F08A99-4A57-4B26-AA76-A8ADF63B4F67}"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96EFB64B-9B03-4640-8259-DB69CAF2895B}" type="datetimeFigureOut">
              <a:rPr lang="tr-TR" smtClean="0"/>
              <a:pPr/>
              <a:t>30.04.2020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9F08A99-4A57-4B26-AA76-A8ADF63B4F67}"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96EFB64B-9B03-4640-8259-DB69CAF2895B}" type="datetimeFigureOut">
              <a:rPr lang="tr-TR" smtClean="0"/>
              <a:pPr/>
              <a:t>30.04.2020</a:t>
            </a:fld>
            <a:endParaRPr lang="tr-TR"/>
          </a:p>
        </p:txBody>
      </p:sp>
      <p:sp>
        <p:nvSpPr>
          <p:cNvPr id="7" name="6 Slayt Numarası Yer Tutucusu"/>
          <p:cNvSpPr>
            <a:spLocks noGrp="1"/>
          </p:cNvSpPr>
          <p:nvPr>
            <p:ph type="sldNum" sz="quarter" idx="11"/>
          </p:nvPr>
        </p:nvSpPr>
        <p:spPr/>
        <p:txBody>
          <a:bodyPr rtlCol="0"/>
          <a:lstStyle/>
          <a:p>
            <a:fld id="{A9F08A99-4A57-4B26-AA76-A8ADF63B4F67}"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6EFB64B-9B03-4640-8259-DB69CAF2895B}" type="datetimeFigureOut">
              <a:rPr lang="tr-TR" smtClean="0"/>
              <a:pPr/>
              <a:t>30.04.2020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9F08A99-4A57-4B26-AA76-A8ADF63B4F67}"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96EFB64B-9B03-4640-8259-DB69CAF2895B}" type="datetimeFigureOut">
              <a:rPr lang="tr-TR" smtClean="0"/>
              <a:pPr/>
              <a:t>30.04.2020</a:t>
            </a:fld>
            <a:endParaRPr lang="tr-TR"/>
          </a:p>
        </p:txBody>
      </p:sp>
      <p:sp>
        <p:nvSpPr>
          <p:cNvPr id="22" name="21 Slayt Numarası Yer Tutucusu"/>
          <p:cNvSpPr>
            <a:spLocks noGrp="1"/>
          </p:cNvSpPr>
          <p:nvPr>
            <p:ph type="sldNum" sz="quarter" idx="15"/>
          </p:nvPr>
        </p:nvSpPr>
        <p:spPr/>
        <p:txBody>
          <a:bodyPr rtlCol="0"/>
          <a:lstStyle/>
          <a:p>
            <a:fld id="{A9F08A99-4A57-4B26-AA76-A8ADF63B4F67}"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96EFB64B-9B03-4640-8259-DB69CAF2895B}" type="datetimeFigureOut">
              <a:rPr lang="tr-TR" smtClean="0"/>
              <a:pPr/>
              <a:t>30.04.2020</a:t>
            </a:fld>
            <a:endParaRPr lang="tr-TR"/>
          </a:p>
        </p:txBody>
      </p:sp>
      <p:sp>
        <p:nvSpPr>
          <p:cNvPr id="18" name="17 Slayt Numarası Yer Tutucusu"/>
          <p:cNvSpPr>
            <a:spLocks noGrp="1"/>
          </p:cNvSpPr>
          <p:nvPr>
            <p:ph type="sldNum" sz="quarter" idx="11"/>
          </p:nvPr>
        </p:nvSpPr>
        <p:spPr/>
        <p:txBody>
          <a:bodyPr rtlCol="0"/>
          <a:lstStyle/>
          <a:p>
            <a:fld id="{A9F08A99-4A57-4B26-AA76-A8ADF63B4F67}"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96EFB64B-9B03-4640-8259-DB69CAF2895B}" type="datetimeFigureOut">
              <a:rPr lang="tr-TR" smtClean="0"/>
              <a:pPr/>
              <a:t>30.04.2020</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9F08A99-4A57-4B26-AA76-A8ADF63B4F67}"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131840" y="3717032"/>
            <a:ext cx="5814392" cy="653458"/>
          </a:xfrm>
        </p:spPr>
        <p:txBody>
          <a:bodyPr>
            <a:normAutofit/>
          </a:bodyPr>
          <a:lstStyle/>
          <a:p>
            <a:r>
              <a:rPr lang="tr-TR" sz="2400" dirty="0" err="1" smtClean="0">
                <a:latin typeface="Times New Roman" pitchFamily="18" charset="0"/>
                <a:cs typeface="Times New Roman" pitchFamily="18" charset="0"/>
              </a:rPr>
              <a:t>Uzm</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Kln</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Psk</a:t>
            </a:r>
            <a:r>
              <a:rPr lang="tr-TR" sz="2400" dirty="0" smtClean="0">
                <a:latin typeface="Times New Roman" pitchFamily="18" charset="0"/>
                <a:cs typeface="Times New Roman" pitchFamily="18" charset="0"/>
              </a:rPr>
              <a:t>.  CENK ADIGÜZEL</a:t>
            </a:r>
            <a:endParaRPr lang="tr-TR" sz="2400" dirty="0">
              <a:latin typeface="Times New Roman" pitchFamily="18" charset="0"/>
              <a:cs typeface="Times New Roman" pitchFamily="18" charset="0"/>
            </a:endParaRPr>
          </a:p>
        </p:txBody>
      </p:sp>
      <p:sp>
        <p:nvSpPr>
          <p:cNvPr id="3" name="2 Alt Başlık"/>
          <p:cNvSpPr>
            <a:spLocks noGrp="1"/>
          </p:cNvSpPr>
          <p:nvPr>
            <p:ph type="subTitle" idx="1"/>
          </p:nvPr>
        </p:nvSpPr>
        <p:spPr/>
        <p:txBody>
          <a:bodyPr/>
          <a:lstStyle/>
          <a:p>
            <a:endParaRPr lang="tr-TR" dirty="0" smtClean="0"/>
          </a:p>
          <a:p>
            <a:endParaRPr lang="tr-TR" dirty="0"/>
          </a:p>
          <a:p>
            <a:endParaRPr lang="tr-TR" dirty="0"/>
          </a:p>
        </p:txBody>
      </p:sp>
      <p:sp>
        <p:nvSpPr>
          <p:cNvPr id="4" name="1 Başlık"/>
          <p:cNvSpPr txBox="1">
            <a:spLocks/>
          </p:cNvSpPr>
          <p:nvPr/>
        </p:nvSpPr>
        <p:spPr>
          <a:xfrm>
            <a:off x="2555776" y="2636912"/>
            <a:ext cx="5814392" cy="653458"/>
          </a:xfrm>
          <a:prstGeom prst="rect">
            <a:avLst/>
          </a:prstGeom>
        </p:spPr>
        <p:txBody>
          <a:bodyPr vert="horz" anchor="b">
            <a:noAutofit/>
          </a:bodyPr>
          <a:lstStyle/>
          <a:p>
            <a:pPr lvl="0">
              <a:spcBef>
                <a:spcPct val="0"/>
              </a:spcBef>
              <a:defRPr/>
            </a:pPr>
            <a:r>
              <a:rPr lang="tr-TR" sz="3600" dirty="0" smtClean="0"/>
              <a:t>Genç Yetişkinlik ve Gelişim Görevleri</a:t>
            </a:r>
            <a:endParaRPr kumimoji="0" lang="tr-TR" sz="3600" b="1" i="0" u="none" strike="noStrike" kern="1200" cap="small" spc="0" normalizeH="0" baseline="0" noProof="0" dirty="0">
              <a:ln>
                <a:noFill/>
              </a:ln>
              <a:solidFill>
                <a:schemeClr val="tx2"/>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marL="457200" indent="-457200">
              <a:buFont typeface="+mj-lt"/>
              <a:buAutoNum type="arabicPeriod"/>
            </a:pPr>
            <a:r>
              <a:rPr lang="tr-TR" dirty="0" smtClean="0"/>
              <a:t>Anne- babayı anlama</a:t>
            </a:r>
          </a:p>
          <a:p>
            <a:pPr marL="457200" indent="-457200">
              <a:buFont typeface="+mj-lt"/>
              <a:buAutoNum type="arabicPeriod"/>
            </a:pPr>
            <a:r>
              <a:rPr lang="tr-TR" dirty="0" smtClean="0"/>
              <a:t>Model alma ve özdeşleşme</a:t>
            </a:r>
          </a:p>
          <a:p>
            <a:pPr marL="457200" indent="-457200">
              <a:buFont typeface="+mj-lt"/>
              <a:buAutoNum type="arabicPeriod"/>
            </a:pPr>
            <a:r>
              <a:rPr lang="tr-TR" dirty="0" smtClean="0"/>
              <a:t>Disiplin</a:t>
            </a:r>
          </a:p>
          <a:p>
            <a:pPr marL="457200" indent="-457200">
              <a:buNone/>
            </a:pPr>
            <a:r>
              <a:rPr lang="tr-TR" dirty="0" smtClean="0"/>
              <a:t>Bu 3 öğenin de ‘ çocukların kişiliğinde’ önemli bir rol oynadığı araştırmalarla ortaya konmuştur.</a:t>
            </a:r>
            <a:endParaRPr lang="tr-TR" smtClean="0"/>
          </a:p>
          <a:p>
            <a:pPr marL="457200" indent="-457200">
              <a:buNone/>
            </a:pP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sz="quarter" idx="1"/>
          </p:nvPr>
        </p:nvSpPr>
        <p:spPr/>
        <p:txBody>
          <a:bodyPr/>
          <a:lstStyle/>
          <a:p>
            <a:r>
              <a:rPr lang="tr-TR" dirty="0" smtClean="0"/>
              <a:t>Onur</a:t>
            </a:r>
            <a:r>
              <a:rPr lang="tr-TR" dirty="0"/>
              <a:t>, B. (</a:t>
            </a:r>
            <a:r>
              <a:rPr lang="tr-TR" dirty="0" smtClean="0"/>
              <a:t>2011). </a:t>
            </a:r>
            <a:r>
              <a:rPr lang="tr-TR" dirty="0"/>
              <a:t>Gelişim Psikolojisi:(Yetişkinlik-Yaşlılık-Ölüm). İmge Kitabevi, </a:t>
            </a:r>
            <a:r>
              <a:rPr lang="tr-TR" dirty="0" smtClean="0"/>
              <a:t>Ankara</a:t>
            </a:r>
          </a:p>
          <a:p>
            <a:r>
              <a:rPr lang="tr-TR" dirty="0" smtClean="0"/>
              <a:t>Duyan, V., Yolcuoğlu, İ.G., Artan, T. (2017). Dünü, Bugünü, Yarınıyla İnsanı Anlamak (İnsan Davranışının Kökenleri ve Sosyal Çevrenin Etkileri). Nar Yayınevi, İstanbul</a:t>
            </a:r>
            <a:endParaRPr lang="tr-TR" dirty="0"/>
          </a:p>
        </p:txBody>
      </p:sp>
    </p:spTree>
    <p:extLst>
      <p:ext uri="{BB962C8B-B14F-4D97-AF65-F5344CB8AC3E}">
        <p14:creationId xmlns:p14="http://schemas.microsoft.com/office/powerpoint/2010/main" val="1883097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Yetişkinlikte gelişim görevleri</a:t>
            </a:r>
            <a:endParaRPr lang="tr-TR" dirty="0"/>
          </a:p>
        </p:txBody>
      </p:sp>
      <p:sp>
        <p:nvSpPr>
          <p:cNvPr id="3" name="2 İçerik Yer Tutucusu"/>
          <p:cNvSpPr>
            <a:spLocks noGrp="1"/>
          </p:cNvSpPr>
          <p:nvPr>
            <p:ph sz="quarter" idx="1"/>
          </p:nvPr>
        </p:nvSpPr>
        <p:spPr/>
        <p:txBody>
          <a:bodyPr/>
          <a:lstStyle/>
          <a:p>
            <a:r>
              <a:rPr lang="tr-TR" dirty="0" smtClean="0"/>
              <a:t>Genç </a:t>
            </a:r>
            <a:r>
              <a:rPr lang="tr-TR" dirty="0" err="1" smtClean="0"/>
              <a:t>Yetişkinlik’te</a:t>
            </a:r>
            <a:r>
              <a:rPr lang="tr-TR" dirty="0" smtClean="0"/>
              <a:t> gelişim görev ve sorumlulukları ; eş seçimi , eşle birlikte yaşamayı öğrenme, bir aile kurma, çocuk yetiştirme , bir evin işlerini yürütme , bir uğraş başlatma , yurttaşlık sorumluluğunu üstlenme  , uygun bir toplumsal gruba katılmadan oluşmaktadır.</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Genç yetişkinlik döneminde aile kurma , eş seçimi, aile yaşam döngüsü</a:t>
            </a:r>
            <a:endParaRPr lang="tr-TR" dirty="0"/>
          </a:p>
        </p:txBody>
      </p:sp>
      <p:sp>
        <p:nvSpPr>
          <p:cNvPr id="3" name="2 İçerik Yer Tutucusu"/>
          <p:cNvSpPr>
            <a:spLocks noGrp="1"/>
          </p:cNvSpPr>
          <p:nvPr>
            <p:ph sz="quarter" idx="1"/>
          </p:nvPr>
        </p:nvSpPr>
        <p:spPr/>
        <p:txBody>
          <a:bodyPr/>
          <a:lstStyle/>
          <a:p>
            <a:pPr>
              <a:buNone/>
            </a:pPr>
            <a:r>
              <a:rPr lang="tr-TR" dirty="0" smtClean="0"/>
              <a:t>Aile ; toplumsal sistemin bir alt sistemi olarak, toplumun devamlılığı ve yeni üyelerin katılması açısından yaşamsal değere sahip kurumdur.</a:t>
            </a:r>
          </a:p>
          <a:p>
            <a:pPr>
              <a:buNone/>
            </a:pPr>
            <a:r>
              <a:rPr lang="tr-TR" dirty="0" smtClean="0"/>
              <a:t>Aile; bireyin ve toplumun gereksinimi olan seks , üreme , korunma  , barınma  , sevme  , sevilme  , sevgiyi paylaşma , bağımlı-bağımsız olma , ait olma , statü edinme , güven , kendini ve ideallerini gerçekleştirme , toplumsal töre ve ideallerin kazanımları , psikolojik ve sosyal gereksinimlerine cevap veren , toplumun devamı açısından yaşamsal bir kurumdur.</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Genç yetişkinlik döneminde aile kurma , eş seçimi, aile yaşam döngüsü</a:t>
            </a:r>
            <a:endParaRPr lang="tr-TR" dirty="0"/>
          </a:p>
        </p:txBody>
      </p:sp>
      <p:sp>
        <p:nvSpPr>
          <p:cNvPr id="3" name="2 İçerik Yer Tutucusu"/>
          <p:cNvSpPr>
            <a:spLocks noGrp="1"/>
          </p:cNvSpPr>
          <p:nvPr>
            <p:ph sz="quarter" idx="1"/>
          </p:nvPr>
        </p:nvSpPr>
        <p:spPr/>
        <p:txBody>
          <a:bodyPr/>
          <a:lstStyle/>
          <a:p>
            <a:r>
              <a:rPr lang="tr-TR" dirty="0" smtClean="0"/>
              <a:t>Tarihin her döneminde ve her toplumda evlilik kurumun ve ailenin temel işlevleri şu noktalarda toplanmıştır;</a:t>
            </a:r>
          </a:p>
          <a:p>
            <a:pPr marL="457200" indent="-457200">
              <a:buFont typeface="+mj-lt"/>
              <a:buAutoNum type="arabicPeriod"/>
            </a:pPr>
            <a:r>
              <a:rPr lang="tr-TR" dirty="0" smtClean="0"/>
              <a:t>Eşlerin neslin devamına ilişkin sorumlulukları yerine getirmeleri</a:t>
            </a:r>
          </a:p>
          <a:p>
            <a:pPr marL="457200" indent="-457200">
              <a:buFont typeface="+mj-lt"/>
              <a:buAutoNum type="arabicPeriod"/>
            </a:pPr>
            <a:r>
              <a:rPr lang="tr-TR" dirty="0" smtClean="0"/>
              <a:t>Bireylerin toplumun devamını sağlayacak şekilde yetiştirilmeleri , ortak toplumsal kurallar ve alışkanlıklar kazanmalarına yardım etmeleri.</a:t>
            </a:r>
          </a:p>
          <a:p>
            <a:pPr marL="457200" indent="-457200">
              <a:buFont typeface="+mj-lt"/>
              <a:buAutoNum type="arabicPeriod"/>
            </a:pPr>
            <a:r>
              <a:rPr lang="tr-TR" dirty="0" smtClean="0"/>
              <a:t>Aile üyelerinin ekonomik , sosyal ve psikolojik ihtiyaçları karşılanmalı.</a:t>
            </a:r>
          </a:p>
          <a:p>
            <a:pPr marL="457200" indent="-457200">
              <a:buFont typeface="+mj-lt"/>
              <a:buAutoNum type="arabicPeriod"/>
            </a:pPr>
            <a:r>
              <a:rPr lang="tr-TR" dirty="0" smtClean="0"/>
              <a:t>Aile üyelerinin cinsiyet rollerinin kazanılması</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Genç yetişkinlik döneminde aile kurma , eş seçimi, aile yaşam döngüsü</a:t>
            </a:r>
            <a:endParaRPr lang="tr-TR" dirty="0"/>
          </a:p>
        </p:txBody>
      </p:sp>
      <p:sp>
        <p:nvSpPr>
          <p:cNvPr id="3" name="2 İçerik Yer Tutucusu"/>
          <p:cNvSpPr>
            <a:spLocks noGrp="1"/>
          </p:cNvSpPr>
          <p:nvPr>
            <p:ph sz="quarter" idx="1"/>
          </p:nvPr>
        </p:nvSpPr>
        <p:spPr/>
        <p:txBody>
          <a:bodyPr/>
          <a:lstStyle/>
          <a:p>
            <a:pPr>
              <a:buNone/>
            </a:pPr>
            <a:r>
              <a:rPr lang="tr-TR" dirty="0" err="1" smtClean="0"/>
              <a:t>Ogburn</a:t>
            </a:r>
            <a:r>
              <a:rPr lang="tr-TR" dirty="0" smtClean="0"/>
              <a:t> </a:t>
            </a:r>
            <a:r>
              <a:rPr lang="tr-TR" dirty="0" smtClean="0"/>
              <a:t>ailenin yedi ‘temel işlevini’ şu şekilde sıralamıştır:</a:t>
            </a:r>
          </a:p>
          <a:p>
            <a:pPr marL="457200" indent="-457200">
              <a:buFont typeface="+mj-lt"/>
              <a:buAutoNum type="arabicPeriod"/>
            </a:pPr>
            <a:r>
              <a:rPr lang="tr-TR" dirty="0" smtClean="0"/>
              <a:t>İnsan neslini sürdürmek.</a:t>
            </a:r>
          </a:p>
          <a:p>
            <a:pPr marL="457200" indent="-457200">
              <a:buFont typeface="+mj-lt"/>
              <a:buAutoNum type="arabicPeriod"/>
            </a:pPr>
            <a:r>
              <a:rPr lang="tr-TR" dirty="0" smtClean="0"/>
              <a:t>Ekonomik ihtiyaçları karşılamak,</a:t>
            </a:r>
          </a:p>
          <a:p>
            <a:pPr marL="457200" indent="-457200">
              <a:buFont typeface="+mj-lt"/>
              <a:buAutoNum type="arabicPeriod"/>
            </a:pPr>
            <a:r>
              <a:rPr lang="tr-TR" dirty="0" smtClean="0"/>
              <a:t>Statü sağlamak</a:t>
            </a:r>
          </a:p>
          <a:p>
            <a:pPr marL="457200" indent="-457200">
              <a:buFont typeface="+mj-lt"/>
              <a:buAutoNum type="arabicPeriod"/>
            </a:pPr>
            <a:r>
              <a:rPr lang="tr-TR" dirty="0" smtClean="0"/>
              <a:t>Çocukların eğitimini planlamak,</a:t>
            </a:r>
          </a:p>
          <a:p>
            <a:pPr marL="457200" indent="-457200">
              <a:buFont typeface="+mj-lt"/>
              <a:buAutoNum type="arabicPeriod"/>
            </a:pPr>
            <a:r>
              <a:rPr lang="tr-TR" dirty="0" smtClean="0"/>
              <a:t>Din eğitimi vermek,</a:t>
            </a:r>
          </a:p>
          <a:p>
            <a:pPr marL="457200" indent="-457200">
              <a:buFont typeface="+mj-lt"/>
              <a:buAutoNum type="arabicPeriod"/>
            </a:pPr>
            <a:r>
              <a:rPr lang="tr-TR" dirty="0" smtClean="0"/>
              <a:t>Boş zaman faaliyetlerini gerçekleştirmek,</a:t>
            </a:r>
          </a:p>
          <a:p>
            <a:pPr marL="457200" indent="-457200">
              <a:buFont typeface="+mj-lt"/>
              <a:buAutoNum type="arabicPeriod"/>
            </a:pPr>
            <a:r>
              <a:rPr lang="tr-TR" dirty="0" smtClean="0"/>
              <a:t>Aile üyelerinin birbirini koruması,</a:t>
            </a:r>
          </a:p>
          <a:p>
            <a:pPr marL="457200" indent="-457200">
              <a:buFont typeface="+mj-lt"/>
              <a:buAutoNum type="arabicPeriod"/>
            </a:pPr>
            <a:r>
              <a:rPr lang="tr-TR" dirty="0" smtClean="0"/>
              <a:t>Karşılıklı sevgi ortamı yaratmak,</a:t>
            </a:r>
          </a:p>
          <a:p>
            <a:pPr marL="457200" indent="-457200">
              <a:buFont typeface="+mj-lt"/>
              <a:buAutoNum type="arabicPeriod"/>
            </a:pPr>
            <a:r>
              <a:rPr lang="tr-TR" dirty="0" smtClean="0"/>
              <a:t>Cinsel doyum sağlamak.</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Ailede sağlıklı yaşam ve uyum</a:t>
            </a:r>
            <a:endParaRPr lang="tr-TR" dirty="0"/>
          </a:p>
        </p:txBody>
      </p:sp>
      <p:sp>
        <p:nvSpPr>
          <p:cNvPr id="3" name="2 İçerik Yer Tutucusu"/>
          <p:cNvSpPr>
            <a:spLocks noGrp="1"/>
          </p:cNvSpPr>
          <p:nvPr>
            <p:ph sz="quarter" idx="1"/>
          </p:nvPr>
        </p:nvSpPr>
        <p:spPr/>
        <p:txBody>
          <a:bodyPr/>
          <a:lstStyle/>
          <a:p>
            <a:r>
              <a:rPr lang="tr-TR" dirty="0" err="1" smtClean="0"/>
              <a:t>WHO’nun</a:t>
            </a:r>
            <a:r>
              <a:rPr lang="tr-TR" dirty="0" smtClean="0"/>
              <a:t> tanımına göre ‘sağlık’ yalnız hastalık ve rahatsızlığın olmayışı değil; bedenen, ruhen ve sosyal yönden tam bir iyilik halidir. </a:t>
            </a:r>
          </a:p>
          <a:p>
            <a:r>
              <a:rPr lang="tr-TR" dirty="0" smtClean="0"/>
              <a:t>Ruhsal yönden sağlıklı olma, ‘bireyin kendi kedisiyle çevresini oluşturan kişiler ve topumla uyumlu ve barış içinde olması, bu denge ve uyumlu halini koruyabilmek için gerekli çabayı sürekli ‘devam ettirmek’ anlamına gelmektedir.</a:t>
            </a:r>
          </a:p>
          <a:p>
            <a:r>
              <a:rPr lang="tr-TR" dirty="0" smtClean="0"/>
              <a:t>Denge ve uyum koşulları değişken olduğu için bireylerin ruh sağlığı da değişkenlik göstermektedir. </a:t>
            </a:r>
          </a:p>
          <a:p>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err="1" smtClean="0"/>
              <a:t>Maslow</a:t>
            </a:r>
            <a:r>
              <a:rPr lang="tr-TR" dirty="0" smtClean="0"/>
              <a:t> ‘kendini gerçekleştiren’ ve ruh sağlığı yerinde olan bireylerin niteliklerini şöyle sıralamıştır:</a:t>
            </a:r>
            <a:endParaRPr lang="tr-TR" dirty="0"/>
          </a:p>
        </p:txBody>
      </p:sp>
      <p:sp>
        <p:nvSpPr>
          <p:cNvPr id="3" name="2 İçerik Yer Tutucusu"/>
          <p:cNvSpPr>
            <a:spLocks noGrp="1"/>
          </p:cNvSpPr>
          <p:nvPr>
            <p:ph sz="quarter" idx="1"/>
          </p:nvPr>
        </p:nvSpPr>
        <p:spPr/>
        <p:txBody>
          <a:bodyPr>
            <a:normAutofit fontScale="77500" lnSpcReduction="20000"/>
          </a:bodyPr>
          <a:lstStyle/>
          <a:p>
            <a:pPr marL="457200" indent="-457200">
              <a:buFont typeface="+mj-lt"/>
              <a:buAutoNum type="arabicPeriod"/>
            </a:pPr>
            <a:r>
              <a:rPr lang="tr-TR" dirty="0" smtClean="0"/>
              <a:t>Gerçeği doğru algılama ve gerçek durumlarla rahat ilişki kurma</a:t>
            </a:r>
          </a:p>
          <a:p>
            <a:pPr marL="457200" indent="-457200">
              <a:buFont typeface="+mj-lt"/>
              <a:buAutoNum type="arabicPeriod"/>
            </a:pPr>
            <a:r>
              <a:rPr lang="tr-TR" dirty="0" smtClean="0"/>
              <a:t>Hem kendini hem de başkalarını, olduğu gibi kabul etme</a:t>
            </a:r>
          </a:p>
          <a:p>
            <a:pPr marL="457200" indent="-457200">
              <a:buFont typeface="+mj-lt"/>
              <a:buAutoNum type="arabicPeriod"/>
            </a:pPr>
            <a:r>
              <a:rPr lang="tr-TR" dirty="0" smtClean="0"/>
              <a:t>Doğal ve şeffaf olma</a:t>
            </a:r>
          </a:p>
          <a:p>
            <a:pPr marL="457200" indent="-457200">
              <a:buFont typeface="+mj-lt"/>
              <a:buAutoNum type="arabicPeriod"/>
            </a:pPr>
            <a:r>
              <a:rPr lang="tr-TR" dirty="0" smtClean="0"/>
              <a:t>Çevreye dönük ve problem çözmeye yönelik olma</a:t>
            </a:r>
          </a:p>
          <a:p>
            <a:pPr marL="457200" indent="-457200">
              <a:buFont typeface="+mj-lt"/>
              <a:buAutoNum type="arabicPeriod"/>
            </a:pPr>
            <a:r>
              <a:rPr lang="tr-TR" dirty="0" smtClean="0"/>
              <a:t>Kendi kendine olma gereksinimi duymak</a:t>
            </a:r>
          </a:p>
          <a:p>
            <a:pPr marL="457200" indent="-457200">
              <a:buFont typeface="+mj-lt"/>
              <a:buAutoNum type="arabicPeriod"/>
            </a:pPr>
            <a:r>
              <a:rPr lang="tr-TR" dirty="0" smtClean="0"/>
              <a:t>Yaşanılan kültürden ve çevreden bağımsız olabilme</a:t>
            </a:r>
          </a:p>
          <a:p>
            <a:pPr marL="457200" indent="-457200">
              <a:buFont typeface="+mj-lt"/>
              <a:buAutoNum type="arabicPeriod"/>
            </a:pPr>
            <a:r>
              <a:rPr lang="tr-TR" dirty="0" smtClean="0"/>
              <a:t>Yaşamın değerini bilerek yaşama</a:t>
            </a:r>
          </a:p>
          <a:p>
            <a:pPr marL="457200" indent="-457200">
              <a:buFont typeface="+mj-lt"/>
              <a:buAutoNum type="arabicPeriod"/>
            </a:pPr>
            <a:r>
              <a:rPr lang="tr-TR" dirty="0" smtClean="0"/>
              <a:t>Doruk yaşantılara geçirme</a:t>
            </a:r>
          </a:p>
          <a:p>
            <a:pPr marL="457200" indent="-457200">
              <a:buFont typeface="+mj-lt"/>
              <a:buAutoNum type="arabicPeriod"/>
            </a:pPr>
            <a:r>
              <a:rPr lang="tr-TR" dirty="0" smtClean="0"/>
              <a:t>İnsanlarla özdeşim ve iyi ilişkiler içinde olmak</a:t>
            </a:r>
          </a:p>
          <a:p>
            <a:pPr marL="457200" indent="-457200">
              <a:buFont typeface="+mj-lt"/>
              <a:buAutoNum type="arabicPeriod"/>
            </a:pPr>
            <a:r>
              <a:rPr lang="tr-TR" dirty="0" smtClean="0"/>
              <a:t>Demokratik bir kişilik yapısına sahip olmak</a:t>
            </a:r>
          </a:p>
          <a:p>
            <a:pPr marL="457200" indent="-457200">
              <a:buFont typeface="+mj-lt"/>
              <a:buAutoNum type="arabicPeriod"/>
            </a:pPr>
            <a:r>
              <a:rPr lang="tr-TR" dirty="0" smtClean="0"/>
              <a:t>‘Amaç ve araç’ ve ‘iyi ile kötü’ arasında ayrım yapabilme</a:t>
            </a:r>
          </a:p>
          <a:p>
            <a:pPr marL="457200" indent="-457200">
              <a:buFont typeface="+mj-lt"/>
              <a:buAutoNum type="arabicPeriod"/>
            </a:pPr>
            <a:r>
              <a:rPr lang="tr-TR" dirty="0" smtClean="0"/>
              <a:t>Saldırgan olmayan ince bir mizah duygusuna sahip olmak</a:t>
            </a:r>
          </a:p>
          <a:p>
            <a:pPr marL="457200" indent="-457200">
              <a:buFont typeface="+mj-lt"/>
              <a:buAutoNum type="arabicPeriod"/>
            </a:pPr>
            <a:r>
              <a:rPr lang="tr-TR" dirty="0" smtClean="0"/>
              <a:t>Yaratıcı olmak</a:t>
            </a:r>
          </a:p>
          <a:p>
            <a:pPr marL="457200" indent="-457200">
              <a:buFont typeface="+mj-lt"/>
              <a:buAutoNum type="arabicPeriod"/>
            </a:pPr>
            <a:r>
              <a:rPr lang="tr-TR" dirty="0" smtClean="0"/>
              <a:t>Kültürlenmeye karşı seçici ve dirençli olmak</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Sağlıklı bireylerin, ruhsal sorunları olsa da ‘dengesi bozuk’ değildir. Ruh sağlığının göstergesi olan ‘tutum ve davranışlar’; kişinin, kendi içinde uyumlu, kaygı,kuruntu ve kuşkulardan uzak olmasıdır. </a:t>
            </a:r>
          </a:p>
          <a:p>
            <a:r>
              <a:rPr lang="tr-TR" dirty="0" smtClean="0"/>
              <a:t>Ruhça sağlıklı bir insanın, yaptığı iş ve mesleği dışında sosyal yaşamda olmalı. Birey sosyal yaşamında eğlendirici, dinlendirici ve geliştirici uğraşlarla ilgilenmelidir. Burada, evlilikte uyum, mutluluk ve huzur konuları gündeme gelmektedir.</a:t>
            </a:r>
          </a:p>
          <a:p>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Anne – Baba ilişkisinin Niteliği ve Çocuğa Etkileri </a:t>
            </a:r>
            <a:endParaRPr lang="tr-TR" dirty="0"/>
          </a:p>
        </p:txBody>
      </p:sp>
      <p:sp>
        <p:nvSpPr>
          <p:cNvPr id="3" name="2 İçerik Yer Tutucusu"/>
          <p:cNvSpPr>
            <a:spLocks noGrp="1"/>
          </p:cNvSpPr>
          <p:nvPr>
            <p:ph sz="quarter" idx="1"/>
          </p:nvPr>
        </p:nvSpPr>
        <p:spPr/>
        <p:txBody>
          <a:bodyPr>
            <a:normAutofit lnSpcReduction="10000"/>
          </a:bodyPr>
          <a:lstStyle/>
          <a:p>
            <a:r>
              <a:rPr lang="tr-TR" dirty="0" smtClean="0"/>
              <a:t>Çocuklar aile üyeleri arasındaki psikolojik etkileşimlerin oluşturduğu dinamik bir sistem içerisinde ve sistemin bir parçası olarak büyür ve gelişirler.</a:t>
            </a:r>
          </a:p>
          <a:p>
            <a:r>
              <a:rPr lang="tr-TR" dirty="0" smtClean="0"/>
              <a:t>Ülkelerin çocuk yetiştirme yöntemleri, ulusal düzeyde kültürler ve alt kültürler düzeyinde aile ilişkileri, bireysel nitelikler ve benzeri farklılıklardan etkilenir.</a:t>
            </a:r>
          </a:p>
          <a:p>
            <a:r>
              <a:rPr lang="tr-TR" dirty="0" smtClean="0"/>
              <a:t>Aile bireylerinin fiziksel özellikleri, ruh sağlıkları, birbirleriyle etkileşimleri, pozitif etkilenmeleri ne kadar sağlıklı ve iyiyse ‘ ailelerin ve toplumun ruh sağlığı da ‘ o derece iyi olur.</a:t>
            </a:r>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Görünüş">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464</TotalTime>
  <Words>689</Words>
  <Application>Microsoft Office PowerPoint</Application>
  <PresentationFormat>Ekran Gösterisi (4:3)</PresentationFormat>
  <Paragraphs>57</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Century Schoolbook</vt:lpstr>
      <vt:lpstr>Times New Roman</vt:lpstr>
      <vt:lpstr>Wingdings</vt:lpstr>
      <vt:lpstr>Wingdings 2</vt:lpstr>
      <vt:lpstr>Cumba</vt:lpstr>
      <vt:lpstr>Uzm. Kln. Psk.  CENK ADIGÜZEL</vt:lpstr>
      <vt:lpstr>Yetişkinlikte gelişim görevleri</vt:lpstr>
      <vt:lpstr>Genç yetişkinlik döneminde aile kurma , eş seçimi, aile yaşam döngüsü</vt:lpstr>
      <vt:lpstr>Genç yetişkinlik döneminde aile kurma , eş seçimi, aile yaşam döngüsü</vt:lpstr>
      <vt:lpstr>Genç yetişkinlik döneminde aile kurma , eş seçimi, aile yaşam döngüsü</vt:lpstr>
      <vt:lpstr>Ailede sağlıklı yaşam ve uyum</vt:lpstr>
      <vt:lpstr>Maslow ‘kendini gerçekleştiren’ ve ruh sağlığı yerinde olan bireylerin niteliklerini şöyle sıralamıştır:</vt:lpstr>
      <vt:lpstr>PowerPoint Sunusu</vt:lpstr>
      <vt:lpstr>Anne – Baba ilişkisinin Niteliği ve Çocuğa Etkileri </vt:lpstr>
      <vt:lpstr>PowerPoint Sunusu</vt:lpstr>
      <vt:lpstr>Kaynakça</vt:lpstr>
    </vt:vector>
  </TitlesOfParts>
  <Company>by olmez</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tugce koksal</dc:creator>
  <cp:lastModifiedBy>Cenk</cp:lastModifiedBy>
  <cp:revision>11</cp:revision>
  <dcterms:created xsi:type="dcterms:W3CDTF">2017-03-02T12:59:01Z</dcterms:created>
  <dcterms:modified xsi:type="dcterms:W3CDTF">2020-04-30T09:46:05Z</dcterms:modified>
</cp:coreProperties>
</file>