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21.12.2018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21.12.2018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3</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smtClean="0">
                <a:latin typeface="Bell MT" pitchFamily="18" charset="0"/>
                <a:cs typeface="Andalus" pitchFamily="18" charset="-78"/>
              </a:rPr>
              <a:t>Büyü, Bilim ve Din</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İki hafta boyunca antropolojiye damga vurmuş Büyü, Bilim ve Din tartışmasına odaklanacağız. Konunun antropolojiye damga vurması, bir yandan, 19. yüzyıl boyunca yazan </a:t>
            </a:r>
            <a:r>
              <a:rPr lang="tr-TR" sz="2400" dirty="0" err="1" smtClean="0">
                <a:latin typeface="Bell MT" pitchFamily="18" charset="0"/>
              </a:rPr>
              <a:t>Frazer</a:t>
            </a:r>
            <a:r>
              <a:rPr lang="tr-TR" sz="2400" dirty="0" smtClean="0">
                <a:latin typeface="Bell MT" pitchFamily="18" charset="0"/>
              </a:rPr>
              <a:t>, </a:t>
            </a:r>
            <a:r>
              <a:rPr lang="tr-TR" sz="2400" dirty="0" err="1" smtClean="0">
                <a:latin typeface="Bell MT" pitchFamily="18" charset="0"/>
              </a:rPr>
              <a:t>Tylor</a:t>
            </a:r>
            <a:r>
              <a:rPr lang="tr-TR" sz="2400" dirty="0" smtClean="0">
                <a:latin typeface="Bell MT" pitchFamily="18" charset="0"/>
              </a:rPr>
              <a:t> ve </a:t>
            </a:r>
            <a:r>
              <a:rPr lang="tr-TR" sz="2400" dirty="0" err="1" smtClean="0">
                <a:latin typeface="Bell MT" pitchFamily="18" charset="0"/>
              </a:rPr>
              <a:t>Spencer</a:t>
            </a:r>
            <a:r>
              <a:rPr lang="tr-TR" sz="2400" dirty="0" smtClean="0">
                <a:latin typeface="Bell MT" pitchFamily="18" charset="0"/>
              </a:rPr>
              <a:t> gibi antropologların ilk antropolojik kuramı onun etrafında kurmuş olmasından ve diğer yandan büyü ve din gibi otantik malzeme sunan fenomenler etrafında bilimin, o zaman için tartışmasız kabul edilen üstünlüğüne meydan okuyan bir </a:t>
            </a:r>
            <a:r>
              <a:rPr lang="tr-TR" sz="2400" dirty="0" err="1" smtClean="0">
                <a:latin typeface="Bell MT" pitchFamily="18" charset="0"/>
              </a:rPr>
              <a:t>disiplinel</a:t>
            </a:r>
            <a:r>
              <a:rPr lang="tr-TR" sz="2400" dirty="0" smtClean="0">
                <a:latin typeface="Bell MT" pitchFamily="18" charset="0"/>
              </a:rPr>
              <a:t> ontolojiye kaynaklık etmesinden gelir.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Malinowski</a:t>
            </a:r>
            <a:r>
              <a:rPr lang="tr-TR" sz="2400" dirty="0" smtClean="0">
                <a:latin typeface="Bell MT" pitchFamily="18" charset="0"/>
              </a:rPr>
              <a:t>,</a:t>
            </a:r>
            <a:r>
              <a:rPr lang="tr-TR" sz="2400" dirty="0" smtClean="0">
                <a:latin typeface="Bell MT" pitchFamily="18" charset="0"/>
              </a:rPr>
              <a:t> büyüyü işlevsel bir anlama ve eyleme biçimi olarak tanımlar. Ona göre, öncelikle, dünya üzerinde doğa olaylarının gözlemine dayanmayan ve gözlemlerinden doğaya ilişkin neden-sonuç ilişkileri üretmeyen bir topluluk yoktur. Bu durum, bilimsel yaklaşımın, mevzunun hafifletilmiş haliyle, “ilkellerde” de bulunduğunu gösterir ona göre. İnsanlar hangi ürünün ne zaman ekileceğini veya hangi suyun kanoları için güvenli olduğunu bilirler. Büyü bu “bilimsel” bilme biçiminin sınırlarının dışına çıkıldığında, sözgelimi balık avlamak için açık denize gidildiğinde, değerli hale gelmektedir. Sonucun garanti altına alınması yani eylemin güvenilir bir çizgi içerisine çekilmesi büyü sayesindedir.</a:t>
            </a:r>
            <a:endParaRPr lang="tr-TR" sz="2400" dirty="0" smtClean="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Malinowski</a:t>
            </a:r>
            <a:r>
              <a:rPr lang="tr-TR" sz="2400" dirty="0" smtClean="0">
                <a:latin typeface="Bell MT" pitchFamily="18" charset="0"/>
              </a:rPr>
              <a:t>, bu görüşü ile “faydacı ilkel” görüşünün tohumlarını atar: Kendi yaşam çevresini, kendi çıkarına göre anlamlandıran “ilkel” görüşü. Sonradan bu görüş </a:t>
            </a:r>
            <a:r>
              <a:rPr lang="tr-TR" sz="2400" dirty="0" err="1" smtClean="0">
                <a:latin typeface="Bell MT" pitchFamily="18" charset="0"/>
              </a:rPr>
              <a:t>Evans</a:t>
            </a:r>
            <a:r>
              <a:rPr lang="tr-TR" sz="2400" dirty="0" smtClean="0">
                <a:latin typeface="Bell MT" pitchFamily="18" charset="0"/>
              </a:rPr>
              <a:t>-</a:t>
            </a:r>
            <a:r>
              <a:rPr lang="tr-TR" sz="2400" dirty="0" err="1" smtClean="0">
                <a:latin typeface="Bell MT" pitchFamily="18" charset="0"/>
              </a:rPr>
              <a:t>Pritchard’ın</a:t>
            </a:r>
            <a:r>
              <a:rPr lang="tr-TR" sz="2400" dirty="0" smtClean="0">
                <a:latin typeface="Bell MT" pitchFamily="18" charset="0"/>
              </a:rPr>
              <a:t> </a:t>
            </a:r>
            <a:r>
              <a:rPr lang="tr-TR" sz="2400" dirty="0" err="1" smtClean="0">
                <a:latin typeface="Bell MT" pitchFamily="18" charset="0"/>
              </a:rPr>
              <a:t>Azande</a:t>
            </a:r>
            <a:r>
              <a:rPr lang="tr-TR" sz="2400" dirty="0" smtClean="0">
                <a:latin typeface="Bell MT" pitchFamily="18" charset="0"/>
              </a:rPr>
              <a:t> </a:t>
            </a:r>
            <a:r>
              <a:rPr lang="tr-TR" sz="2400" dirty="0" err="1" smtClean="0">
                <a:latin typeface="Bell MT" pitchFamily="18" charset="0"/>
              </a:rPr>
              <a:t>etnografisi</a:t>
            </a:r>
            <a:r>
              <a:rPr lang="tr-TR" sz="2400" dirty="0" smtClean="0">
                <a:latin typeface="Bell MT" pitchFamily="18" charset="0"/>
              </a:rPr>
              <a:t> ile tam manasıyla serpilecektir. </a:t>
            </a:r>
            <a:r>
              <a:rPr lang="tr-TR" sz="2400" dirty="0" err="1" smtClean="0">
                <a:latin typeface="Bell MT" pitchFamily="18" charset="0"/>
              </a:rPr>
              <a:t>Azandeler</a:t>
            </a:r>
            <a:r>
              <a:rPr lang="tr-TR" sz="2400" dirty="0" smtClean="0">
                <a:latin typeface="Bell MT" pitchFamily="18" charset="0"/>
              </a:rPr>
              <a:t> başlarına gelen talihsizliği büyü ile açıklar ve onunla büyü vasıtasıyla mücadele eder. Bir kişinin başına gelen talihsizliğin nedenlerini ortaya koymada Batılı zihin, </a:t>
            </a:r>
            <a:r>
              <a:rPr lang="tr-TR" sz="2400" dirty="0" err="1" smtClean="0">
                <a:latin typeface="Bell MT" pitchFamily="18" charset="0"/>
              </a:rPr>
              <a:t>Evans</a:t>
            </a:r>
            <a:r>
              <a:rPr lang="tr-TR" sz="2400" dirty="0" smtClean="0">
                <a:latin typeface="Bell MT" pitchFamily="18" charset="0"/>
              </a:rPr>
              <a:t>-</a:t>
            </a:r>
            <a:r>
              <a:rPr lang="tr-TR" sz="2400" dirty="0" err="1" smtClean="0">
                <a:latin typeface="Bell MT" pitchFamily="18" charset="0"/>
              </a:rPr>
              <a:t>Pritchard’a</a:t>
            </a:r>
            <a:r>
              <a:rPr lang="tr-TR" sz="2400" dirty="0" smtClean="0">
                <a:latin typeface="Bell MT" pitchFamily="18" charset="0"/>
              </a:rPr>
              <a:t> göre mahirken neden özellikle o an o mekanda o belirli kişinin başına o talihsizliğin geldiğini açıklamada suskun kalmaktadır. Oysa </a:t>
            </a:r>
            <a:r>
              <a:rPr lang="tr-TR" sz="2400" dirty="0" err="1" smtClean="0">
                <a:latin typeface="Bell MT" pitchFamily="18" charset="0"/>
              </a:rPr>
              <a:t>Azande</a:t>
            </a:r>
            <a:r>
              <a:rPr lang="tr-TR" sz="2400" dirty="0" smtClean="0">
                <a:latin typeface="Bell MT" pitchFamily="18" charset="0"/>
              </a:rPr>
              <a:t> büyüsü daha bütüncül bir açıklama getirebilmektedir talihsizlik karşısında.</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Sonradan </a:t>
            </a:r>
            <a:r>
              <a:rPr lang="tr-TR" sz="2400" dirty="0" err="1" smtClean="0">
                <a:latin typeface="Bell MT" pitchFamily="18" charset="0"/>
              </a:rPr>
              <a:t>Robin</a:t>
            </a:r>
            <a:r>
              <a:rPr lang="tr-TR" sz="2400" dirty="0" smtClean="0">
                <a:latin typeface="Bell MT" pitchFamily="18" charset="0"/>
              </a:rPr>
              <a:t> </a:t>
            </a:r>
            <a:r>
              <a:rPr lang="tr-TR" sz="2400" dirty="0" err="1" smtClean="0">
                <a:latin typeface="Bell MT" pitchFamily="18" charset="0"/>
              </a:rPr>
              <a:t>Horton</a:t>
            </a:r>
            <a:r>
              <a:rPr lang="tr-TR" sz="2400" dirty="0" smtClean="0">
                <a:latin typeface="Bell MT" pitchFamily="18" charset="0"/>
              </a:rPr>
              <a:t> bu görüşü daha da ileri götürecek ve tüm prosedürleri ile bilimin bir dolu veri ile çok sınırlı bir gerçekliğe açıklama getirebildiğini oysa büyünün fevkalade sınırlı bir veri ile çok geniş bir alana ilişkin açıklama üretebildiğini iddia etmiştir.</a:t>
            </a:r>
          </a:p>
          <a:p>
            <a:r>
              <a:rPr lang="tr-TR" sz="2400" dirty="0" smtClean="0">
                <a:latin typeface="Bell MT" pitchFamily="18" charset="0"/>
              </a:rPr>
              <a:t>Tüm bu tartışma bir yana, 20. yüzyıl antropolojik araştırma geleneği büyü, bilim ve dine dair bir önceki yüzyılın hiyerarşik altlık üstlük ilişkilerini kırmıştır. Bugün hayatın içerisinde olmadık toplumsal alanlarda bunların </a:t>
            </a:r>
            <a:r>
              <a:rPr lang="tr-TR" sz="2400" dirty="0" err="1" smtClean="0">
                <a:latin typeface="Bell MT" pitchFamily="18" charset="0"/>
              </a:rPr>
              <a:t>içiçe</a:t>
            </a:r>
            <a:r>
              <a:rPr lang="tr-TR" sz="2400" dirty="0" smtClean="0">
                <a:latin typeface="Bell MT" pitchFamily="18" charset="0"/>
              </a:rPr>
              <a:t> geçmişliği üzerinde düşünmek antropoloji için olağandır.</a:t>
            </a:r>
            <a:endParaRPr lang="tr-TR" sz="2400" dirty="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err="1" smtClean="0">
                <a:latin typeface="Bell MT" pitchFamily="18" charset="0"/>
              </a:rPr>
              <a:t>Bronislaw</a:t>
            </a:r>
            <a:r>
              <a:rPr lang="tr-TR" sz="2400" dirty="0" smtClean="0">
                <a:latin typeface="Bell MT" pitchFamily="18" charset="0"/>
              </a:rPr>
              <a:t> </a:t>
            </a:r>
            <a:r>
              <a:rPr lang="tr-TR" sz="2400" dirty="0" err="1" smtClean="0">
                <a:latin typeface="Bell MT" pitchFamily="18" charset="0"/>
              </a:rPr>
              <a:t>Malinowski</a:t>
            </a:r>
            <a:r>
              <a:rPr lang="tr-TR" sz="2400" dirty="0" smtClean="0">
                <a:latin typeface="Bell MT" pitchFamily="18" charset="0"/>
              </a:rPr>
              <a:t>. </a:t>
            </a:r>
            <a:r>
              <a:rPr lang="tr-TR" sz="2400" i="1" dirty="0" smtClean="0">
                <a:latin typeface="Bell MT" pitchFamily="18" charset="0"/>
              </a:rPr>
              <a:t>Büyü, Bilim ve Din. </a:t>
            </a:r>
            <a:r>
              <a:rPr lang="tr-TR" sz="2400" dirty="0" smtClean="0">
                <a:latin typeface="Bell MT" pitchFamily="18" charset="0"/>
              </a:rPr>
              <a:t>İstanbul: </a:t>
            </a:r>
            <a:r>
              <a:rPr lang="tr-TR" sz="2400" dirty="0" err="1" smtClean="0">
                <a:latin typeface="Bell MT" pitchFamily="18" charset="0"/>
              </a:rPr>
              <a:t>Kabalcı</a:t>
            </a:r>
            <a:r>
              <a:rPr lang="tr-TR" sz="2400" dirty="0" smtClean="0">
                <a:latin typeface="Bell MT" pitchFamily="18" charset="0"/>
              </a:rPr>
              <a:t> Yayınları. </a:t>
            </a:r>
            <a:r>
              <a:rPr lang="tr-TR" sz="2400" dirty="0" smtClean="0">
                <a:latin typeface="Bell MT" pitchFamily="18" charset="0"/>
              </a:rPr>
              <a:t>(3., 4. </a:t>
            </a:r>
            <a:r>
              <a:rPr lang="tr-TR" sz="2400" dirty="0" smtClean="0">
                <a:latin typeface="Bell MT" pitchFamily="18" charset="0"/>
              </a:rPr>
              <a:t>ve </a:t>
            </a:r>
            <a:r>
              <a:rPr lang="tr-TR" sz="2400" dirty="0" smtClean="0">
                <a:latin typeface="Bell MT" pitchFamily="18" charset="0"/>
              </a:rPr>
              <a:t>5. </a:t>
            </a:r>
            <a:r>
              <a:rPr lang="tr-TR" sz="2400" dirty="0" smtClean="0">
                <a:latin typeface="Bell MT" pitchFamily="18" charset="0"/>
              </a:rPr>
              <a:t>Bölüm (</a:t>
            </a:r>
            <a:r>
              <a:rPr lang="tr-TR" sz="2400" dirty="0" smtClean="0">
                <a:latin typeface="Bell MT" pitchFamily="18" charset="0"/>
              </a:rPr>
              <a:t>s.30-91)).</a:t>
            </a:r>
          </a:p>
          <a:p>
            <a:r>
              <a:rPr lang="tr-TR" sz="2400" dirty="0" err="1" smtClean="0">
                <a:latin typeface="Bell MT" pitchFamily="18" charset="0"/>
              </a:rPr>
              <a:t>Evans</a:t>
            </a:r>
            <a:r>
              <a:rPr lang="tr-TR" sz="2400" dirty="0" smtClean="0">
                <a:latin typeface="Bell MT" pitchFamily="18" charset="0"/>
              </a:rPr>
              <a:t>-</a:t>
            </a:r>
            <a:r>
              <a:rPr lang="tr-TR" sz="2400" dirty="0" err="1" smtClean="0">
                <a:latin typeface="Bell MT" pitchFamily="18" charset="0"/>
              </a:rPr>
              <a:t>Pritchard</a:t>
            </a:r>
            <a:r>
              <a:rPr lang="tr-TR" sz="2400" dirty="0" smtClean="0">
                <a:latin typeface="Bell MT" pitchFamily="18" charset="0"/>
              </a:rPr>
              <a:t>. </a:t>
            </a:r>
            <a:r>
              <a:rPr lang="tr-TR" sz="2400" i="1" dirty="0" err="1" smtClean="0">
                <a:latin typeface="Bell MT" pitchFamily="18" charset="0"/>
              </a:rPr>
              <a:t>Witchcraft</a:t>
            </a:r>
            <a:r>
              <a:rPr lang="tr-TR" sz="2400" i="1" dirty="0" smtClean="0">
                <a:latin typeface="Bell MT" pitchFamily="18" charset="0"/>
              </a:rPr>
              <a:t>, </a:t>
            </a:r>
            <a:r>
              <a:rPr lang="tr-TR" sz="2400" i="1" dirty="0" err="1" smtClean="0">
                <a:latin typeface="Bell MT" pitchFamily="18" charset="0"/>
              </a:rPr>
              <a:t>Oracles</a:t>
            </a:r>
            <a:r>
              <a:rPr lang="tr-TR" sz="2400" i="1" dirty="0" smtClean="0">
                <a:latin typeface="Bell MT" pitchFamily="18" charset="0"/>
              </a:rPr>
              <a:t> </a:t>
            </a:r>
            <a:r>
              <a:rPr lang="tr-TR" sz="2400" i="1" dirty="0" err="1" smtClean="0">
                <a:latin typeface="Bell MT" pitchFamily="18" charset="0"/>
              </a:rPr>
              <a:t>and</a:t>
            </a:r>
            <a:r>
              <a:rPr lang="tr-TR" sz="2400" i="1" dirty="0" smtClean="0">
                <a:latin typeface="Bell MT" pitchFamily="18" charset="0"/>
              </a:rPr>
              <a:t> </a:t>
            </a:r>
            <a:r>
              <a:rPr lang="tr-TR" sz="2400" i="1" dirty="0" err="1" smtClean="0">
                <a:latin typeface="Bell MT" pitchFamily="18" charset="0"/>
              </a:rPr>
              <a:t>Magic</a:t>
            </a:r>
            <a:r>
              <a:rPr lang="tr-TR" sz="2400" i="1" dirty="0" smtClean="0">
                <a:latin typeface="Bell MT" pitchFamily="18" charset="0"/>
              </a:rPr>
              <a:t> </a:t>
            </a:r>
            <a:r>
              <a:rPr lang="tr-TR" sz="2400" i="1" dirty="0" err="1" smtClean="0">
                <a:latin typeface="Bell MT" pitchFamily="18" charset="0"/>
              </a:rPr>
              <a:t>among</a:t>
            </a:r>
            <a:r>
              <a:rPr lang="tr-TR" sz="2400" i="1" dirty="0" smtClean="0">
                <a:latin typeface="Bell MT" pitchFamily="18" charset="0"/>
              </a:rPr>
              <a:t> </a:t>
            </a:r>
            <a:r>
              <a:rPr lang="tr-TR" sz="2400" i="1" dirty="0" err="1" smtClean="0">
                <a:latin typeface="Bell MT" pitchFamily="18" charset="0"/>
              </a:rPr>
              <a:t>the</a:t>
            </a:r>
            <a:r>
              <a:rPr lang="tr-TR" sz="2400" i="1" dirty="0" smtClean="0">
                <a:latin typeface="Bell MT" pitchFamily="18" charset="0"/>
              </a:rPr>
              <a:t> </a:t>
            </a:r>
            <a:r>
              <a:rPr lang="tr-TR" sz="2400" i="1" dirty="0" err="1" smtClean="0">
                <a:latin typeface="Bell MT" pitchFamily="18" charset="0"/>
              </a:rPr>
              <a:t>Azande</a:t>
            </a:r>
            <a:r>
              <a:rPr lang="tr-TR" sz="2400" i="1" dirty="0" smtClean="0">
                <a:latin typeface="Bell MT" pitchFamily="18" charset="0"/>
              </a:rPr>
              <a:t>.</a:t>
            </a:r>
            <a:r>
              <a:rPr lang="tr-TR" sz="2400" dirty="0" smtClean="0">
                <a:latin typeface="Bell MT" pitchFamily="18" charset="0"/>
              </a:rPr>
              <a:t> </a:t>
            </a:r>
            <a:r>
              <a:rPr lang="tr-TR" sz="2400" dirty="0" err="1" smtClean="0">
                <a:latin typeface="Bell MT" pitchFamily="18" charset="0"/>
              </a:rPr>
              <a:t>Oxford</a:t>
            </a:r>
            <a:r>
              <a:rPr lang="tr-TR" sz="2400" dirty="0" smtClean="0">
                <a:latin typeface="Bell MT" pitchFamily="18" charset="0"/>
              </a:rPr>
              <a:t>: </a:t>
            </a:r>
            <a:r>
              <a:rPr lang="tr-TR" sz="2400" dirty="0" err="1" smtClean="0">
                <a:latin typeface="Bell MT" pitchFamily="18" charset="0"/>
              </a:rPr>
              <a:t>Clarendon</a:t>
            </a:r>
            <a:r>
              <a:rPr lang="tr-TR" sz="2400" dirty="0" smtClean="0">
                <a:latin typeface="Bell MT" pitchFamily="18" charset="0"/>
              </a:rPr>
              <a:t> </a:t>
            </a:r>
            <a:r>
              <a:rPr lang="tr-TR" sz="2400" dirty="0" err="1" smtClean="0">
                <a:latin typeface="Bell MT" pitchFamily="18" charset="0"/>
              </a:rPr>
              <a:t>Press</a:t>
            </a:r>
            <a:r>
              <a:rPr lang="tr-TR" sz="2400" dirty="0" smtClean="0">
                <a:latin typeface="Bell MT" pitchFamily="18" charset="0"/>
              </a:rPr>
              <a:t>.</a:t>
            </a:r>
            <a:endParaRPr lang="tr-TR"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421</Words>
  <Application>Microsoft Office PowerPoint</Application>
  <PresentationFormat>Ekran Gösterisi (4:3)</PresentationFormat>
  <Paragraphs>16</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3. konu</vt:lpstr>
      <vt:lpstr>5. hafta</vt:lpstr>
      <vt:lpstr>5. hafta</vt:lpstr>
      <vt:lpstr>5. hafta</vt:lpstr>
      <vt:lpstr>5. hafta</vt:lpstr>
      <vt:lpstr>5.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36</cp:revision>
  <dcterms:created xsi:type="dcterms:W3CDTF">2018-05-08T13:48:36Z</dcterms:created>
  <dcterms:modified xsi:type="dcterms:W3CDTF">2018-12-21T16:49:30Z</dcterms:modified>
</cp:coreProperties>
</file>